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4" r:id="rId2"/>
    <p:sldId id="279" r:id="rId3"/>
    <p:sldId id="293" r:id="rId4"/>
    <p:sldId id="276" r:id="rId5"/>
    <p:sldId id="263" r:id="rId6"/>
    <p:sldId id="270" r:id="rId7"/>
    <p:sldId id="292" r:id="rId8"/>
    <p:sldId id="294" r:id="rId9"/>
    <p:sldId id="259" r:id="rId10"/>
    <p:sldId id="273" r:id="rId11"/>
    <p:sldId id="261" r:id="rId12"/>
    <p:sldId id="258" r:id="rId13"/>
    <p:sldId id="295" r:id="rId14"/>
    <p:sldId id="268" r:id="rId15"/>
    <p:sldId id="260" r:id="rId16"/>
    <p:sldId id="274" r:id="rId17"/>
    <p:sldId id="284" r:id="rId18"/>
    <p:sldId id="277" r:id="rId19"/>
    <p:sldId id="280" r:id="rId20"/>
    <p:sldId id="256" r:id="rId21"/>
    <p:sldId id="271" r:id="rId22"/>
    <p:sldId id="262" r:id="rId23"/>
    <p:sldId id="265" r:id="rId24"/>
    <p:sldId id="275" r:id="rId25"/>
    <p:sldId id="272" r:id="rId26"/>
    <p:sldId id="267" r:id="rId27"/>
    <p:sldId id="281" r:id="rId28"/>
    <p:sldId id="285" r:id="rId29"/>
    <p:sldId id="286" r:id="rId30"/>
    <p:sldId id="283" r:id="rId31"/>
    <p:sldId id="269" r:id="rId32"/>
    <p:sldId id="288" r:id="rId33"/>
    <p:sldId id="266" r:id="rId34"/>
    <p:sldId id="296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C391D-B5DF-4834-84D4-E9DD403C3FDD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24DB9-18AA-4951-9316-4411052939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28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b="1" dirty="0" err="1" smtClean="0"/>
              <a:t>Herodion</a:t>
            </a:r>
            <a:endParaRPr lang="it-IT" b="1" dirty="0" smtClean="0"/>
          </a:p>
          <a:p>
            <a:r>
              <a:rPr lang="it-IT" dirty="0" smtClean="0"/>
              <a:t>Notizie storiche</a:t>
            </a:r>
            <a:br>
              <a:rPr lang="it-IT" dirty="0" smtClean="0"/>
            </a:br>
            <a:r>
              <a:rPr lang="it-IT" dirty="0" smtClean="0"/>
              <a:t>Racconta Giuseppe Flavio che Erode, dopo aver conquistato il regno che gli era stato assegnato dal senato romano, costruì a 60 stadi da Gerusalemme (circa 11 km) una potente fortezza. In realtà l'</a:t>
            </a:r>
            <a:r>
              <a:rPr lang="it-IT" dirty="0" err="1" smtClean="0"/>
              <a:t>Herodion</a:t>
            </a:r>
            <a:r>
              <a:rPr lang="it-IT" dirty="0" smtClean="0"/>
              <a:t> oltre che una piazzaforte era anche una sontuosa residenza; in questo luogo Erode stesso volle essere sepolto.</a:t>
            </a:r>
            <a:br>
              <a:rPr lang="it-IT" dirty="0" smtClean="0"/>
            </a:br>
            <a:r>
              <a:rPr lang="it-IT" dirty="0" smtClean="0"/>
              <a:t>Al tempo della prima rivolta giudaica (66-70 d.C.), dopo l’occupazione di Gerusalemme, anche la fortezza venne presa dalle truppe romane guidate da Lucio Basso (71 d.C.), come tutte le altre fortezze attorno.</a:t>
            </a:r>
            <a:br>
              <a:rPr lang="it-IT" dirty="0" smtClean="0"/>
            </a:br>
            <a:r>
              <a:rPr lang="it-IT" dirty="0" smtClean="0"/>
              <a:t>Nel 132-135 d.C., epoca della seconda rivolta, l'</a:t>
            </a:r>
            <a:r>
              <a:rPr lang="it-IT" dirty="0" err="1" smtClean="0"/>
              <a:t>Herodion</a:t>
            </a:r>
            <a:r>
              <a:rPr lang="it-IT" dirty="0" smtClean="0"/>
              <a:t> divenne un centro di resistenza nelle mani di Simone Bar </a:t>
            </a:r>
            <a:r>
              <a:rPr lang="it-IT" dirty="0" err="1" smtClean="0"/>
              <a:t>Kokheba</a:t>
            </a:r>
            <a:r>
              <a:rPr lang="it-IT" dirty="0" smtClean="0"/>
              <a:t>, capo della rivolta stessa.</a:t>
            </a:r>
            <a:br>
              <a:rPr lang="it-IT" dirty="0" smtClean="0"/>
            </a:br>
            <a:r>
              <a:rPr lang="it-IT" dirty="0" smtClean="0"/>
              <a:t>Durante l’epoca bizantina (V-VI sec.) alcuni monaci greci si installarono fra le rovine, adattandole in parte a monastero. Nei tempi successivi il luogo venne lentamente abbandonato e la polvere del deserto coprì completamente le rovine.</a:t>
            </a:r>
            <a:br>
              <a:rPr lang="it-IT" dirty="0" smtClean="0"/>
            </a:br>
            <a:r>
              <a:rPr lang="it-IT" dirty="0" smtClean="0"/>
              <a:t>Negli anni 1962-67, l’archeologo francescano P.V. </a:t>
            </a:r>
            <a:r>
              <a:rPr lang="it-IT" dirty="0" err="1" smtClean="0"/>
              <a:t>Corbo</a:t>
            </a:r>
            <a:r>
              <a:rPr lang="it-IT" dirty="0" smtClean="0"/>
              <a:t>, compì diverse campagne di scavi sovvenzionate dal governo italiano, portando alla luce i resti delle costruzioni erodiane e dei successivi adattamenti.</a:t>
            </a:r>
            <a:br>
              <a:rPr lang="it-IT" dirty="0" smtClean="0"/>
            </a:br>
            <a:r>
              <a:rPr lang="it-IT" dirty="0" smtClean="0"/>
              <a:t>Il palazzo risultò così circondato da imponenti mura, difese da una torre rotonda sul versante est e da tre semicircolari negli altri punti cardinali. All’interno la fortezza diventava una vera e propria reggia nella quale non mancava nessuna delle comodità che i tempi potevano offrire.</a:t>
            </a:r>
            <a:br>
              <a:rPr lang="it-IT" dirty="0" smtClean="0"/>
            </a:br>
            <a:r>
              <a:rPr lang="it-IT" dirty="0" smtClean="0"/>
              <a:t>La località passò sotto l’amministrazione israeliana dopo il 1967; questa ne curò l’aspetto turistico e riprese gli scavi ai piedi del monte. Sulle rovine di un edificio erodiano, fu scoperta una chiesetta bizantina con un pavimento con la dedica a S. Michele.</a:t>
            </a:r>
            <a:br>
              <a:rPr lang="it-IT" dirty="0" smtClean="0"/>
            </a:br>
            <a:r>
              <a:rPr lang="it-IT" dirty="0" smtClean="0"/>
              <a:t>Un altro elemento caratteristico scoperto è il tunnel tagliato nella roccia che si apre la via verso la cima del monte attraverso due cisterne; esso daterebbe dai tempi di Bar </a:t>
            </a:r>
            <a:r>
              <a:rPr lang="it-IT" dirty="0" err="1" smtClean="0"/>
              <a:t>Kokheba</a:t>
            </a:r>
            <a:endParaRPr lang="it-IT" smtClean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24DB9-18AA-4951-9316-4411052939B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87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47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60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75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42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76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8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81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84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66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74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94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2093F-9C0C-475D-942C-339E4D589030}" type="datetimeFigureOut">
              <a:rPr lang="it-IT" smtClean="0"/>
              <a:t>12/08/2018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76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14955"/>
            <a:ext cx="9135132" cy="6843045"/>
          </a:xfrm>
        </p:spPr>
      </p:pic>
    </p:spTree>
    <p:extLst>
      <p:ext uri="{BB962C8B-B14F-4D97-AF65-F5344CB8AC3E}">
        <p14:creationId xmlns:p14="http://schemas.microsoft.com/office/powerpoint/2010/main" val="32027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4" y="0"/>
            <a:ext cx="9137393" cy="6858000"/>
          </a:xfrm>
        </p:spPr>
      </p:pic>
    </p:spTree>
    <p:extLst>
      <p:ext uri="{BB962C8B-B14F-4D97-AF65-F5344CB8AC3E}">
        <p14:creationId xmlns:p14="http://schemas.microsoft.com/office/powerpoint/2010/main" val="30989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17868"/>
            <a:ext cx="9101625" cy="6219444"/>
          </a:xfrm>
        </p:spPr>
      </p:pic>
    </p:spTree>
    <p:extLst>
      <p:ext uri="{BB962C8B-B14F-4D97-AF65-F5344CB8AC3E}">
        <p14:creationId xmlns:p14="http://schemas.microsoft.com/office/powerpoint/2010/main" val="27731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9" y="2348"/>
            <a:ext cx="9140868" cy="6855652"/>
          </a:xfrm>
        </p:spPr>
      </p:pic>
    </p:spTree>
    <p:extLst>
      <p:ext uri="{BB962C8B-B14F-4D97-AF65-F5344CB8AC3E}">
        <p14:creationId xmlns:p14="http://schemas.microsoft.com/office/powerpoint/2010/main" val="13866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56185" cy="6858000"/>
          </a:xfrm>
        </p:spPr>
      </p:pic>
    </p:spTree>
    <p:extLst>
      <p:ext uri="{BB962C8B-B14F-4D97-AF65-F5344CB8AC3E}">
        <p14:creationId xmlns:p14="http://schemas.microsoft.com/office/powerpoint/2010/main" val="13959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12" cy="6093296"/>
          </a:xfrm>
        </p:spPr>
      </p:pic>
    </p:spTree>
    <p:extLst>
      <p:ext uri="{BB962C8B-B14F-4D97-AF65-F5344CB8AC3E}">
        <p14:creationId xmlns:p14="http://schemas.microsoft.com/office/powerpoint/2010/main" val="26685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4" y="0"/>
            <a:ext cx="9216257" cy="6021288"/>
          </a:xfrm>
        </p:spPr>
      </p:pic>
    </p:spTree>
    <p:extLst>
      <p:ext uri="{BB962C8B-B14F-4D97-AF65-F5344CB8AC3E}">
        <p14:creationId xmlns:p14="http://schemas.microsoft.com/office/powerpoint/2010/main" val="10354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" y="26074"/>
            <a:ext cx="9206220" cy="6283246"/>
          </a:xfrm>
        </p:spPr>
      </p:pic>
    </p:spTree>
    <p:extLst>
      <p:ext uri="{BB962C8B-B14F-4D97-AF65-F5344CB8AC3E}">
        <p14:creationId xmlns:p14="http://schemas.microsoft.com/office/powerpoint/2010/main" val="10734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0"/>
            <a:ext cx="9144000" cy="3429000"/>
          </a:xfrm>
        </p:spPr>
      </p:pic>
    </p:spTree>
    <p:extLst>
      <p:ext uri="{BB962C8B-B14F-4D97-AF65-F5344CB8AC3E}">
        <p14:creationId xmlns:p14="http://schemas.microsoft.com/office/powerpoint/2010/main" val="32460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927272" cy="6858000"/>
          </a:xfrm>
        </p:spPr>
      </p:pic>
    </p:spTree>
    <p:extLst>
      <p:ext uri="{BB962C8B-B14F-4D97-AF65-F5344CB8AC3E}">
        <p14:creationId xmlns:p14="http://schemas.microsoft.com/office/powerpoint/2010/main" val="42249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258" cy="6858000"/>
          </a:xfrm>
        </p:spPr>
      </p:pic>
    </p:spTree>
    <p:extLst>
      <p:ext uri="{BB962C8B-B14F-4D97-AF65-F5344CB8AC3E}">
        <p14:creationId xmlns:p14="http://schemas.microsoft.com/office/powerpoint/2010/main" val="39828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767" cy="6237312"/>
          </a:xfrm>
        </p:spPr>
      </p:pic>
    </p:spTree>
    <p:extLst>
      <p:ext uri="{BB962C8B-B14F-4D97-AF65-F5344CB8AC3E}">
        <p14:creationId xmlns:p14="http://schemas.microsoft.com/office/powerpoint/2010/main" val="2673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9229092" cy="61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08039" cy="5904656"/>
          </a:xfrm>
        </p:spPr>
      </p:pic>
    </p:spTree>
    <p:extLst>
      <p:ext uri="{BB962C8B-B14F-4D97-AF65-F5344CB8AC3E}">
        <p14:creationId xmlns:p14="http://schemas.microsoft.com/office/powerpoint/2010/main" val="6659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819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560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787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585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9514" cy="7101408"/>
          </a:xfrm>
        </p:spPr>
      </p:pic>
    </p:spTree>
    <p:extLst>
      <p:ext uri="{BB962C8B-B14F-4D97-AF65-F5344CB8AC3E}">
        <p14:creationId xmlns:p14="http://schemas.microsoft.com/office/powerpoint/2010/main" val="38867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24"/>
            <a:ext cx="9164789" cy="6891924"/>
          </a:xfrm>
        </p:spPr>
      </p:pic>
    </p:spTree>
    <p:extLst>
      <p:ext uri="{BB962C8B-B14F-4D97-AF65-F5344CB8AC3E}">
        <p14:creationId xmlns:p14="http://schemas.microsoft.com/office/powerpoint/2010/main" val="20573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077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0"/>
            <a:ext cx="9130473" cy="6858000"/>
          </a:xfrm>
        </p:spPr>
      </p:pic>
    </p:spTree>
    <p:extLst>
      <p:ext uri="{BB962C8B-B14F-4D97-AF65-F5344CB8AC3E}">
        <p14:creationId xmlns:p14="http://schemas.microsoft.com/office/powerpoint/2010/main" val="5815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616" cy="6858000"/>
          </a:xfrm>
        </p:spPr>
      </p:pic>
    </p:spTree>
    <p:extLst>
      <p:ext uri="{BB962C8B-B14F-4D97-AF65-F5344CB8AC3E}">
        <p14:creationId xmlns:p14="http://schemas.microsoft.com/office/powerpoint/2010/main" val="29768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134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083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2963" cy="6093296"/>
          </a:xfrm>
        </p:spPr>
      </p:pic>
    </p:spTree>
    <p:extLst>
      <p:ext uri="{BB962C8B-B14F-4D97-AF65-F5344CB8AC3E}">
        <p14:creationId xmlns:p14="http://schemas.microsoft.com/office/powerpoint/2010/main" val="572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426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4"/>
            <a:ext cx="8659296" cy="687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81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3968" cy="4365104"/>
          </a:xfrm>
        </p:spPr>
      </p:pic>
    </p:spTree>
    <p:extLst>
      <p:ext uri="{BB962C8B-B14F-4D97-AF65-F5344CB8AC3E}">
        <p14:creationId xmlns:p14="http://schemas.microsoft.com/office/powerpoint/2010/main" val="25492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35"/>
            <a:ext cx="9179215" cy="6091661"/>
          </a:xfrm>
        </p:spPr>
      </p:pic>
    </p:spTree>
    <p:extLst>
      <p:ext uri="{BB962C8B-B14F-4D97-AF65-F5344CB8AC3E}">
        <p14:creationId xmlns:p14="http://schemas.microsoft.com/office/powerpoint/2010/main" val="16532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5" y="25896"/>
            <a:ext cx="9171175" cy="6832104"/>
          </a:xfrm>
        </p:spPr>
      </p:pic>
    </p:spTree>
    <p:extLst>
      <p:ext uri="{BB962C8B-B14F-4D97-AF65-F5344CB8AC3E}">
        <p14:creationId xmlns:p14="http://schemas.microsoft.com/office/powerpoint/2010/main" val="39943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3057" cy="5589240"/>
          </a:xfrm>
        </p:spPr>
      </p:pic>
    </p:spTree>
    <p:extLst>
      <p:ext uri="{BB962C8B-B14F-4D97-AF65-F5344CB8AC3E}">
        <p14:creationId xmlns:p14="http://schemas.microsoft.com/office/powerpoint/2010/main" val="31250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737823" cy="6858000"/>
          </a:xfrm>
        </p:spPr>
      </p:pic>
    </p:spTree>
    <p:extLst>
      <p:ext uri="{BB962C8B-B14F-4D97-AF65-F5344CB8AC3E}">
        <p14:creationId xmlns:p14="http://schemas.microsoft.com/office/powerpoint/2010/main" val="27140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10375"/>
            <a:ext cx="9190745" cy="5146817"/>
          </a:xfrm>
        </p:spPr>
      </p:pic>
    </p:spTree>
    <p:extLst>
      <p:ext uri="{BB962C8B-B14F-4D97-AF65-F5344CB8AC3E}">
        <p14:creationId xmlns:p14="http://schemas.microsoft.com/office/powerpoint/2010/main" val="20143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</Words>
  <Application>Microsoft Office PowerPoint</Application>
  <PresentationFormat>Presentazione su schermo (4:3)</PresentationFormat>
  <Paragraphs>4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2016-05-25T09:52:11Z</dcterms:created>
  <dcterms:modified xsi:type="dcterms:W3CDTF">2018-08-12T17:11:32Z</dcterms:modified>
</cp:coreProperties>
</file>