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01" r:id="rId24"/>
    <p:sldId id="302" r:id="rId25"/>
    <p:sldId id="303" r:id="rId26"/>
    <p:sldId id="304" r:id="rId27"/>
    <p:sldId id="261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5" r:id="rId41"/>
    <p:sldId id="296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2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83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88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29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58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97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78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2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9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96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16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39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DC46-E595-4160-8A99-2C47D7F77FA9}" type="datetimeFigureOut">
              <a:rPr lang="it-IT" smtClean="0"/>
              <a:t>21/11/2018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293C-0B8D-471C-BF50-78DEB3083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43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/>
              <a:t>Sculture cicladiche nel Museo Archeologico Nazionale di Atene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6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Arte ciclica </a:t>
            </a:r>
            <a:br>
              <a:rPr lang="it-IT" sz="2000" dirty="0" smtClean="0"/>
            </a:br>
            <a:r>
              <a:rPr lang="it-IT" sz="2000" dirty="0" smtClean="0"/>
              <a:t>Suonatore </a:t>
            </a:r>
            <a:r>
              <a:rPr lang="it-IT" sz="2000" dirty="0"/>
              <a:t>di arpa di marmo (</a:t>
            </a:r>
            <a:r>
              <a:rPr lang="it-IT" sz="2000" dirty="0" err="1"/>
              <a:t>EC</a:t>
            </a:r>
            <a:r>
              <a:rPr lang="it-IT" sz="2000" dirty="0"/>
              <a:t> II; </a:t>
            </a:r>
            <a:r>
              <a:rPr lang="it-IT" sz="2000" dirty="0" err="1"/>
              <a:t>Badisches</a:t>
            </a:r>
            <a:r>
              <a:rPr lang="it-IT" sz="2000" dirty="0"/>
              <a:t> </a:t>
            </a:r>
            <a:r>
              <a:rPr lang="it-IT" sz="2000" dirty="0" err="1"/>
              <a:t>Landesmuseum</a:t>
            </a:r>
            <a:r>
              <a:rPr lang="it-IT" sz="2000" dirty="0"/>
              <a:t>, Karlsruhe)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" y="0"/>
            <a:ext cx="45436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600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Arte ciclica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Figura femminile in marmo (3000 a.C. circa, Brooklyn </a:t>
            </a:r>
            <a:r>
              <a:rPr lang="it-IT" sz="2000" dirty="0" err="1"/>
              <a:t>Museum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" y="-29844"/>
            <a:ext cx="5165882" cy="688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99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/>
              <a:t>Statuetta in marmo delle </a:t>
            </a:r>
            <a:r>
              <a:rPr lang="it-IT" sz="2000" dirty="0" err="1"/>
              <a:t>Cicladi</a:t>
            </a:r>
            <a:r>
              <a:rPr lang="it-IT" sz="2000" dirty="0"/>
              <a:t>, tipo </a:t>
            </a:r>
            <a:r>
              <a:rPr lang="it-IT" sz="2000" dirty="0" err="1"/>
              <a:t>Plastiras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4"/>
            <a:ext cx="5133506" cy="6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2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Arte ciclica</a:t>
            </a:r>
            <a:br>
              <a:rPr lang="it-IT" sz="2000" dirty="0"/>
            </a:br>
            <a:r>
              <a:rPr lang="it-IT" sz="2000" dirty="0"/>
              <a:t>Statuina in marmo femminile di Naxos, tipo </a:t>
            </a:r>
            <a:r>
              <a:rPr lang="it-IT" sz="2000" dirty="0" err="1"/>
              <a:t>Louros</a:t>
            </a:r>
            <a:r>
              <a:rPr lang="it-IT" sz="2000" dirty="0"/>
              <a:t> (AC I-II, 2800-2700 a.C., </a:t>
            </a:r>
            <a:r>
              <a:rPr lang="it-IT" sz="2000" dirty="0" err="1"/>
              <a:t>Ashmolean</a:t>
            </a:r>
            <a:r>
              <a:rPr lang="it-IT" sz="2000" dirty="0"/>
              <a:t> </a:t>
            </a:r>
            <a:r>
              <a:rPr lang="it-IT" sz="2000" dirty="0" err="1"/>
              <a:t>Museum</a:t>
            </a:r>
            <a:r>
              <a:rPr lang="it-IT" sz="2000" dirty="0"/>
              <a:t>, Oxford)</a:t>
            </a:r>
            <a:br>
              <a:rPr lang="it-IT" sz="2000" dirty="0"/>
            </a:br>
            <a:r>
              <a:rPr lang="it-IT" sz="2000" dirty="0"/>
              <a:t>Tipologia </a:t>
            </a:r>
            <a:r>
              <a:rPr lang="it-IT" sz="2000" dirty="0" err="1"/>
              <a:t>Louros</a:t>
            </a:r>
            <a:r>
              <a:rPr lang="it-IT" sz="2000" dirty="0"/>
              <a:t> (schematica e naturalistica)[modifica | modifica </a:t>
            </a:r>
            <a:r>
              <a:rPr lang="it-IT" sz="2000" dirty="0" err="1"/>
              <a:t>wikitesto</a:t>
            </a:r>
            <a:r>
              <a:rPr lang="it-IT" sz="2000" dirty="0"/>
              <a:t>]</a:t>
            </a:r>
            <a:br>
              <a:rPr lang="it-IT" sz="2000" dirty="0"/>
            </a:b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Statuetta in marmo femminile, tipo </a:t>
            </a:r>
            <a:r>
              <a:rPr lang="it-IT" sz="2000" dirty="0" err="1"/>
              <a:t>Kapsala</a:t>
            </a:r>
            <a:r>
              <a:rPr lang="it-IT" sz="2000" dirty="0"/>
              <a:t> (AC II, 2700-2600 a.C., </a:t>
            </a:r>
            <a:r>
              <a:rPr lang="it-IT" sz="2000" dirty="0" err="1"/>
              <a:t>British</a:t>
            </a:r>
            <a:r>
              <a:rPr lang="it-IT" sz="2000" dirty="0"/>
              <a:t> </a:t>
            </a:r>
            <a:r>
              <a:rPr lang="it-IT" sz="2000" dirty="0" err="1"/>
              <a:t>Museum</a:t>
            </a:r>
            <a:r>
              <a:rPr lang="it-IT" sz="2000" dirty="0"/>
              <a:t>)</a:t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" y="-7960"/>
            <a:ext cx="4577306" cy="686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96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482952" cy="194421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Arte </a:t>
            </a:r>
            <a:r>
              <a:rPr lang="it-IT" sz="2000" dirty="0"/>
              <a:t>ciclica</a:t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Statuetta in marmo femminile, tipo </a:t>
            </a:r>
            <a:r>
              <a:rPr lang="it-IT" sz="2000" dirty="0" err="1" smtClean="0"/>
              <a:t>Kapsala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 ( </a:t>
            </a:r>
            <a:r>
              <a:rPr lang="it-IT" sz="2000" dirty="0"/>
              <a:t>2700-2600 a.C., </a:t>
            </a:r>
            <a:r>
              <a:rPr lang="it-IT" sz="2000" dirty="0" err="1"/>
              <a:t>British</a:t>
            </a:r>
            <a:r>
              <a:rPr lang="it-IT" sz="2000" dirty="0"/>
              <a:t> </a:t>
            </a:r>
            <a:r>
              <a:rPr lang="it-IT" sz="2000" dirty="0" err="1"/>
              <a:t>Museum</a:t>
            </a:r>
            <a:r>
              <a:rPr lang="it-IT" sz="2000" dirty="0"/>
              <a:t>)</a:t>
            </a:r>
            <a:br>
              <a:rPr lang="it-IT" sz="2000" dirty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2"/>
            <a:ext cx="2829521" cy="68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12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Arte ciclica</a:t>
            </a:r>
            <a:br>
              <a:rPr lang="it-IT" sz="2000" dirty="0" smtClean="0"/>
            </a:br>
            <a:r>
              <a:rPr lang="it-IT" sz="2000" dirty="0" smtClean="0"/>
              <a:t>Statuetta </a:t>
            </a:r>
            <a:r>
              <a:rPr lang="it-IT" sz="2000" dirty="0"/>
              <a:t>in marmo femminile, tipo </a:t>
            </a:r>
            <a:r>
              <a:rPr lang="it-IT" sz="2000" dirty="0" err="1"/>
              <a:t>Chalandriani</a:t>
            </a:r>
            <a:r>
              <a:rPr lang="it-IT" sz="2000" dirty="0"/>
              <a:t> (AC II, 2400-2200 a.C., </a:t>
            </a:r>
            <a:r>
              <a:rPr lang="it-IT" sz="2000" dirty="0" err="1"/>
              <a:t>British</a:t>
            </a:r>
            <a:r>
              <a:rPr lang="it-IT" sz="2000" dirty="0"/>
              <a:t> </a:t>
            </a:r>
            <a:r>
              <a:rPr lang="it-IT" sz="2000" dirty="0" err="1"/>
              <a:t>Museum</a:t>
            </a:r>
            <a:r>
              <a:rPr lang="it-IT" sz="2000" dirty="0"/>
              <a:t>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8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1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786210"/>
          </a:xfrm>
        </p:spPr>
        <p:txBody>
          <a:bodyPr>
            <a:normAutofit/>
          </a:bodyPr>
          <a:lstStyle/>
          <a:p>
            <a:r>
              <a:rPr lang="it-IT" sz="2000" dirty="0"/>
              <a:t>Arte ciclica</a:t>
            </a:r>
            <a:br>
              <a:rPr lang="it-IT" sz="2000" dirty="0"/>
            </a:br>
            <a:r>
              <a:rPr lang="it-IT" sz="2000" dirty="0"/>
              <a:t>Figurina di marmo femminile di Creta, varietà di </a:t>
            </a:r>
            <a:r>
              <a:rPr lang="it-IT" sz="2000" dirty="0" err="1"/>
              <a:t>Koumasa</a:t>
            </a:r>
            <a:r>
              <a:rPr lang="it-IT" sz="2000" dirty="0"/>
              <a:t> </a:t>
            </a:r>
            <a:r>
              <a:rPr lang="it-IT" sz="2000" dirty="0" smtClean="0"/>
              <a:t>( </a:t>
            </a:r>
            <a:r>
              <a:rPr lang="it-IT" sz="2000" dirty="0"/>
              <a:t>2800-2200 a.C., Museo Archeologico di </a:t>
            </a:r>
            <a:r>
              <a:rPr lang="it-IT" sz="2000" dirty="0" err="1"/>
              <a:t>Chania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" y="0"/>
            <a:ext cx="4578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793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/>
              <a:t>Figurina femmina in marmo di Naxos, tipo </a:t>
            </a:r>
            <a:r>
              <a:rPr lang="it-IT" sz="2000" dirty="0" err="1"/>
              <a:t>Plastiras</a:t>
            </a:r>
            <a:r>
              <a:rPr lang="it-IT" sz="2000" dirty="0"/>
              <a:t> </a:t>
            </a:r>
            <a:r>
              <a:rPr lang="it-IT" sz="2000" dirty="0" smtClean="0"/>
              <a:t>( </a:t>
            </a:r>
            <a:r>
              <a:rPr lang="it-IT" sz="2000" dirty="0"/>
              <a:t>3200-2800 a.C., </a:t>
            </a:r>
            <a:r>
              <a:rPr lang="it-IT" sz="2000" dirty="0" err="1"/>
              <a:t>Ashmolean</a:t>
            </a:r>
            <a:r>
              <a:rPr lang="it-IT" sz="2000" dirty="0"/>
              <a:t> </a:t>
            </a:r>
            <a:r>
              <a:rPr lang="it-IT" sz="2000" dirty="0" err="1"/>
              <a:t>Museum</a:t>
            </a:r>
            <a:r>
              <a:rPr lang="it-IT" sz="2000" dirty="0"/>
              <a:t>, Oxford)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65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2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solidFill>
                  <a:srgbClr val="222222"/>
                </a:solidFill>
                <a:latin typeface="Arial"/>
              </a:rPr>
              <a:t>Torso femminile in pietra più scura con un foro nella gola e cosce di </a:t>
            </a:r>
            <a:r>
              <a:rPr lang="it-IT" sz="2000" dirty="0" err="1">
                <a:solidFill>
                  <a:srgbClr val="222222"/>
                </a:solidFill>
                <a:latin typeface="Arial"/>
              </a:rPr>
              <a:t>dírkama</a:t>
            </a:r>
            <a:r>
              <a:rPr lang="it-IT" sz="2000" dirty="0">
                <a:solidFill>
                  <a:srgbClr val="222222"/>
                </a:solidFill>
                <a:latin typeface="Arial"/>
              </a:rPr>
              <a:t>, tipo </a:t>
            </a:r>
            <a:r>
              <a:rPr lang="it-IT" sz="2000" dirty="0" err="1">
                <a:solidFill>
                  <a:srgbClr val="222222"/>
                </a:solidFill>
                <a:latin typeface="Arial"/>
              </a:rPr>
              <a:t>Plastiras</a:t>
            </a:r>
            <a:r>
              <a:rPr lang="it-IT" sz="2000" dirty="0">
                <a:solidFill>
                  <a:srgbClr val="222222"/>
                </a:solidFill>
                <a:latin typeface="Arial"/>
              </a:rPr>
              <a:t> (AC I, 2800-2700 a.C., Museo della </a:t>
            </a:r>
            <a:r>
              <a:rPr lang="it-IT" sz="2000" dirty="0" err="1">
                <a:solidFill>
                  <a:srgbClr val="222222"/>
                </a:solidFill>
                <a:latin typeface="Arial"/>
              </a:rPr>
              <a:t>Thera</a:t>
            </a:r>
            <a:r>
              <a:rPr lang="it-IT" sz="2000" dirty="0">
                <a:solidFill>
                  <a:srgbClr val="222222"/>
                </a:solidFill>
                <a:latin typeface="Arial"/>
              </a:rPr>
              <a:t> preistorica)</a:t>
            </a:r>
            <a:endParaRPr lang="it-IT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5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20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r>
              <a:rPr lang="it-IT" sz="2000" dirty="0"/>
              <a:t>Un idolo delle </a:t>
            </a:r>
            <a:r>
              <a:rPr lang="it-IT" sz="2000" dirty="0" err="1"/>
              <a:t>Cicladi</a:t>
            </a:r>
            <a:r>
              <a:rPr lang="it-IT" sz="2000" dirty="0"/>
              <a:t> (Museo Archeologico di </a:t>
            </a:r>
            <a:r>
              <a:rPr lang="it-IT" sz="2000" dirty="0" err="1"/>
              <a:t>Heraklion</a:t>
            </a:r>
            <a:r>
              <a:rPr lang="it-IT" sz="2000" dirty="0"/>
              <a:t>)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318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56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6166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Arte cicladica, testa di idolo femminile, 2600-2500 </a:t>
            </a:r>
            <a:r>
              <a:rPr lang="it-IT" sz="2000" dirty="0" err="1" smtClean="0"/>
              <a:t>av</a:t>
            </a:r>
            <a:r>
              <a:rPr lang="it-IT" sz="2000" dirty="0" smtClean="0"/>
              <a:t>. Cr, marmo dall’isola </a:t>
            </a:r>
            <a:r>
              <a:rPr lang="it-IT" sz="2000" dirty="0" smtClean="0"/>
              <a:t>greca </a:t>
            </a:r>
            <a:r>
              <a:rPr lang="it-IT" sz="2000" dirty="0" smtClean="0"/>
              <a:t>di </a:t>
            </a:r>
            <a:r>
              <a:rPr lang="it-IT" sz="2000" dirty="0" err="1" smtClean="0"/>
              <a:t>Keros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2984732" cy="68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31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498178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"Padella" delle </a:t>
            </a:r>
            <a:r>
              <a:rPr lang="it-IT" sz="2000" dirty="0" err="1"/>
              <a:t>Cicladi</a:t>
            </a:r>
            <a:r>
              <a:rPr lang="it-IT" sz="2000" dirty="0"/>
              <a:t>, in terracotta con decorazione a spirale stampata e ritagliata </a:t>
            </a:r>
            <a:r>
              <a:rPr lang="it-IT" sz="2000" dirty="0" smtClean="0"/>
              <a:t>( </a:t>
            </a:r>
            <a:r>
              <a:rPr lang="it-IT" sz="2000" dirty="0"/>
              <a:t>2700 a.C. circa, fase Kampos)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6"/>
            <a:ext cx="5256472" cy="684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4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/>
          </a:bodyPr>
          <a:lstStyle/>
          <a:p>
            <a:r>
              <a:rPr lang="it-IT" sz="2000" dirty="0"/>
              <a:t>Tipo canonico femminile, primo lavoro della varietà </a:t>
            </a:r>
            <a:r>
              <a:rPr lang="it-IT" sz="2000" dirty="0" err="1"/>
              <a:t>Spedos</a:t>
            </a:r>
            <a:r>
              <a:rPr lang="it-IT" sz="2000" dirty="0"/>
              <a:t> (Museo </a:t>
            </a:r>
            <a:r>
              <a:rPr lang="it-IT" sz="2000" dirty="0" err="1"/>
              <a:t>Goulandris</a:t>
            </a:r>
            <a:r>
              <a:rPr lang="it-IT" sz="2000" dirty="0"/>
              <a:t> dell'arte cicladica)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3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0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Arte ciclica</a:t>
            </a:r>
            <a:br>
              <a:rPr lang="it-IT" sz="2000" dirty="0" smtClean="0"/>
            </a:br>
            <a:r>
              <a:rPr lang="it-IT" sz="2000" dirty="0" smtClean="0"/>
              <a:t>Testa </a:t>
            </a:r>
            <a:r>
              <a:rPr lang="it-IT" sz="2000" dirty="0"/>
              <a:t>di una figura femminile, tipo </a:t>
            </a:r>
            <a:r>
              <a:rPr lang="it-IT" sz="2000" dirty="0" err="1"/>
              <a:t>Spedos</a:t>
            </a:r>
            <a:r>
              <a:rPr lang="it-IT" sz="2000" dirty="0"/>
              <a:t>, cultura </a:t>
            </a:r>
            <a:r>
              <a:rPr lang="it-IT" sz="2000" dirty="0" err="1"/>
              <a:t>Keros-Syros</a:t>
            </a:r>
            <a:r>
              <a:rPr lang="it-IT" sz="2000" dirty="0"/>
              <a:t> </a:t>
            </a:r>
            <a:r>
              <a:rPr lang="it-IT" sz="2000" dirty="0" smtClean="0"/>
              <a:t>( </a:t>
            </a:r>
            <a:r>
              <a:rPr lang="it-IT" sz="2000" dirty="0"/>
              <a:t>2700-2300 a.C., Louvre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380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7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/>
              <a:t>Figura d'oro di uno stambecco di Santorini, tardo Cicladico (XVII secolo a.C.)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43591" cy="640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255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/>
              <a:t>idoli cicladici a forma di violino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" y="0"/>
            <a:ext cx="9149051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76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Prime statuette in terracotta di Santorini (2100 a.C. circa, Museo della cultura cicladica)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28"/>
            <a:ext cx="8200158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415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-171400"/>
            <a:ext cx="4618856" cy="1008112"/>
          </a:xfrm>
        </p:spPr>
        <p:txBody>
          <a:bodyPr>
            <a:normAutofit/>
          </a:bodyPr>
          <a:lstStyle/>
          <a:p>
            <a:r>
              <a:rPr lang="it-IT" sz="2000" dirty="0"/>
              <a:t>idolo a violino scultura cicladica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19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45" y="548680"/>
            <a:ext cx="381115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078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" y="0"/>
            <a:ext cx="49030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79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75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232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31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6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Figura femminile seduta con gambe incrociate, sec –IV millennio </a:t>
            </a:r>
            <a:r>
              <a:rPr lang="it-IT" sz="2000" dirty="0" err="1" smtClean="0"/>
              <a:t>av</a:t>
            </a:r>
            <a:r>
              <a:rPr lang="it-IT" sz="2000" dirty="0" smtClean="0"/>
              <a:t> Cr., marmo </a:t>
            </a:r>
            <a:r>
              <a:rPr lang="it-IT" sz="2000" dirty="0" err="1" smtClean="0"/>
              <a:t>presubilmente</a:t>
            </a:r>
            <a:r>
              <a:rPr lang="it-IT" sz="2000" dirty="0" smtClean="0"/>
              <a:t> di </a:t>
            </a:r>
            <a:r>
              <a:rPr lang="it-IT" sz="2000" dirty="0" err="1" smtClean="0"/>
              <a:t>Amorgos</a:t>
            </a:r>
            <a:r>
              <a:rPr lang="it-IT" sz="2000" dirty="0" smtClean="0"/>
              <a:t>, ( </a:t>
            </a:r>
            <a:r>
              <a:rPr lang="it-IT" sz="2000" dirty="0" err="1" smtClean="0"/>
              <a:t>Cicladi</a:t>
            </a:r>
            <a:r>
              <a:rPr lang="it-IT" sz="2000" dirty="0" smtClean="0"/>
              <a:t> ) 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1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56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" y="0"/>
            <a:ext cx="918518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86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8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716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"/>
            <a:ext cx="6275287" cy="68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451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" y="24734"/>
            <a:ext cx="4700969" cy="68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31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04"/>
            <a:ext cx="8819154" cy="617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456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0"/>
            <a:ext cx="47097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57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16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47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44001" cy="547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07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" y="4772"/>
            <a:ext cx="4637069" cy="685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477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816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21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8083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Idolo a occhi </a:t>
            </a:r>
            <a:r>
              <a:rPr lang="it-IT" sz="2000" dirty="0" err="1" smtClean="0"/>
              <a:t>concorpo</a:t>
            </a:r>
            <a:r>
              <a:rPr lang="it-IT" sz="2000" dirty="0" smtClean="0"/>
              <a:t> convesso, Asia occidentale, 3.300-3.000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Cr., </a:t>
            </a:r>
            <a:r>
              <a:rPr lang="it-IT" sz="2000" dirty="0" err="1" smtClean="0"/>
              <a:t>alabstro</a:t>
            </a:r>
            <a:r>
              <a:rPr lang="it-IT" sz="2000" dirty="0" smtClean="0"/>
              <a:t> gessoso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0"/>
            <a:ext cx="6079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51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4"/>
            <a:ext cx="5781875" cy="686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14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" y="0"/>
            <a:ext cx="4637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67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81"/>
            <a:ext cx="5135489" cy="68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25236"/>
            <a:ext cx="422804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25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>
            <a:normAutofit/>
          </a:bodyPr>
          <a:lstStyle/>
          <a:p>
            <a:r>
              <a:rPr lang="en-US" sz="2000" dirty="0" err="1"/>
              <a:t>Idolo</a:t>
            </a:r>
            <a:r>
              <a:rPr lang="en-US" sz="2000" dirty="0"/>
              <a:t> a forma di </a:t>
            </a:r>
            <a:r>
              <a:rPr lang="en-US" sz="2000" dirty="0" err="1"/>
              <a:t>violino</a:t>
            </a:r>
            <a:r>
              <a:rPr lang="en-US" sz="2000" dirty="0"/>
              <a:t>, </a:t>
            </a:r>
            <a:r>
              <a:rPr lang="en-US" sz="2000" dirty="0" err="1"/>
              <a:t>Goulandris</a:t>
            </a:r>
            <a:r>
              <a:rPr lang="en-US" sz="2000" dirty="0"/>
              <a:t> Foundation – Museum of Cycladic Art</a:t>
            </a:r>
            <a:endParaRPr lang="it-IT" sz="20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3768" cy="685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37" y="1124744"/>
            <a:ext cx="5230326" cy="56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317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20" y="31326"/>
            <a:ext cx="7237898" cy="6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4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Autofit/>
          </a:bodyPr>
          <a:lstStyle/>
          <a:p>
            <a:r>
              <a:rPr lang="it-IT" sz="2000" dirty="0"/>
              <a:t>Arte cicladica</a:t>
            </a:r>
            <a:br>
              <a:rPr lang="it-IT" sz="2000" dirty="0"/>
            </a:br>
            <a:r>
              <a:rPr lang="it-IT" sz="2000" dirty="0" smtClean="0"/>
              <a:t>Suonatore </a:t>
            </a:r>
            <a:r>
              <a:rPr lang="it-IT" sz="2000" dirty="0"/>
              <a:t>di arpa maschio di </a:t>
            </a:r>
            <a:r>
              <a:rPr lang="it-IT" sz="2000" dirty="0" err="1"/>
              <a:t>Keros</a:t>
            </a:r>
            <a:r>
              <a:rPr lang="it-IT" sz="2000" dirty="0"/>
              <a:t> </a:t>
            </a:r>
            <a:r>
              <a:rPr lang="it-IT" sz="2000" dirty="0" smtClean="0"/>
              <a:t>( </a:t>
            </a:r>
            <a:r>
              <a:rPr lang="it-IT" sz="2000" dirty="0"/>
              <a:t>2600-2300 a.C., Museo Archeologico Nazionale, Atene)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527205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2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3389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Figura a forma di violino, </a:t>
            </a:r>
            <a:r>
              <a:rPr lang="it-IT" sz="2000" dirty="0" err="1" smtClean="0"/>
              <a:t>Cicladi</a:t>
            </a:r>
            <a:r>
              <a:rPr lang="it-IT" sz="2000" dirty="0" smtClean="0"/>
              <a:t>, 3.300-2.700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 , marmo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0"/>
            <a:ext cx="2987468" cy="68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45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Figura incinta del tipo </a:t>
            </a:r>
            <a:r>
              <a:rPr lang="it-IT" sz="2000" dirty="0" err="1" smtClean="0"/>
              <a:t>Spedos</a:t>
            </a:r>
            <a:r>
              <a:rPr lang="it-IT" sz="2000" dirty="0" smtClean="0"/>
              <a:t> antico, </a:t>
            </a:r>
            <a:r>
              <a:rPr lang="it-IT" sz="2000" dirty="0" err="1" smtClean="0"/>
              <a:t>Cicladi</a:t>
            </a:r>
            <a:r>
              <a:rPr lang="it-IT" sz="2000" dirty="0" smtClean="0"/>
              <a:t>, 2.700- 2.300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Cr., marmo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0"/>
            <a:ext cx="1746920" cy="69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29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458616" cy="1143000"/>
          </a:xfrm>
        </p:spPr>
        <p:txBody>
          <a:bodyPr>
            <a:normAutofit/>
          </a:bodyPr>
          <a:lstStyle/>
          <a:p>
            <a:r>
              <a:rPr lang="it-IT" sz="2000" dirty="0"/>
              <a:t>Tre figurine, Età del Bronzo, della prima età cicladica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" y="0"/>
            <a:ext cx="5944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9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8164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Suonatore di arpa, da </a:t>
            </a:r>
            <a:r>
              <a:rPr lang="it-IT" sz="2000" dirty="0" err="1" smtClean="0"/>
              <a:t>Thera</a:t>
            </a:r>
            <a:r>
              <a:rPr lang="it-IT" sz="2000" dirty="0" smtClean="0"/>
              <a:t>, </a:t>
            </a:r>
            <a:r>
              <a:rPr lang="it-IT" sz="2000" dirty="0" err="1" smtClean="0"/>
              <a:t>Cicladi</a:t>
            </a:r>
            <a:r>
              <a:rPr lang="it-IT" sz="2000" dirty="0" smtClean="0"/>
              <a:t>, 2.700-2.300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Cr., marmo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0"/>
            <a:ext cx="478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93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294</Words>
  <Application>Microsoft Office PowerPoint</Application>
  <PresentationFormat>Presentazione su schermo (4:3)</PresentationFormat>
  <Paragraphs>27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Tema di Office</vt:lpstr>
      <vt:lpstr>Sculture cicladiche nel Museo Archeologico Nazionale di Atene</vt:lpstr>
      <vt:lpstr>Arte cicladica, testa di idolo femminile, 2600-2500 av. Cr, marmo dall’isola greca di Keros</vt:lpstr>
      <vt:lpstr>Figura femminile seduta con gambe incrociate, sec –IV millennio av Cr., marmo presubilmente di Amorgos, ( Cicladi ) </vt:lpstr>
      <vt:lpstr>Idolo a occhi concorpo convesso, Asia occidentale, 3.300-3.000 av. Cr., alabstro gessoso</vt:lpstr>
      <vt:lpstr>Arte cicladica Suonatore di arpa maschio di Keros ( 2600-2300 a.C., Museo Archeologico Nazionale, Atene)</vt:lpstr>
      <vt:lpstr>Figura a forma di violino, Cicladi, 3.300-2.700 av. Cr. , marmo</vt:lpstr>
      <vt:lpstr>Figura incinta del tipo Spedos antico, Cicladi, 2.700- 2.300 av. Cr., marmo</vt:lpstr>
      <vt:lpstr>Tre figurine, Età del Bronzo, della prima età cicladica</vt:lpstr>
      <vt:lpstr>Suonatore di arpa, da Thera, Cicladi, 2.700-2.300 av. Cr., marmo</vt:lpstr>
      <vt:lpstr>Arte ciclica  Suonatore di arpa di marmo (EC II; Badisches Landesmuseum, Karlsruhe)</vt:lpstr>
      <vt:lpstr>Arte ciclica Figura femminile in marmo (3000 a.C. circa, Brooklyn Museum</vt:lpstr>
      <vt:lpstr>Statuetta in marmo delle Cicladi, tipo Plastiras</vt:lpstr>
      <vt:lpstr>   Arte ciclica Statuina in marmo femminile di Naxos, tipo Louros (AC I-II, 2800-2700 a.C., Ashmolean Museum, Oxford) Tipologia Louros (schematica e naturalistica)[modifica | modifica wikitesto]    Statuetta in marmo femminile, tipo Kapsala (AC II, 2700-2600 a.C., British Museum)    </vt:lpstr>
      <vt:lpstr>   Arte ciclica  Statuetta in marmo femminile, tipo Kapsala  ( 2700-2600 a.C., British Museum)  </vt:lpstr>
      <vt:lpstr>Arte ciclica Statuetta in marmo femminile, tipo Chalandriani (AC II, 2400-2200 a.C., British Museum)</vt:lpstr>
      <vt:lpstr>Arte ciclica Figurina di marmo femminile di Creta, varietà di Koumasa ( 2800-2200 a.C., Museo Archeologico di Chania</vt:lpstr>
      <vt:lpstr>Figurina femmina in marmo di Naxos, tipo Plastiras ( 3200-2800 a.C., Ashmolean Museum, Oxford) </vt:lpstr>
      <vt:lpstr>Torso femminile in pietra più scura con un foro nella gola e cosce di dírkama, tipo Plastiras (AC I, 2800-2700 a.C., Museo della Thera preistorica)</vt:lpstr>
      <vt:lpstr>Un idolo delle Cicladi (Museo Archeologico di Heraklion) </vt:lpstr>
      <vt:lpstr>"Padella" delle Cicladi, in terracotta con decorazione a spirale stampata e ritagliata ( 2700 a.C. circa, fase Kampos)</vt:lpstr>
      <vt:lpstr>Tipo canonico femminile, primo lavoro della varietà Spedos (Museo Goulandris dell'arte cicladica) </vt:lpstr>
      <vt:lpstr>Arte ciclica Testa di una figura femminile, tipo Spedos, cultura Keros-Syros ( 2700-2300 a.C., Louvre</vt:lpstr>
      <vt:lpstr>Figura d'oro di uno stambecco di Santorini, tardo Cicladico (XVII secolo a.C.) </vt:lpstr>
      <vt:lpstr>idoli cicladici a forma di violino</vt:lpstr>
      <vt:lpstr>Prime statuette in terracotta di Santorini (2100 a.C. circa, Museo della cultura cicladica)</vt:lpstr>
      <vt:lpstr>idolo a violino scultura cicladica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Idolo a forma di violino, Goulandris Foundation – Museum of Cycladic Art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Sculture cicladiche nel Museo Archeologico Nazionale di Atene</dc:title>
  <dc:creator>lenovo</dc:creator>
  <cp:lastModifiedBy>lenovo</cp:lastModifiedBy>
  <cp:revision>1</cp:revision>
  <dcterms:created xsi:type="dcterms:W3CDTF">2018-11-21T22:07:51Z</dcterms:created>
  <dcterms:modified xsi:type="dcterms:W3CDTF">2018-11-21T22:13:04Z</dcterms:modified>
</cp:coreProperties>
</file>