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67" r:id="rId4"/>
    <p:sldId id="268" r:id="rId5"/>
    <p:sldId id="269" r:id="rId6"/>
    <p:sldId id="259" r:id="rId7"/>
    <p:sldId id="287" r:id="rId8"/>
    <p:sldId id="271" r:id="rId9"/>
    <p:sldId id="260" r:id="rId10"/>
    <p:sldId id="272" r:id="rId11"/>
    <p:sldId id="284" r:id="rId12"/>
    <p:sldId id="275" r:id="rId13"/>
    <p:sldId id="261" r:id="rId14"/>
    <p:sldId id="270" r:id="rId15"/>
    <p:sldId id="281" r:id="rId16"/>
    <p:sldId id="280" r:id="rId17"/>
    <p:sldId id="262" r:id="rId18"/>
    <p:sldId id="274" r:id="rId19"/>
    <p:sldId id="263" r:id="rId20"/>
    <p:sldId id="282" r:id="rId21"/>
    <p:sldId id="264" r:id="rId22"/>
    <p:sldId id="277" r:id="rId23"/>
    <p:sldId id="278" r:id="rId24"/>
    <p:sldId id="279" r:id="rId25"/>
    <p:sldId id="283" r:id="rId26"/>
    <p:sldId id="276" r:id="rId27"/>
    <p:sldId id="273" r:id="rId28"/>
    <p:sldId id="285" r:id="rId29"/>
    <p:sldId id="286" r:id="rId30"/>
    <p:sldId id="265" r:id="rId31"/>
    <p:sldId id="266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592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0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0B8AD-6917-411F-B52A-A5C367430D79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E3AED-D95D-4239-9240-08CE3590FC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052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26042-B877-4DC4-B56F-E4A7F0DB05E7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520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26042-B877-4DC4-B56F-E4A7F0DB05E7}" type="slidenum">
              <a:rPr lang="it-IT" smtClean="0">
                <a:solidFill>
                  <a:prstClr val="black"/>
                </a:solidFill>
              </a:rPr>
              <a:pPr/>
              <a:t>13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26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17EB-A2C5-47F4-A9FC-8AB27DE11010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52A8-82B6-43C8-96E0-B538C81F84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3292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17EB-A2C5-47F4-A9FC-8AB27DE11010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52A8-82B6-43C8-96E0-B538C81F84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2306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17EB-A2C5-47F4-A9FC-8AB27DE11010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52A8-82B6-43C8-96E0-B538C81F84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685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17EB-A2C5-47F4-A9FC-8AB27DE11010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52A8-82B6-43C8-96E0-B538C81F84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387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17EB-A2C5-47F4-A9FC-8AB27DE11010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52A8-82B6-43C8-96E0-B538C81F84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449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17EB-A2C5-47F4-A9FC-8AB27DE11010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52A8-82B6-43C8-96E0-B538C81F84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013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17EB-A2C5-47F4-A9FC-8AB27DE11010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52A8-82B6-43C8-96E0-B538C81F84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2857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17EB-A2C5-47F4-A9FC-8AB27DE11010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52A8-82B6-43C8-96E0-B538C81F84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74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17EB-A2C5-47F4-A9FC-8AB27DE11010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52A8-82B6-43C8-96E0-B538C81F84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260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17EB-A2C5-47F4-A9FC-8AB27DE11010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52A8-82B6-43C8-96E0-B538C81F84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643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E17EB-A2C5-47F4-A9FC-8AB27DE11010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952A8-82B6-43C8-96E0-B538C81F84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744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E17EB-A2C5-47F4-A9FC-8AB27DE11010}" type="datetimeFigureOut">
              <a:rPr lang="it-IT" smtClean="0"/>
              <a:t>26/04/2019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952A8-82B6-43C8-96E0-B538C81F842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756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6216" y="274638"/>
            <a:ext cx="2448272" cy="524259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Arpa egizia a nove corde.</a:t>
            </a:r>
            <a:br>
              <a:rPr lang="it-IT" sz="2000" dirty="0" smtClean="0"/>
            </a:br>
            <a:r>
              <a:rPr lang="it-IT" sz="2000" dirty="0" smtClean="0"/>
              <a:t>Da lastra </a:t>
            </a:r>
            <a:br>
              <a:rPr lang="it-IT" sz="2000" dirty="0" smtClean="0"/>
            </a:br>
            <a:r>
              <a:rPr lang="it-IT" sz="2000" dirty="0" smtClean="0"/>
              <a:t>di quarzite bruna, Nuovo Regno, </a:t>
            </a:r>
            <a:br>
              <a:rPr lang="it-IT" sz="2000" dirty="0" smtClean="0"/>
            </a:br>
            <a:r>
              <a:rPr lang="it-IT" sz="2000" dirty="0" smtClean="0"/>
              <a:t>XVIII dinastia </a:t>
            </a:r>
            <a:br>
              <a:rPr lang="it-IT" sz="2000" dirty="0" smtClean="0"/>
            </a:br>
            <a:r>
              <a:rPr lang="it-IT" sz="2000" dirty="0" smtClean="0"/>
              <a:t>1475-1468, </a:t>
            </a:r>
            <a:br>
              <a:rPr lang="it-IT" sz="2000" dirty="0" smtClean="0"/>
            </a:br>
            <a:r>
              <a:rPr lang="it-IT" sz="2000" dirty="0" smtClean="0"/>
              <a:t>Louvre, Parigi</a:t>
            </a:r>
            <a:r>
              <a:rPr lang="it-IT" sz="2000" dirty="0" smtClean="0"/>
              <a:t/>
            </a:r>
            <a:br>
              <a:rPr lang="it-IT" sz="2000" dirty="0" smtClean="0"/>
            </a:b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162" y="0"/>
            <a:ext cx="4061038" cy="6939253"/>
          </a:xfrm>
        </p:spPr>
      </p:pic>
    </p:spTree>
    <p:extLst>
      <p:ext uri="{BB962C8B-B14F-4D97-AF65-F5344CB8AC3E}">
        <p14:creationId xmlns:p14="http://schemas.microsoft.com/office/powerpoint/2010/main" val="2748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12160" y="274638"/>
            <a:ext cx="2674640" cy="409046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Flauto,</a:t>
            </a:r>
            <a:br>
              <a:rPr lang="it-IT" sz="2000" dirty="0" smtClean="0"/>
            </a:br>
            <a:r>
              <a:rPr lang="it-IT" sz="2000" dirty="0" smtClean="0"/>
              <a:t>suonatrice </a:t>
            </a:r>
            <a:r>
              <a:rPr lang="it-IT" sz="2000" dirty="0" smtClean="0"/>
              <a:t>egizia.</a:t>
            </a:r>
            <a:br>
              <a:rPr lang="it-IT" sz="2000" dirty="0" smtClean="0"/>
            </a:br>
            <a:r>
              <a:rPr lang="it-IT" sz="2000" dirty="0" err="1" smtClean="0"/>
              <a:t>Tombadi</a:t>
            </a:r>
            <a:r>
              <a:rPr lang="it-IT" sz="2000" dirty="0" smtClean="0"/>
              <a:t> </a:t>
            </a:r>
            <a:r>
              <a:rPr lang="it-IT" sz="2000" dirty="0" err="1" smtClean="0"/>
              <a:t>Keruef</a:t>
            </a:r>
            <a:r>
              <a:rPr lang="it-IT" sz="2000" dirty="0" smtClean="0"/>
              <a:t>, n. 192, necropoli tebana, Nuovo Regno,                              XVIII dinastia,                                 1405-1350,                                       Tebe </a:t>
            </a:r>
            <a:endParaRPr lang="it-IT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"/>
            <a:ext cx="3730017" cy="687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7688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40152" y="274638"/>
            <a:ext cx="2746648" cy="416247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Flauto di canna,</a:t>
            </a:r>
            <a:br>
              <a:rPr lang="it-IT" sz="2000" dirty="0" smtClean="0"/>
            </a:br>
            <a:r>
              <a:rPr lang="it-IT" sz="2000" dirty="0" smtClean="0"/>
              <a:t>suonatore egizio</a:t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>Particolare tratto </a:t>
            </a:r>
            <a:r>
              <a:rPr lang="it-IT" sz="2000" dirty="0" smtClean="0"/>
              <a:t>                            da </a:t>
            </a:r>
            <a:r>
              <a:rPr lang="it-IT" sz="2000" dirty="0" smtClean="0"/>
              <a:t>una stelle </a:t>
            </a:r>
            <a:r>
              <a:rPr lang="it-IT" sz="2000" dirty="0" smtClean="0"/>
              <a:t>                                    con </a:t>
            </a:r>
            <a:r>
              <a:rPr lang="it-IT" sz="2000" dirty="0" smtClean="0"/>
              <a:t>tracce di policromia dalla necropoli </a:t>
            </a:r>
            <a:r>
              <a:rPr lang="it-IT" sz="2000" dirty="0" smtClean="0"/>
              <a:t>                       di </a:t>
            </a:r>
            <a:r>
              <a:rPr lang="it-IT" sz="2000" dirty="0" err="1" smtClean="0"/>
              <a:t>Saqqarah</a:t>
            </a:r>
            <a:r>
              <a:rPr lang="it-IT" sz="2000" dirty="0" smtClean="0"/>
              <a:t>,                             </a:t>
            </a:r>
            <a:r>
              <a:rPr lang="it-IT" sz="2000" dirty="0" smtClean="0"/>
              <a:t>Antico Regno, </a:t>
            </a:r>
            <a:r>
              <a:rPr lang="it-IT" sz="2000" dirty="0" smtClean="0"/>
              <a:t>                                     V </a:t>
            </a:r>
            <a:r>
              <a:rPr lang="it-IT" sz="2000" dirty="0" smtClean="0"/>
              <a:t>dinastia, </a:t>
            </a:r>
            <a:r>
              <a:rPr lang="it-IT" sz="2000" dirty="0" smtClean="0"/>
              <a:t>                                       2563-2423 </a:t>
            </a:r>
            <a:r>
              <a:rPr lang="it-IT" sz="2000" dirty="0" smtClean="0"/>
              <a:t>a. c. </a:t>
            </a:r>
            <a:r>
              <a:rPr lang="it-IT" sz="2000" dirty="0" smtClean="0"/>
              <a:t>                         Museo </a:t>
            </a:r>
            <a:r>
              <a:rPr lang="it-IT" sz="2000" dirty="0" smtClean="0"/>
              <a:t>Egizio, Il Cairo</a:t>
            </a:r>
            <a:endParaRPr lang="it-IT" sz="20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0"/>
            <a:ext cx="3742718" cy="685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868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40152" y="274638"/>
            <a:ext cx="2746648" cy="430649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Flauto,</a:t>
            </a:r>
            <a:br>
              <a:rPr lang="it-IT" sz="2000" dirty="0" smtClean="0"/>
            </a:br>
            <a:r>
              <a:rPr lang="it-IT" sz="2000" dirty="0" smtClean="0"/>
              <a:t>l’operaio che </a:t>
            </a:r>
            <a:r>
              <a:rPr lang="it-IT" sz="2000" dirty="0" smtClean="0"/>
              <a:t>riposa.                     Da affresco,                                     tomba di Menna, n. 69, necropoli tebana.                               Nuovo regno,                                   XVIII dinastia,                                 1436-1413 a. C. </a:t>
            </a:r>
            <a:br>
              <a:rPr lang="it-IT" sz="2000" dirty="0" smtClean="0"/>
            </a:br>
            <a:r>
              <a:rPr lang="it-IT" sz="2000" dirty="0" smtClean="0"/>
              <a:t>Tebe</a:t>
            </a:r>
            <a:endParaRPr lang="it-IT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786" y="0"/>
            <a:ext cx="390757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272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592288" cy="452251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Arpa:</a:t>
            </a:r>
            <a:br>
              <a:rPr lang="it-IT" sz="2000" dirty="0" smtClean="0"/>
            </a:br>
            <a:r>
              <a:rPr lang="it-IT" sz="2000" dirty="0" smtClean="0"/>
              <a:t>cantore del </a:t>
            </a:r>
            <a:r>
              <a:rPr lang="it-IT" sz="2000" dirty="0" smtClean="0"/>
              <a:t>re</a:t>
            </a:r>
            <a:br>
              <a:rPr lang="it-IT" sz="2000" dirty="0" smtClean="0"/>
            </a:br>
            <a:r>
              <a:rPr lang="it-IT" sz="2000" dirty="0" smtClean="0"/>
              <a:t>Palazzo                                              di </a:t>
            </a:r>
            <a:r>
              <a:rPr lang="it-IT" sz="2000" dirty="0" err="1" smtClean="0"/>
              <a:t>Assurbanipal</a:t>
            </a:r>
            <a:r>
              <a:rPr lang="it-IT" sz="2000" dirty="0" smtClean="0"/>
              <a:t>, </a:t>
            </a:r>
            <a:br>
              <a:rPr lang="it-IT" sz="2000" dirty="0" smtClean="0"/>
            </a:br>
            <a:r>
              <a:rPr lang="it-IT" sz="2000" dirty="0" smtClean="0"/>
              <a:t>a </a:t>
            </a:r>
            <a:r>
              <a:rPr lang="it-IT" sz="2000" dirty="0" err="1" smtClean="0"/>
              <a:t>Ninive</a:t>
            </a:r>
            <a:r>
              <a:rPr lang="it-IT" sz="2000" dirty="0" smtClean="0"/>
              <a:t>.</a:t>
            </a:r>
            <a:br>
              <a:rPr lang="it-IT" sz="2000" dirty="0" smtClean="0"/>
            </a:br>
            <a:r>
              <a:rPr lang="it-IT" sz="2000" dirty="0" smtClean="0"/>
              <a:t>In alabastro, </a:t>
            </a:r>
            <a:br>
              <a:rPr lang="it-IT" sz="2000" dirty="0" smtClean="0"/>
            </a:br>
            <a:r>
              <a:rPr lang="it-IT" sz="2000" dirty="0" smtClean="0"/>
              <a:t>668-633, </a:t>
            </a:r>
            <a:br>
              <a:rPr lang="it-IT" sz="2000" dirty="0" smtClean="0"/>
            </a:br>
            <a:r>
              <a:rPr lang="it-IT" sz="2000" dirty="0" err="1" smtClean="0"/>
              <a:t>British</a:t>
            </a:r>
            <a:r>
              <a:rPr lang="it-IT" sz="2000" dirty="0" smtClean="0"/>
              <a:t> </a:t>
            </a:r>
            <a:r>
              <a:rPr lang="it-IT" sz="2000" dirty="0" err="1" smtClean="0"/>
              <a:t>Museum</a:t>
            </a:r>
            <a:r>
              <a:rPr lang="it-IT" sz="2000" dirty="0" smtClean="0"/>
              <a:t>, Londra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085"/>
            <a:ext cx="3888431" cy="6886973"/>
          </a:xfrm>
        </p:spPr>
      </p:pic>
    </p:spTree>
    <p:extLst>
      <p:ext uri="{BB962C8B-B14F-4D97-AF65-F5344CB8AC3E}">
        <p14:creationId xmlns:p14="http://schemas.microsoft.com/office/powerpoint/2010/main" val="1458001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12160" y="274638"/>
            <a:ext cx="2674640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Lira, </a:t>
            </a:r>
            <a:br>
              <a:rPr lang="it-IT" sz="2000" dirty="0" smtClean="0"/>
            </a:br>
            <a:r>
              <a:rPr lang="it-IT" sz="2000" dirty="0" smtClean="0"/>
              <a:t>suonatore </a:t>
            </a:r>
            <a:r>
              <a:rPr lang="it-IT" sz="2000" dirty="0" smtClean="0"/>
              <a:t>greco.</a:t>
            </a:r>
            <a:br>
              <a:rPr lang="it-IT" sz="2000" dirty="0" smtClean="0"/>
            </a:br>
            <a:r>
              <a:rPr lang="it-IT" sz="2000" dirty="0" smtClean="0"/>
              <a:t>Arte attica funeraria,                          vaso a fondo bianco. </a:t>
            </a:r>
            <a:r>
              <a:rPr lang="it-IT" sz="2000" dirty="0" err="1" smtClean="0"/>
              <a:t>Lovre</a:t>
            </a:r>
            <a:r>
              <a:rPr lang="it-IT" sz="2000" dirty="0" smtClean="0"/>
              <a:t>, Parigi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4009545" cy="695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5499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56176" y="260648"/>
            <a:ext cx="2530624" cy="554461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Lira,</a:t>
            </a:r>
            <a:br>
              <a:rPr lang="it-IT" sz="2000" dirty="0" smtClean="0"/>
            </a:br>
            <a:r>
              <a:rPr lang="it-IT" sz="2000" dirty="0" smtClean="0"/>
              <a:t>canto di prigionieri</a:t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>Particolare </a:t>
            </a:r>
            <a:r>
              <a:rPr lang="it-IT" sz="2000" dirty="0" smtClean="0"/>
              <a:t>                                     di </a:t>
            </a:r>
            <a:r>
              <a:rPr lang="it-IT" sz="2000" dirty="0" smtClean="0"/>
              <a:t>alabastro gessoso, Palazzo </a:t>
            </a:r>
            <a:r>
              <a:rPr lang="it-IT" sz="2000" dirty="0" smtClean="0"/>
              <a:t>                                              di </a:t>
            </a:r>
            <a:r>
              <a:rPr lang="it-IT" sz="2000" dirty="0" err="1" smtClean="0"/>
              <a:t>Sennacherib</a:t>
            </a:r>
            <a:r>
              <a:rPr lang="it-IT" sz="2000" dirty="0" smtClean="0"/>
              <a:t>, </a:t>
            </a:r>
            <a:r>
              <a:rPr lang="it-IT" sz="2000" dirty="0" err="1" smtClean="0"/>
              <a:t>Ninive</a:t>
            </a:r>
            <a:r>
              <a:rPr lang="it-IT" sz="2000" dirty="0" smtClean="0"/>
              <a:t>, </a:t>
            </a:r>
            <a:r>
              <a:rPr lang="it-IT" sz="2000" dirty="0" smtClean="0"/>
              <a:t>                                             arte </a:t>
            </a:r>
            <a:r>
              <a:rPr lang="it-IT" sz="2000" dirty="0" smtClean="0"/>
              <a:t>assira, </a:t>
            </a:r>
            <a:r>
              <a:rPr lang="it-IT" sz="2000" dirty="0" smtClean="0"/>
              <a:t>                                   704-681</a:t>
            </a:r>
            <a:r>
              <a:rPr lang="it-IT" sz="2000" dirty="0" smtClean="0"/>
              <a:t>, </a:t>
            </a:r>
            <a:r>
              <a:rPr lang="it-IT" sz="2000" dirty="0" smtClean="0"/>
              <a:t>                                    </a:t>
            </a:r>
            <a:r>
              <a:rPr lang="it-IT" sz="2000" dirty="0" err="1" smtClean="0"/>
              <a:t>British</a:t>
            </a:r>
            <a:r>
              <a:rPr lang="it-IT" sz="2000" dirty="0" smtClean="0"/>
              <a:t> </a:t>
            </a:r>
            <a:r>
              <a:rPr lang="it-IT" sz="2000" dirty="0" err="1" smtClean="0"/>
              <a:t>Museum</a:t>
            </a:r>
            <a:r>
              <a:rPr lang="it-IT" sz="2000" dirty="0" smtClean="0"/>
              <a:t>, Londra</a:t>
            </a:r>
            <a:endParaRPr lang="it-IT" sz="20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3918485" cy="697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2918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05" y="0"/>
            <a:ext cx="3835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679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88224" y="274638"/>
            <a:ext cx="2304256" cy="610669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Grande arpa egizia</a:t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>Bassorilievo da stele  con tracce di policromia, </a:t>
            </a:r>
            <a:r>
              <a:rPr lang="it-IT" sz="2000" dirty="0" smtClean="0"/>
              <a:t>                                </a:t>
            </a:r>
            <a:r>
              <a:rPr lang="it-IT" sz="2000" dirty="0" smtClean="0"/>
              <a:t>da necropoli</a:t>
            </a:r>
            <a:r>
              <a:rPr lang="it-IT" sz="2000" dirty="0" smtClean="0"/>
              <a:t>,          </a:t>
            </a:r>
            <a:r>
              <a:rPr lang="it-IT" sz="2000" dirty="0" smtClean="0"/>
              <a:t>Antico Regno</a:t>
            </a:r>
            <a:r>
              <a:rPr lang="it-IT" sz="2000" dirty="0" smtClean="0"/>
              <a:t>,                        </a:t>
            </a:r>
            <a:r>
              <a:rPr lang="it-IT" sz="2000" dirty="0" smtClean="0"/>
              <a:t>V dinastia, </a:t>
            </a:r>
            <a:r>
              <a:rPr lang="it-IT" sz="2000" dirty="0" smtClean="0"/>
              <a:t>                         2563-2423 </a:t>
            </a:r>
            <a:r>
              <a:rPr lang="it-IT" sz="2000" dirty="0" smtClean="0"/>
              <a:t>a. C. Museo Egizio, </a:t>
            </a:r>
            <a:r>
              <a:rPr lang="it-IT" sz="2000" dirty="0" smtClean="0"/>
              <a:t>                                   Il </a:t>
            </a:r>
            <a:r>
              <a:rPr lang="it-IT" sz="2000" dirty="0" smtClean="0"/>
              <a:t>Cairo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704" y="116632"/>
            <a:ext cx="3971495" cy="6852776"/>
          </a:xfrm>
        </p:spPr>
      </p:pic>
    </p:spTree>
    <p:extLst>
      <p:ext uri="{BB962C8B-B14F-4D97-AF65-F5344CB8AC3E}">
        <p14:creationId xmlns:p14="http://schemas.microsoft.com/office/powerpoint/2010/main" val="2513473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3830602" cy="691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387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72200" y="274638"/>
            <a:ext cx="2592288" cy="380243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Arpa egizia</a:t>
            </a:r>
            <a:br>
              <a:rPr lang="it-IT" sz="2000" dirty="0" smtClean="0"/>
            </a:br>
            <a:r>
              <a:rPr lang="it-IT" sz="2000" dirty="0" smtClean="0"/>
              <a:t>a dieci </a:t>
            </a:r>
            <a:r>
              <a:rPr lang="it-IT" sz="2000" dirty="0" smtClean="0"/>
              <a:t>corde,                    da affresco                                          in  tomba di </a:t>
            </a:r>
            <a:r>
              <a:rPr lang="it-IT" sz="2000" dirty="0" err="1" smtClean="0"/>
              <a:t>Rekire</a:t>
            </a:r>
            <a:r>
              <a:rPr lang="it-IT" sz="2000" dirty="0" smtClean="0"/>
              <a:t>, , Valle dei Nobili,                                  nella necropoli tebana. Nuovo Regno,                                XVIII dinastia,                            1490-1413  a. C. </a:t>
            </a:r>
            <a:br>
              <a:rPr lang="it-IT" sz="2000" dirty="0" smtClean="0"/>
            </a:br>
            <a:r>
              <a:rPr lang="it-IT" sz="2000" dirty="0" smtClean="0"/>
              <a:t>Tebe</a:t>
            </a:r>
            <a:r>
              <a:rPr lang="it-IT" sz="2000" dirty="0" smtClean="0"/>
              <a:t> 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132"/>
            <a:ext cx="3672407" cy="6754949"/>
          </a:xfrm>
        </p:spPr>
      </p:pic>
    </p:spTree>
    <p:extLst>
      <p:ext uri="{BB962C8B-B14F-4D97-AF65-F5344CB8AC3E}">
        <p14:creationId xmlns:p14="http://schemas.microsoft.com/office/powerpoint/2010/main" val="1851959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37731" y="328426"/>
            <a:ext cx="2448272" cy="490077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Arpa orizzontale:</a:t>
            </a:r>
            <a:br>
              <a:rPr lang="it-IT" sz="2000" dirty="0" smtClean="0"/>
            </a:br>
            <a:r>
              <a:rPr lang="it-IT" sz="2000" dirty="0" smtClean="0"/>
              <a:t>particolare.</a:t>
            </a:r>
            <a:br>
              <a:rPr lang="it-IT" sz="2000" dirty="0" smtClean="0"/>
            </a:br>
            <a:r>
              <a:rPr lang="it-IT" sz="2000" dirty="0" smtClean="0"/>
              <a:t>Rilievo in basalto,</a:t>
            </a:r>
            <a:br>
              <a:rPr lang="it-IT" sz="2000" dirty="0" smtClean="0"/>
            </a:br>
            <a:r>
              <a:rPr lang="it-IT" sz="2000" dirty="0" smtClean="0"/>
              <a:t>proveniente                                         da </a:t>
            </a:r>
            <a:r>
              <a:rPr lang="it-IT" sz="2000" dirty="0" err="1" smtClean="0"/>
              <a:t>Carchemish</a:t>
            </a:r>
            <a:r>
              <a:rPr lang="it-IT" sz="2000" dirty="0" smtClean="0"/>
              <a:t>, s                      sec. </a:t>
            </a:r>
            <a:r>
              <a:rPr lang="it-IT" sz="2000" dirty="0" err="1" smtClean="0"/>
              <a:t>9.o-8.o</a:t>
            </a:r>
            <a:r>
              <a:rPr lang="it-IT" sz="2000" dirty="0"/>
              <a:t> </a:t>
            </a:r>
            <a:r>
              <a:rPr lang="it-IT" sz="2000" dirty="0" smtClean="0"/>
              <a:t>a. C.</a:t>
            </a:r>
            <a:br>
              <a:rPr lang="it-IT" sz="2000" dirty="0" smtClean="0"/>
            </a:br>
            <a:r>
              <a:rPr lang="it-IT" sz="2000" dirty="0" err="1" smtClean="0"/>
              <a:t>British</a:t>
            </a:r>
            <a:r>
              <a:rPr lang="it-IT" sz="2000" dirty="0" smtClean="0"/>
              <a:t> </a:t>
            </a:r>
            <a:r>
              <a:rPr lang="it-IT" sz="2000" dirty="0" err="1" smtClean="0"/>
              <a:t>Museum</a:t>
            </a:r>
            <a:r>
              <a:rPr lang="it-IT" sz="2000" dirty="0" smtClean="0"/>
              <a:t>, Londra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-37728"/>
            <a:ext cx="3960440" cy="6920970"/>
          </a:xfrm>
        </p:spPr>
      </p:pic>
    </p:spTree>
    <p:extLst>
      <p:ext uri="{BB962C8B-B14F-4D97-AF65-F5344CB8AC3E}">
        <p14:creationId xmlns:p14="http://schemas.microsoft.com/office/powerpoint/2010/main" val="16141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962" y="0"/>
            <a:ext cx="3876230" cy="697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41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16216" y="274638"/>
            <a:ext cx="2448272" cy="596267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Arpa egizia:</a:t>
            </a:r>
            <a:br>
              <a:rPr lang="it-IT" sz="2000" dirty="0" smtClean="0"/>
            </a:br>
            <a:r>
              <a:rPr lang="it-IT" sz="2000" dirty="0" smtClean="0"/>
              <a:t>il suonatore cieco</a:t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>Stele centinata </a:t>
            </a:r>
            <a:r>
              <a:rPr lang="it-IT" sz="2000" dirty="0" smtClean="0"/>
              <a:t>                         in </a:t>
            </a:r>
            <a:r>
              <a:rPr lang="it-IT" sz="2000" dirty="0" smtClean="0"/>
              <a:t>legno  stuccato </a:t>
            </a:r>
            <a:r>
              <a:rPr lang="it-IT" sz="2000" dirty="0" smtClean="0"/>
              <a:t>                 e </a:t>
            </a:r>
            <a:r>
              <a:rPr lang="it-IT" sz="2000" dirty="0" smtClean="0"/>
              <a:t>dipinto , </a:t>
            </a:r>
            <a:r>
              <a:rPr lang="it-IT" sz="2000" dirty="0" smtClean="0"/>
              <a:t>                                     Terzo </a:t>
            </a:r>
            <a:r>
              <a:rPr lang="it-IT" sz="2000" dirty="0" smtClean="0"/>
              <a:t>periodo intermedio </a:t>
            </a:r>
            <a:r>
              <a:rPr lang="it-IT" sz="2000" dirty="0" smtClean="0"/>
              <a:t>,                             </a:t>
            </a:r>
            <a:r>
              <a:rPr lang="it-IT" sz="2000" dirty="0" smtClean="0"/>
              <a:t>Egitto, </a:t>
            </a:r>
            <a:r>
              <a:rPr lang="it-IT" sz="2000" dirty="0" smtClean="0"/>
              <a:t>                                             XXI </a:t>
            </a:r>
            <a:r>
              <a:rPr lang="it-IT" sz="2000" dirty="0" smtClean="0"/>
              <a:t>dinastia, </a:t>
            </a:r>
            <a:r>
              <a:rPr lang="it-IT" sz="2000" dirty="0" smtClean="0"/>
              <a:t>                            1085-950 </a:t>
            </a:r>
            <a:r>
              <a:rPr lang="it-IT" sz="2000" dirty="0" smtClean="0"/>
              <a:t>a. C. </a:t>
            </a:r>
            <a:br>
              <a:rPr lang="it-IT" sz="2000" dirty="0" smtClean="0"/>
            </a:br>
            <a:r>
              <a:rPr lang="it-IT" sz="2000" dirty="0" smtClean="0"/>
              <a:t>Louvre, Parigi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540" y="-12526"/>
            <a:ext cx="3961651" cy="6874629"/>
          </a:xfrm>
        </p:spPr>
      </p:pic>
    </p:spTree>
    <p:extLst>
      <p:ext uri="{BB962C8B-B14F-4D97-AF65-F5344CB8AC3E}">
        <p14:creationId xmlns:p14="http://schemas.microsoft.com/office/powerpoint/2010/main" val="1711762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68144" y="274638"/>
            <a:ext cx="2818656" cy="3442394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Arpa </a:t>
            </a:r>
            <a:r>
              <a:rPr lang="it-IT" sz="2000" dirty="0" smtClean="0"/>
              <a:t>mesopotamica</a:t>
            </a:r>
            <a:r>
              <a:rPr lang="it-IT" sz="2000" dirty="0" smtClean="0"/>
              <a:t>,</a:t>
            </a:r>
            <a:br>
              <a:rPr lang="it-IT" sz="2000" dirty="0" smtClean="0"/>
            </a:br>
            <a:r>
              <a:rPr lang="it-IT" sz="2000" dirty="0" smtClean="0"/>
              <a:t>con cassa </a:t>
            </a:r>
            <a:r>
              <a:rPr lang="it-IT" sz="2000" dirty="0" smtClean="0"/>
              <a:t>figurata.</a:t>
            </a:r>
            <a:br>
              <a:rPr lang="it-IT" sz="2000" dirty="0" smtClean="0"/>
            </a:br>
            <a:r>
              <a:rPr lang="it-IT" sz="2000" dirty="0" smtClean="0"/>
              <a:t>Da cimitero reale di Ur, tomba della regina </a:t>
            </a:r>
            <a:r>
              <a:rPr lang="it-IT" sz="2000" dirty="0" err="1" smtClean="0"/>
              <a:t>Puabi</a:t>
            </a:r>
            <a:r>
              <a:rPr lang="it-IT" sz="2000" dirty="0" smtClean="0"/>
              <a:t>,                                                       in legno                                                    con decorazioni in oro , 20 cm, h 140 cm,                                 arte sumera,                                              2685-2645,                                              </a:t>
            </a:r>
            <a:r>
              <a:rPr lang="it-IT" sz="2000" dirty="0" err="1" smtClean="0"/>
              <a:t>British</a:t>
            </a:r>
            <a:r>
              <a:rPr lang="it-IT" sz="2000" dirty="0" smtClean="0"/>
              <a:t> </a:t>
            </a:r>
            <a:r>
              <a:rPr lang="it-IT" sz="2000" dirty="0" err="1" smtClean="0"/>
              <a:t>Museum</a:t>
            </a:r>
            <a:r>
              <a:rPr lang="it-IT" sz="2000" dirty="0" smtClean="0"/>
              <a:t>, Londra</a:t>
            </a:r>
            <a:endParaRPr lang="it-IT" sz="20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0"/>
            <a:ext cx="3613557" cy="687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9310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40152" y="274638"/>
            <a:ext cx="3096344" cy="351440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Arpa,</a:t>
            </a:r>
            <a:br>
              <a:rPr lang="it-IT" sz="2000" dirty="0" smtClean="0"/>
            </a:br>
            <a:r>
              <a:rPr lang="it-IT" sz="2000" dirty="0" smtClean="0"/>
              <a:t>suonatore </a:t>
            </a:r>
            <a:r>
              <a:rPr lang="it-IT" sz="2000" dirty="0" smtClean="0"/>
              <a:t>mesopotamico.</a:t>
            </a:r>
            <a:br>
              <a:rPr lang="it-IT" sz="2000" dirty="0" smtClean="0"/>
            </a:br>
            <a:r>
              <a:rPr lang="it-IT" sz="2000" dirty="0" smtClean="0"/>
              <a:t>Particolare                                                  dello Stendardo di Ur,                                 da cimitero reale di Ur,                         arte sumera,                                              2685-2645 a. C.,</a:t>
            </a:r>
            <a:br>
              <a:rPr lang="it-IT" sz="2000" dirty="0" smtClean="0"/>
            </a:br>
            <a:r>
              <a:rPr lang="it-IT" sz="2000" dirty="0" err="1" smtClean="0"/>
              <a:t>British</a:t>
            </a:r>
            <a:r>
              <a:rPr lang="it-IT" sz="2000" dirty="0" smtClean="0"/>
              <a:t> </a:t>
            </a:r>
            <a:r>
              <a:rPr lang="it-IT" sz="2000" dirty="0" err="1" smtClean="0"/>
              <a:t>Museum</a:t>
            </a:r>
            <a:r>
              <a:rPr lang="it-IT" sz="2000" dirty="0" smtClean="0"/>
              <a:t>, Londra</a:t>
            </a:r>
            <a:endParaRPr lang="it-IT" sz="2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46"/>
            <a:ext cx="3830601" cy="684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0753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84168" y="274638"/>
            <a:ext cx="2602632" cy="646673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Arpa, </a:t>
            </a:r>
            <a:br>
              <a:rPr lang="it-IT" sz="2000" dirty="0" smtClean="0"/>
            </a:br>
            <a:r>
              <a:rPr lang="it-IT" sz="2000" dirty="0" smtClean="0"/>
              <a:t>suonatrice egizia</a:t>
            </a:r>
            <a:br>
              <a:rPr lang="it-IT" sz="2000" dirty="0" smtClean="0"/>
            </a:br>
            <a:r>
              <a:rPr lang="it-IT" sz="2000" dirty="0" smtClean="0"/>
              <a:t>Particolare di affresco , tomba n. 52, </a:t>
            </a:r>
            <a:r>
              <a:rPr lang="it-IT" sz="2000" dirty="0" smtClean="0"/>
              <a:t>                            necropoli </a:t>
            </a:r>
            <a:r>
              <a:rPr lang="it-IT" sz="2000" dirty="0" smtClean="0"/>
              <a:t>tebana, 1413-1405 a. C. </a:t>
            </a:r>
            <a:r>
              <a:rPr lang="it-IT" sz="2000" dirty="0" smtClean="0"/>
              <a:t>                         Tebe</a:t>
            </a:r>
            <a:endParaRPr lang="it-IT" sz="20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3846478" cy="682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3132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72200" y="274638"/>
            <a:ext cx="2664296" cy="553062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Strumento a corde egizio</a:t>
            </a:r>
            <a:br>
              <a:rPr lang="it-IT" sz="2000" dirty="0" smtClean="0"/>
            </a:br>
            <a:r>
              <a:rPr lang="it-IT" sz="2000" dirty="0" smtClean="0"/>
              <a:t>cassa di risonanza</a:t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err="1" smtClean="0"/>
              <a:t>British</a:t>
            </a:r>
            <a:r>
              <a:rPr lang="it-IT" sz="2000" dirty="0" smtClean="0"/>
              <a:t> </a:t>
            </a:r>
            <a:r>
              <a:rPr lang="it-IT" sz="2000" dirty="0" err="1" smtClean="0"/>
              <a:t>Museum</a:t>
            </a:r>
            <a:r>
              <a:rPr lang="it-IT" sz="2000" dirty="0" smtClean="0"/>
              <a:t>, Londra</a:t>
            </a:r>
            <a:endParaRPr lang="it-IT" sz="20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396" y="0"/>
            <a:ext cx="389945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0460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940152" y="274638"/>
            <a:ext cx="3024336" cy="272231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Tamburelli,</a:t>
            </a:r>
            <a:br>
              <a:rPr lang="it-IT" sz="2000" dirty="0" smtClean="0"/>
            </a:br>
            <a:r>
              <a:rPr lang="it-IT" sz="2000" dirty="0" smtClean="0"/>
              <a:t>danzatrici </a:t>
            </a:r>
            <a:r>
              <a:rPr lang="it-IT" sz="2000" dirty="0" smtClean="0"/>
              <a:t>egizie.</a:t>
            </a:r>
            <a:br>
              <a:rPr lang="it-IT" sz="2000" dirty="0" smtClean="0"/>
            </a:br>
            <a:r>
              <a:rPr lang="it-IT" sz="2000" dirty="0" smtClean="0"/>
              <a:t>Da stele,                                 necropoli di </a:t>
            </a:r>
            <a:r>
              <a:rPr lang="it-IT" sz="2000" dirty="0" err="1" smtClean="0"/>
              <a:t>Saqqarah</a:t>
            </a:r>
            <a:r>
              <a:rPr lang="it-IT" sz="2000" dirty="0" smtClean="0"/>
              <a:t>, </a:t>
            </a:r>
            <a:r>
              <a:rPr lang="it-IT" sz="2000" dirty="0" err="1" smtClean="0"/>
              <a:t>Antivo</a:t>
            </a:r>
            <a:r>
              <a:rPr lang="it-IT" sz="2000" dirty="0" smtClean="0"/>
              <a:t> Regno,                                              V dinastia,                                             2563-2423 a. C. </a:t>
            </a:r>
            <a:br>
              <a:rPr lang="it-IT" sz="2000" dirty="0" smtClean="0"/>
            </a:br>
            <a:r>
              <a:rPr lang="it-IT" sz="2000" dirty="0" smtClean="0"/>
              <a:t>Museo Egizio, Il Cairo</a:t>
            </a:r>
            <a:endParaRPr lang="it-IT" sz="2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0"/>
            <a:ext cx="3827427" cy="697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641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12160" y="274638"/>
            <a:ext cx="2674640" cy="351440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Cembali </a:t>
            </a:r>
            <a:br>
              <a:rPr lang="it-IT" sz="2000" dirty="0" smtClean="0"/>
            </a:br>
            <a:r>
              <a:rPr lang="it-IT" sz="2000" dirty="0" smtClean="0"/>
              <a:t>di epoca </a:t>
            </a:r>
            <a:r>
              <a:rPr lang="it-IT" sz="2000" dirty="0" smtClean="0"/>
              <a:t>ellenistica, esemplari in bronzo, rinvenuti in Betlemme, </a:t>
            </a:r>
            <a:r>
              <a:rPr lang="it-IT" sz="2000" dirty="0" err="1" smtClean="0"/>
              <a:t>1.o</a:t>
            </a:r>
            <a:r>
              <a:rPr lang="it-IT" sz="2000" dirty="0" smtClean="0"/>
              <a:t> sec. A. C.</a:t>
            </a:r>
            <a:br>
              <a:rPr lang="it-IT" sz="2000" dirty="0" smtClean="0"/>
            </a:br>
            <a:r>
              <a:rPr lang="it-IT" sz="2000" dirty="0" smtClean="0"/>
              <a:t>Collezione privata</a:t>
            </a:r>
            <a:endParaRPr lang="it-IT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"/>
            <a:ext cx="3830602" cy="682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718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28184" y="274638"/>
            <a:ext cx="2458616" cy="387444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Banda assira</a:t>
            </a:r>
            <a:br>
              <a:rPr lang="it-IT" sz="2000" dirty="0" smtClean="0"/>
            </a:br>
            <a:r>
              <a:rPr lang="it-IT" sz="2000" dirty="0"/>
              <a:t/>
            </a:r>
            <a:br>
              <a:rPr lang="it-IT" sz="2000" dirty="0"/>
            </a:br>
            <a:r>
              <a:rPr lang="it-IT" sz="2000" dirty="0" smtClean="0"/>
              <a:t>Rilievo </a:t>
            </a:r>
            <a:r>
              <a:rPr lang="it-IT" sz="2000" dirty="0" smtClean="0"/>
              <a:t>                                       in </a:t>
            </a:r>
            <a:r>
              <a:rPr lang="it-IT" sz="2000" dirty="0" smtClean="0"/>
              <a:t>alabastro gessoso, regno di </a:t>
            </a:r>
            <a:r>
              <a:rPr lang="it-IT" sz="2000" dirty="0" err="1" smtClean="0"/>
              <a:t>Asurbanipal</a:t>
            </a:r>
            <a:r>
              <a:rPr lang="it-IT" sz="2000" dirty="0" smtClean="0"/>
              <a:t>, 668-633, </a:t>
            </a:r>
            <a:r>
              <a:rPr lang="it-IT" sz="2000" dirty="0" smtClean="0"/>
              <a:t>                                  Louvre</a:t>
            </a:r>
            <a:r>
              <a:rPr lang="it-IT" sz="2000" dirty="0" smtClean="0"/>
              <a:t>, Parigi</a:t>
            </a:r>
            <a:endParaRPr lang="it-IT" sz="20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0"/>
            <a:ext cx="4034945" cy="686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91663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12160" y="274638"/>
            <a:ext cx="2952328" cy="358641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Sistro,                                        particolare affresco.</a:t>
            </a:r>
            <a:br>
              <a:rPr lang="it-IT" sz="2000" dirty="0" smtClean="0"/>
            </a:br>
            <a:r>
              <a:rPr lang="it-IT" sz="2000" dirty="0" smtClean="0"/>
              <a:t>Tomba di </a:t>
            </a:r>
            <a:r>
              <a:rPr lang="it-IT" sz="2000" dirty="0" err="1" smtClean="0"/>
              <a:t>Neferhotep</a:t>
            </a:r>
            <a:r>
              <a:rPr lang="it-IT" sz="2000" dirty="0" smtClean="0"/>
              <a:t>, Necropoli tebana,                         Nuovo Regno,                                     XVIII dinastia,                                  1339-1335, a. C..                              Tebe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-99622"/>
            <a:ext cx="3921661" cy="69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6299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72200" y="274638"/>
            <a:ext cx="2314600" cy="517058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Sistro, </a:t>
            </a:r>
            <a:br>
              <a:rPr lang="it-IT" sz="2000" dirty="0" smtClean="0"/>
            </a:br>
            <a:r>
              <a:rPr lang="it-IT" sz="2000" dirty="0" smtClean="0"/>
              <a:t>suonatrice </a:t>
            </a:r>
            <a:br>
              <a:rPr lang="it-IT" sz="2000" dirty="0" smtClean="0"/>
            </a:br>
            <a:r>
              <a:rPr lang="it-IT" sz="2000" dirty="0" smtClean="0"/>
              <a:t>in </a:t>
            </a:r>
            <a:r>
              <a:rPr lang="it-IT" sz="2000" dirty="0" smtClean="0"/>
              <a:t>processione.</a:t>
            </a:r>
            <a:br>
              <a:rPr lang="it-IT" sz="2000" dirty="0" smtClean="0"/>
            </a:br>
            <a:r>
              <a:rPr lang="it-IT" sz="2000" dirty="0" smtClean="0"/>
              <a:t>Da blocco                                    di quarzite,                                  Nuovo Regno,                           XVIII dinastia,                              1475-1468 a. C., Museo di Luxor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348" y="0"/>
            <a:ext cx="37912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761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04248" y="274638"/>
            <a:ext cx="2339752" cy="658336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Graffito palestinese in </a:t>
            </a:r>
            <a:r>
              <a:rPr lang="it-IT" sz="2000" dirty="0" smtClean="0"/>
              <a:t>cui </a:t>
            </a:r>
            <a:r>
              <a:rPr lang="it-IT" sz="2000" dirty="0" smtClean="0"/>
              <a:t>appaiono                 due donne </a:t>
            </a:r>
            <a:br>
              <a:rPr lang="it-IT" sz="2000" dirty="0" smtClean="0"/>
            </a:br>
            <a:r>
              <a:rPr lang="it-IT" sz="2000" dirty="0" smtClean="0"/>
              <a:t> che suonano </a:t>
            </a:r>
            <a:r>
              <a:rPr lang="it-IT" sz="2000" dirty="0" smtClean="0"/>
              <a:t>                                 la lira.</a:t>
            </a:r>
            <a:br>
              <a:rPr lang="it-IT" sz="2000" dirty="0" smtClean="0"/>
            </a:br>
            <a:r>
              <a:rPr lang="it-IT" sz="2000" smtClean="0"/>
              <a:t>In Israele.</a:t>
            </a:r>
            <a:endParaRPr lang="it-IT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70236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3432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28184" y="274638"/>
            <a:ext cx="2736304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Haifa, </a:t>
            </a:r>
            <a:r>
              <a:rPr lang="it-IT" sz="2000" dirty="0" smtClean="0"/>
              <a:t>                                  ricostruzione </a:t>
            </a:r>
            <a:r>
              <a:rPr lang="it-IT" sz="2000" dirty="0" err="1" smtClean="0"/>
              <a:t>dell</a:t>
            </a:r>
            <a:r>
              <a:rPr lang="it-IT" sz="2000" dirty="0" smtClean="0"/>
              <a:t> </a:t>
            </a:r>
            <a:r>
              <a:rPr lang="it-IT" sz="2000" dirty="0" smtClean="0"/>
              <a:t>‘</a:t>
            </a:r>
            <a:r>
              <a:rPr lang="it-IT" sz="2000" dirty="0" err="1" smtClean="0"/>
              <a:t>nevel</a:t>
            </a:r>
            <a:r>
              <a:rPr lang="it-IT" sz="2000" dirty="0" smtClean="0"/>
              <a:t> ‘versione </a:t>
            </a:r>
            <a:r>
              <a:rPr lang="it-IT" sz="2000" dirty="0" smtClean="0"/>
              <a:t>dell’arpa antica</a:t>
            </a:r>
            <a:endParaRPr lang="it-IT" sz="2000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" y="0"/>
            <a:ext cx="6012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546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28184" y="274638"/>
            <a:ext cx="2915816" cy="344239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Suonatrici egizie.</a:t>
            </a:r>
            <a:br>
              <a:rPr lang="it-IT" sz="2000" dirty="0" smtClean="0"/>
            </a:br>
            <a:r>
              <a:rPr lang="it-IT" sz="2000" dirty="0" smtClean="0"/>
              <a:t>Particolare di affresco.</a:t>
            </a:r>
            <a:br>
              <a:rPr lang="it-IT" sz="2000" dirty="0" smtClean="0"/>
            </a:br>
            <a:r>
              <a:rPr lang="it-IT" sz="2000" dirty="0" smtClean="0"/>
              <a:t>Tomba di </a:t>
            </a:r>
            <a:r>
              <a:rPr lang="it-IT" sz="2000" dirty="0" err="1" smtClean="0"/>
              <a:t>Nebamon</a:t>
            </a:r>
            <a:r>
              <a:rPr lang="it-IT" sz="2000" dirty="0" smtClean="0"/>
              <a:t>, necropoli tebana, </a:t>
            </a:r>
            <a:br>
              <a:rPr lang="it-IT" sz="2000" dirty="0" smtClean="0"/>
            </a:br>
            <a:r>
              <a:rPr lang="it-IT" sz="2000" dirty="0" smtClean="0"/>
              <a:t>Nuovo Regno, X</a:t>
            </a:r>
            <a:br>
              <a:rPr lang="it-IT" sz="2000" dirty="0" smtClean="0"/>
            </a:br>
            <a:r>
              <a:rPr lang="it-IT" sz="2000" dirty="0" smtClean="0"/>
              <a:t>VIII dinastia,                                     intorno 1370,                                  </a:t>
            </a:r>
            <a:r>
              <a:rPr lang="it-IT" sz="2000" dirty="0" err="1" smtClean="0"/>
              <a:t>Britisfh</a:t>
            </a:r>
            <a:r>
              <a:rPr lang="it-IT" sz="2000" dirty="0" smtClean="0"/>
              <a:t> </a:t>
            </a:r>
            <a:r>
              <a:rPr lang="it-IT" sz="2000" dirty="0" err="1" smtClean="0"/>
              <a:t>Museum</a:t>
            </a:r>
            <a:r>
              <a:rPr lang="it-IT" sz="2000" dirty="0"/>
              <a:t> </a:t>
            </a:r>
            <a:r>
              <a:rPr lang="it-IT" sz="2000" dirty="0" smtClean="0"/>
              <a:t>Londra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0"/>
            <a:ext cx="38514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10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68144" y="274638"/>
            <a:ext cx="2818656" cy="365841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Cimbali,</a:t>
            </a:r>
            <a:br>
              <a:rPr lang="it-IT" sz="2000" dirty="0" smtClean="0"/>
            </a:br>
            <a:r>
              <a:rPr lang="it-IT" sz="2000" dirty="0" smtClean="0"/>
              <a:t>giovane </a:t>
            </a:r>
            <a:r>
              <a:rPr lang="it-IT" sz="2000" dirty="0" smtClean="0"/>
              <a:t>suonatrice.</a:t>
            </a:r>
            <a:br>
              <a:rPr lang="it-IT" sz="2000" dirty="0" smtClean="0"/>
            </a:br>
            <a:r>
              <a:rPr lang="it-IT" sz="2000" dirty="0" smtClean="0"/>
              <a:t>Statuetta </a:t>
            </a:r>
            <a:br>
              <a:rPr lang="it-IT" sz="2000" dirty="0" smtClean="0"/>
            </a:br>
            <a:r>
              <a:rPr lang="it-IT" sz="2000" dirty="0" smtClean="0"/>
              <a:t>alta solo cm 5, 4.,                         avorio.                                              Civiltà di </a:t>
            </a:r>
            <a:r>
              <a:rPr lang="it-IT" sz="2000" dirty="0" err="1" smtClean="0"/>
              <a:t>Ugarit</a:t>
            </a:r>
            <a:r>
              <a:rPr lang="it-IT" sz="2000" dirty="0" smtClean="0"/>
              <a:t>,                            1400-1200,                                   Museo Nazionale , Damasco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3691915" cy="6893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600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592288" cy="4162474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Arpa: </a:t>
            </a:r>
            <a:br>
              <a:rPr lang="it-IT" sz="2000" dirty="0" smtClean="0"/>
            </a:br>
            <a:r>
              <a:rPr lang="it-IT" sz="2000" dirty="0" smtClean="0"/>
              <a:t>modellino egizio</a:t>
            </a:r>
            <a:br>
              <a:rPr lang="it-IT" sz="2000" dirty="0" smtClean="0"/>
            </a:br>
            <a:r>
              <a:rPr lang="it-IT" sz="2000" dirty="0" smtClean="0"/>
              <a:t> in </a:t>
            </a:r>
            <a:r>
              <a:rPr lang="it-IT" sz="2000" dirty="0" smtClean="0"/>
              <a:t>terracotta.</a:t>
            </a:r>
            <a:br>
              <a:rPr lang="it-IT" sz="2000" dirty="0" smtClean="0"/>
            </a:br>
            <a:r>
              <a:rPr lang="it-IT" sz="2000" dirty="0" err="1" smtClean="0"/>
              <a:t>Stauettaf</a:t>
            </a:r>
            <a:r>
              <a:rPr lang="it-IT" sz="2000" dirty="0" smtClean="0"/>
              <a:t> </a:t>
            </a:r>
            <a:r>
              <a:rPr lang="it-IT" sz="2000" dirty="0" err="1" smtClean="0"/>
              <a:t>ittile</a:t>
            </a:r>
            <a:r>
              <a:rPr lang="it-IT" sz="2000" dirty="0" smtClean="0"/>
              <a:t>                                  con tracce                                            di policromia.                               Antico Regno,                             2500-2350 a. C.</a:t>
            </a:r>
            <a:br>
              <a:rPr lang="it-IT" sz="2000" dirty="0" smtClean="0"/>
            </a:br>
            <a:r>
              <a:rPr lang="it-IT" sz="2000" dirty="0" smtClean="0"/>
              <a:t>Museo Egizio. Il Cairo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9488"/>
            <a:ext cx="3839025" cy="6848512"/>
          </a:xfrm>
        </p:spPr>
      </p:pic>
    </p:spTree>
    <p:extLst>
      <p:ext uri="{BB962C8B-B14F-4D97-AF65-F5344CB8AC3E}">
        <p14:creationId xmlns:p14="http://schemas.microsoft.com/office/powerpoint/2010/main" val="147578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12160" y="274638"/>
            <a:ext cx="3024336" cy="423448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Lira,</a:t>
            </a:r>
            <a:br>
              <a:rPr lang="it-IT" sz="2000" dirty="0" smtClean="0"/>
            </a:br>
            <a:r>
              <a:rPr lang="it-IT" sz="2000" dirty="0" smtClean="0"/>
              <a:t>suonatore assiro.</a:t>
            </a:r>
            <a:br>
              <a:rPr lang="it-IT" sz="2000" dirty="0" smtClean="0"/>
            </a:br>
            <a:r>
              <a:rPr lang="it-IT" sz="2000" dirty="0" smtClean="0"/>
              <a:t>Rilievo scoperto a </a:t>
            </a:r>
            <a:r>
              <a:rPr lang="it-IT" sz="2000" dirty="0" err="1" smtClean="0"/>
              <a:t>Ninive</a:t>
            </a:r>
            <a:r>
              <a:rPr lang="it-IT" sz="2000" dirty="0" smtClean="0"/>
              <a:t>, palazzo di </a:t>
            </a:r>
            <a:r>
              <a:rPr lang="it-IT" sz="2000" dirty="0" err="1" smtClean="0"/>
              <a:t>Assurbanipal</a:t>
            </a:r>
            <a:r>
              <a:rPr lang="it-IT" sz="2000" dirty="0" smtClean="0"/>
              <a:t>, </a:t>
            </a:r>
            <a:br>
              <a:rPr lang="it-IT" sz="2000" dirty="0" smtClean="0"/>
            </a:br>
            <a:r>
              <a:rPr lang="it-IT" sz="2000" dirty="0" smtClean="0"/>
              <a:t>lastra di alabastro, </a:t>
            </a:r>
            <a:br>
              <a:rPr lang="it-IT" sz="2000" dirty="0" smtClean="0"/>
            </a:br>
            <a:r>
              <a:rPr lang="it-IT" sz="2000" dirty="0" smtClean="0"/>
              <a:t>668-631 a. C. </a:t>
            </a:r>
            <a:br>
              <a:rPr lang="it-IT" sz="2000" dirty="0" smtClean="0"/>
            </a:br>
            <a:r>
              <a:rPr lang="it-IT" sz="2000" dirty="0" err="1" smtClean="0"/>
              <a:t>British</a:t>
            </a:r>
            <a:r>
              <a:rPr lang="it-IT" sz="2000" dirty="0" smtClean="0"/>
              <a:t> </a:t>
            </a:r>
            <a:r>
              <a:rPr lang="it-IT" sz="2000" dirty="0" err="1" smtClean="0"/>
              <a:t>Museum</a:t>
            </a:r>
            <a:r>
              <a:rPr lang="it-IT" sz="2000" dirty="0" smtClean="0"/>
              <a:t>, Londra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0"/>
            <a:ext cx="3733193" cy="6870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405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190" y="0"/>
            <a:ext cx="39314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256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592288" cy="337038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Arpa</a:t>
            </a:r>
            <a:br>
              <a:rPr lang="it-IT" sz="2000" dirty="0" smtClean="0"/>
            </a:br>
            <a:r>
              <a:rPr lang="it-IT" sz="2000" dirty="0" smtClean="0"/>
              <a:t>a sette </a:t>
            </a:r>
            <a:r>
              <a:rPr lang="it-IT" sz="2000" dirty="0" smtClean="0"/>
              <a:t>corde, </a:t>
            </a:r>
            <a:br>
              <a:rPr lang="it-IT" sz="2000" dirty="0" smtClean="0"/>
            </a:br>
            <a:r>
              <a:rPr lang="it-IT" sz="2000" dirty="0" smtClean="0"/>
              <a:t>in ebraico ‘ il </a:t>
            </a:r>
            <a:r>
              <a:rPr lang="it-IT" sz="2000" dirty="0" err="1" smtClean="0"/>
              <a:t>nebel</a:t>
            </a:r>
            <a:r>
              <a:rPr lang="it-IT" sz="2000" dirty="0" smtClean="0"/>
              <a:t>’,</a:t>
            </a:r>
            <a:br>
              <a:rPr lang="it-IT" sz="2000" dirty="0" smtClean="0"/>
            </a:br>
            <a:r>
              <a:rPr lang="it-IT" sz="2000" dirty="0" smtClean="0"/>
              <a:t>in argilla,                          proveniente </a:t>
            </a:r>
            <a:br>
              <a:rPr lang="it-IT" sz="2000" dirty="0" smtClean="0"/>
            </a:br>
            <a:r>
              <a:rPr lang="it-IT" sz="2000" dirty="0" smtClean="0"/>
              <a:t>da </a:t>
            </a:r>
            <a:r>
              <a:rPr lang="it-IT" sz="2000" dirty="0" err="1" smtClean="0"/>
              <a:t>Tel</a:t>
            </a:r>
            <a:r>
              <a:rPr lang="it-IT" sz="2000" dirty="0" smtClean="0"/>
              <a:t> </a:t>
            </a:r>
            <a:r>
              <a:rPr lang="it-IT" sz="2000" dirty="0" err="1" smtClean="0"/>
              <a:t>Asmar</a:t>
            </a:r>
            <a:r>
              <a:rPr lang="it-IT" sz="2000" dirty="0" smtClean="0"/>
              <a:t>,                          2255-1870 a. C.</a:t>
            </a:r>
            <a:br>
              <a:rPr lang="it-IT" sz="2000" dirty="0" smtClean="0"/>
            </a:br>
            <a:r>
              <a:rPr lang="it-IT" sz="2000" dirty="0" smtClean="0"/>
              <a:t>Louvre. Parigi</a:t>
            </a:r>
            <a:endParaRPr lang="it-IT" sz="20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985" y="0"/>
            <a:ext cx="3877108" cy="6858000"/>
          </a:xfrm>
        </p:spPr>
      </p:pic>
    </p:spTree>
    <p:extLst>
      <p:ext uri="{BB962C8B-B14F-4D97-AF65-F5344CB8AC3E}">
        <p14:creationId xmlns:p14="http://schemas.microsoft.com/office/powerpoint/2010/main" val="4274533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83</Words>
  <Application>Microsoft Office PowerPoint</Application>
  <PresentationFormat>Presentazione su schermo (4:3)</PresentationFormat>
  <Paragraphs>29</Paragraphs>
  <Slides>31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Tema di Office</vt:lpstr>
      <vt:lpstr>Arpa egizia a nove corde. Da lastra  di quarzite bruna, Nuovo Regno,  XVIII dinastia  1475-1468,  Louvre, Parigi </vt:lpstr>
      <vt:lpstr>Arpa orizzontale: particolare. Rilievo in basalto, proveniente                                         da Carchemish, s                      sec. 9.o-8.o a. C. British Museum, Londra</vt:lpstr>
      <vt:lpstr>Sistro,  suonatrice  in processione. Da blocco                                    di quarzite,                                  Nuovo Regno,                           XVIII dinastia,                              1475-1468 a. C., Museo di Luxor</vt:lpstr>
      <vt:lpstr>Suonatrici egizie. Particolare di affresco. Tomba di Nebamon, necropoli tebana,  Nuovo Regno, X VIII dinastia,                                     intorno 1370,                                  Britisfh Museum Londra</vt:lpstr>
      <vt:lpstr>Cimbali, giovane suonatrice. Statuetta  alta solo cm 5, 4.,                         avorio.                                              Civiltà di Ugarit,                            1400-1200,                                   Museo Nazionale , Damasco</vt:lpstr>
      <vt:lpstr>Arpa:  modellino egizio  in terracotta. Stauettaf ittile                                  con tracce                                            di policromia.                               Antico Regno,                             2500-2350 a. C. Museo Egizio. Il Cairo</vt:lpstr>
      <vt:lpstr>Lira, suonatore assiro. Rilievo scoperto a Ninive, palazzo di Assurbanipal,  lastra di alabastro,  668-631 a. C.  British Museum, Londra</vt:lpstr>
      <vt:lpstr>Presentazione standard di PowerPoint</vt:lpstr>
      <vt:lpstr>Arpa a sette corde,  in ebraico ‘ il nebel’, in argilla,                          proveniente  da Tel Asmar,                          2255-1870 a. C. Louvre. Parigi</vt:lpstr>
      <vt:lpstr>Flauto, suonatrice egizia. Tombadi Keruef, n. 192, necropoli tebana, Nuovo Regno,                              XVIII dinastia,                                 1405-1350,                                       Tebe </vt:lpstr>
      <vt:lpstr>Flauto di canna, suonatore egizio  Particolare tratto                             da una stelle                                     con tracce di policromia dalla necropoli                        di Saqqarah,                             Antico Regno,                                      V dinastia,                                        2563-2423 a. c.                          Museo Egizio, Il Cairo</vt:lpstr>
      <vt:lpstr>Flauto, l’operaio che riposa.                     Da affresco,                                     tomba di Menna, n. 69, necropoli tebana.                               Nuovo regno,                                   XVIII dinastia,                                 1436-1413 a. C.  Tebe</vt:lpstr>
      <vt:lpstr>Arpa: cantore del re Palazzo                                              di Assurbanipal,  a Ninive. In alabastro,  668-633,  British Museum, Londra</vt:lpstr>
      <vt:lpstr>Lira,  suonatore greco. Arte attica funeraria,                          vaso a fondo bianco. Lovre, Parigi</vt:lpstr>
      <vt:lpstr>Lira, canto di prigionieri  Particolare                                      di alabastro gessoso, Palazzo                                               di Sennacherib, Ninive,                                              arte assira,                                    704-681,                                     British Museum, Londra</vt:lpstr>
      <vt:lpstr>Presentazione standard di PowerPoint</vt:lpstr>
      <vt:lpstr>Grande arpa egizia  Bassorilievo da stele  con tracce di policromia,                                 da necropoli,          Antico Regno,                        V dinastia,                          2563-2423 a. C. Museo Egizio,                                    Il Cairo</vt:lpstr>
      <vt:lpstr>Presentazione standard di PowerPoint</vt:lpstr>
      <vt:lpstr>Arpa egizia a dieci corde,                    da affresco                                          in  tomba di Rekire, , Valle dei Nobili,                                  nella necropoli tebana. Nuovo Regno,                                XVIII dinastia,                            1490-1413  a. C.  Tebe </vt:lpstr>
      <vt:lpstr>Presentazione standard di PowerPoint</vt:lpstr>
      <vt:lpstr>Arpa egizia: il suonatore cieco  Stele centinata                          in legno  stuccato                  e dipinto ,                                      Terzo periodo intermedio ,                             Egitto,                                              XXI dinastia,                             1085-950 a. C.  Louvre, Parigi</vt:lpstr>
      <vt:lpstr>Arpa mesopotamica, con cassa figurata. Da cimitero reale di Ur, tomba della regina Puabi,                                                       in legno                                                    con decorazioni in oro , 20 cm, h 140 cm,                                 arte sumera,                                              2685-2645,                                              British Museum, Londra</vt:lpstr>
      <vt:lpstr>Arpa, suonatore mesopotamico. Particolare                                                  dello Stendardo di Ur,                                 da cimitero reale di Ur,                         arte sumera,                                              2685-2645 a. C., British Museum, Londra</vt:lpstr>
      <vt:lpstr>Arpa,  suonatrice egizia Particolare di affresco , tomba n. 52,                             necropoli tebana, 1413-1405 a. C.                          Tebe</vt:lpstr>
      <vt:lpstr>Strumento a corde egizio cassa di risonanza  British Museum, Londra</vt:lpstr>
      <vt:lpstr>Tamburelli, danzatrici egizie. Da stele,                                 necropoli di Saqqarah, Antivo Regno,                                              V dinastia,                                             2563-2423 a. C.  Museo Egizio, Il Cairo</vt:lpstr>
      <vt:lpstr>Cembali  di epoca ellenistica, esemplari in bronzo, rinvenuti in Betlemme, 1.o sec. A. C. Collezione privata</vt:lpstr>
      <vt:lpstr>Banda assira  Rilievo                                        in alabastro gessoso, regno di Asurbanipal, 668-633,                                   Louvre, Parigi</vt:lpstr>
      <vt:lpstr>Sistro,                                        particolare affresco. Tomba di Neferhotep, Necropoli tebana,                         Nuovo Regno,                                     XVIII dinastia,                                  1339-1335, a. C..                              Tebe</vt:lpstr>
      <vt:lpstr>Graffito palestinese in cui appaiono                 due donne   che suonano                                  la lira. In Israele.</vt:lpstr>
      <vt:lpstr>Haifa,                                   ricostruzione dell ‘nevel ‘versione dell’arpa antica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Foto del deserto di Giuda</dc:title>
  <dc:creator>lenovo</dc:creator>
  <cp:lastModifiedBy>lenovo</cp:lastModifiedBy>
  <cp:revision>20</cp:revision>
  <dcterms:created xsi:type="dcterms:W3CDTF">2017-10-08T20:26:44Z</dcterms:created>
  <dcterms:modified xsi:type="dcterms:W3CDTF">2019-04-26T13:12:28Z</dcterms:modified>
</cp:coreProperties>
</file>