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405" r:id="rId2"/>
    <p:sldId id="406" r:id="rId3"/>
    <p:sldId id="381" r:id="rId4"/>
    <p:sldId id="367" r:id="rId5"/>
    <p:sldId id="386" r:id="rId6"/>
    <p:sldId id="372" r:id="rId7"/>
    <p:sldId id="376" r:id="rId8"/>
    <p:sldId id="375" r:id="rId9"/>
    <p:sldId id="380" r:id="rId10"/>
    <p:sldId id="379" r:id="rId11"/>
    <p:sldId id="378" r:id="rId12"/>
    <p:sldId id="260" r:id="rId13"/>
    <p:sldId id="319" r:id="rId14"/>
    <p:sldId id="259" r:id="rId15"/>
    <p:sldId id="353" r:id="rId16"/>
    <p:sldId id="262" r:id="rId17"/>
    <p:sldId id="389" r:id="rId18"/>
    <p:sldId id="265" r:id="rId19"/>
    <p:sldId id="268" r:id="rId20"/>
    <p:sldId id="274" r:id="rId21"/>
    <p:sldId id="276" r:id="rId22"/>
    <p:sldId id="275" r:id="rId23"/>
    <p:sldId id="395" r:id="rId24"/>
    <p:sldId id="393" r:id="rId25"/>
    <p:sldId id="326" r:id="rId26"/>
    <p:sldId id="328" r:id="rId27"/>
    <p:sldId id="329" r:id="rId28"/>
    <p:sldId id="330" r:id="rId29"/>
    <p:sldId id="332" r:id="rId30"/>
    <p:sldId id="331" r:id="rId31"/>
    <p:sldId id="327" r:id="rId32"/>
    <p:sldId id="334" r:id="rId33"/>
    <p:sldId id="333" r:id="rId34"/>
    <p:sldId id="352" r:id="rId35"/>
    <p:sldId id="270" r:id="rId36"/>
    <p:sldId id="277" r:id="rId37"/>
    <p:sldId id="337" r:id="rId38"/>
    <p:sldId id="293" r:id="rId39"/>
    <p:sldId id="396" r:id="rId40"/>
    <p:sldId id="322" r:id="rId41"/>
    <p:sldId id="398" r:id="rId42"/>
    <p:sldId id="284" r:id="rId43"/>
    <p:sldId id="280" r:id="rId44"/>
    <p:sldId id="285" r:id="rId45"/>
    <p:sldId id="288" r:id="rId46"/>
    <p:sldId id="349" r:id="rId47"/>
    <p:sldId id="286" r:id="rId48"/>
    <p:sldId id="290" r:id="rId49"/>
    <p:sldId id="289" r:id="rId50"/>
    <p:sldId id="391" r:id="rId51"/>
    <p:sldId id="295" r:id="rId52"/>
    <p:sldId id="296" r:id="rId53"/>
    <p:sldId id="310" r:id="rId54"/>
    <p:sldId id="403" r:id="rId55"/>
    <p:sldId id="303" r:id="rId56"/>
    <p:sldId id="309" r:id="rId57"/>
    <p:sldId id="388" r:id="rId58"/>
    <p:sldId id="308" r:id="rId59"/>
    <p:sldId id="397" r:id="rId60"/>
    <p:sldId id="351" r:id="rId61"/>
    <p:sldId id="399" r:id="rId62"/>
    <p:sldId id="312" r:id="rId63"/>
    <p:sldId id="301" r:id="rId64"/>
    <p:sldId id="302" r:id="rId65"/>
    <p:sldId id="383" r:id="rId66"/>
    <p:sldId id="313" r:id="rId67"/>
    <p:sldId id="346" r:id="rId68"/>
    <p:sldId id="315" r:id="rId69"/>
    <p:sldId id="316" r:id="rId70"/>
    <p:sldId id="401" r:id="rId71"/>
    <p:sldId id="385" r:id="rId72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7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4BFFCB-47EE-4154-AA9A-F82D32D056B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B54453-3A74-47A5-9B09-18F6D8910F5E}">
      <dgm:prSet custT="1"/>
      <dgm:spPr/>
      <dgm:t>
        <a:bodyPr/>
        <a:lstStyle/>
        <a:p>
          <a:pPr algn="ctr"/>
          <a:r>
            <a:rPr lang="it-IT" sz="1800" i="0" dirty="0">
              <a:latin typeface="Arial" panose="020B0604020202020204" pitchFamily="34" charset="0"/>
              <a:cs typeface="Arial" panose="020B0604020202020204" pitchFamily="34" charset="0"/>
            </a:rPr>
            <a:t>Il sollecitatore solleciti che non si stia in ozio, procuri dei lavori, .. , tenga in ordine l' eremo, faccia lavorare tutti con discrezione; non perda il l</a:t>
          </a:r>
          <a:r>
            <a:rPr lang="it-IT" sz="1800" b="1" i="0" dirty="0">
              <a:latin typeface="Arial" panose="020B0604020202020204" pitchFamily="34" charset="0"/>
              <a:cs typeface="Arial" panose="020B0604020202020204" pitchFamily="34" charset="0"/>
            </a:rPr>
            <a:t>avoro</a:t>
          </a:r>
          <a:r>
            <a:rPr lang="it-IT" sz="1800" i="0" dirty="0">
              <a:latin typeface="Arial" panose="020B0604020202020204" pitchFamily="34" charset="0"/>
              <a:cs typeface="Arial" panose="020B0604020202020204" pitchFamily="34" charset="0"/>
            </a:rPr>
            <a:t>, la</a:t>
          </a:r>
          <a:r>
            <a:rPr lang="it-IT" sz="1800" b="1" i="0" dirty="0">
              <a:latin typeface="Arial" panose="020B0604020202020204" pitchFamily="34" charset="0"/>
              <a:cs typeface="Arial" panose="020B0604020202020204" pitchFamily="34" charset="0"/>
            </a:rPr>
            <a:t> devozione </a:t>
          </a:r>
          <a:r>
            <a:rPr lang="it-IT" sz="1800" i="0" dirty="0">
              <a:latin typeface="Arial" panose="020B0604020202020204" pitchFamily="34" charset="0"/>
              <a:cs typeface="Arial" panose="020B0604020202020204" pitchFamily="34" charset="0"/>
            </a:rPr>
            <a:t>(preghiera) e la</a:t>
          </a:r>
          <a:r>
            <a:rPr lang="it-IT" sz="1800" b="1" i="0" dirty="0">
              <a:latin typeface="Arial" panose="020B0604020202020204" pitchFamily="34" charset="0"/>
              <a:cs typeface="Arial" panose="020B0604020202020204" pitchFamily="34" charset="0"/>
            </a:rPr>
            <a:t> carità,</a:t>
          </a:r>
          <a:r>
            <a:rPr lang="it-IT" sz="1800" i="0" dirty="0">
              <a:latin typeface="Arial" panose="020B0604020202020204" pitchFamily="34" charset="0"/>
              <a:cs typeface="Arial" panose="020B0604020202020204" pitchFamily="34" charset="0"/>
            </a:rPr>
            <a:t> le quali tre cose sono fondamento dell' opera</a:t>
          </a:r>
          <a:r>
            <a:rPr lang="it-IT" sz="1800" i="1" dirty="0">
              <a:latin typeface="Arial" panose="020B0604020202020204" pitchFamily="34" charset="0"/>
              <a:cs typeface="Arial" panose="020B0604020202020204" pitchFamily="34" charset="0"/>
            </a:rPr>
            <a:t>”.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4A3CF-DC48-4A16-BBF2-76E874DE301E}" type="parTrans" cxnId="{F01BD201-6EE1-47CC-8605-56DB9825A0B2}">
      <dgm:prSet/>
      <dgm:spPr/>
      <dgm:t>
        <a:bodyPr/>
        <a:lstStyle/>
        <a:p>
          <a:endParaRPr lang="en-US"/>
        </a:p>
      </dgm:t>
    </dgm:pt>
    <dgm:pt modelId="{0969AA59-3836-4899-9CFE-918D5694932A}" type="sibTrans" cxnId="{F01BD201-6EE1-47CC-8605-56DB9825A0B2}">
      <dgm:prSet/>
      <dgm:spPr/>
      <dgm:t>
        <a:bodyPr/>
        <a:lstStyle/>
        <a:p>
          <a:endParaRPr lang="en-US"/>
        </a:p>
      </dgm:t>
    </dgm:pt>
    <dgm:pt modelId="{41F1A73D-8A7B-41AC-8C73-B95542D9ABD0}" type="pres">
      <dgm:prSet presAssocID="{1D4BFFCB-47EE-4154-AA9A-F82D32D056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EB37E2-8335-4106-9935-5E65DD56FA1F}" type="pres">
      <dgm:prSet presAssocID="{8CB54453-3A74-47A5-9B09-18F6D8910F5E}" presName="hierRoot1" presStyleCnt="0"/>
      <dgm:spPr/>
    </dgm:pt>
    <dgm:pt modelId="{E69F4009-6BA7-42DA-9AA8-49C01AE73B19}" type="pres">
      <dgm:prSet presAssocID="{8CB54453-3A74-47A5-9B09-18F6D8910F5E}" presName="composite" presStyleCnt="0"/>
      <dgm:spPr/>
    </dgm:pt>
    <dgm:pt modelId="{F74FE866-8EC7-4088-9618-BDC8E3E332A9}" type="pres">
      <dgm:prSet presAssocID="{8CB54453-3A74-47A5-9B09-18F6D8910F5E}" presName="background" presStyleLbl="node0" presStyleIdx="0" presStyleCnt="1"/>
      <dgm:spPr/>
    </dgm:pt>
    <dgm:pt modelId="{37910CEA-CD6C-4F61-9859-FBCFB24A4996}" type="pres">
      <dgm:prSet presAssocID="{8CB54453-3A74-47A5-9B09-18F6D8910F5E}" presName="text" presStyleLbl="fgAcc0" presStyleIdx="0" presStyleCnt="1" custLinFactNeighborX="-16229" custLinFactNeighborY="-2005">
        <dgm:presLayoutVars>
          <dgm:chPref val="3"/>
        </dgm:presLayoutVars>
      </dgm:prSet>
      <dgm:spPr/>
    </dgm:pt>
    <dgm:pt modelId="{21C55CF2-70B9-4EC1-840A-B6DA0E95BEB8}" type="pres">
      <dgm:prSet presAssocID="{8CB54453-3A74-47A5-9B09-18F6D8910F5E}" presName="hierChild2" presStyleCnt="0"/>
      <dgm:spPr/>
    </dgm:pt>
  </dgm:ptLst>
  <dgm:cxnLst>
    <dgm:cxn modelId="{F01BD201-6EE1-47CC-8605-56DB9825A0B2}" srcId="{1D4BFFCB-47EE-4154-AA9A-F82D32D056B7}" destId="{8CB54453-3A74-47A5-9B09-18F6D8910F5E}" srcOrd="0" destOrd="0" parTransId="{5E24A3CF-DC48-4A16-BBF2-76E874DE301E}" sibTransId="{0969AA59-3836-4899-9CFE-918D5694932A}"/>
    <dgm:cxn modelId="{87735B08-0C45-4CB2-87E9-B8A7E806B7A8}" type="presOf" srcId="{1D4BFFCB-47EE-4154-AA9A-F82D32D056B7}" destId="{41F1A73D-8A7B-41AC-8C73-B95542D9ABD0}" srcOrd="0" destOrd="0" presId="urn:microsoft.com/office/officeart/2005/8/layout/hierarchy1"/>
    <dgm:cxn modelId="{F687934E-BFF1-43FF-81DF-2B0023075C60}" type="presOf" srcId="{8CB54453-3A74-47A5-9B09-18F6D8910F5E}" destId="{37910CEA-CD6C-4F61-9859-FBCFB24A4996}" srcOrd="0" destOrd="0" presId="urn:microsoft.com/office/officeart/2005/8/layout/hierarchy1"/>
    <dgm:cxn modelId="{E364A30A-AE90-4D12-916C-84261D81653D}" type="presParOf" srcId="{41F1A73D-8A7B-41AC-8C73-B95542D9ABD0}" destId="{AEEB37E2-8335-4106-9935-5E65DD56FA1F}" srcOrd="0" destOrd="0" presId="urn:microsoft.com/office/officeart/2005/8/layout/hierarchy1"/>
    <dgm:cxn modelId="{B761D35E-8969-4D9F-A3D1-7E958F45CCDB}" type="presParOf" srcId="{AEEB37E2-8335-4106-9935-5E65DD56FA1F}" destId="{E69F4009-6BA7-42DA-9AA8-49C01AE73B19}" srcOrd="0" destOrd="0" presId="urn:microsoft.com/office/officeart/2005/8/layout/hierarchy1"/>
    <dgm:cxn modelId="{DD904DEB-274E-46FD-901D-FC19E4278716}" type="presParOf" srcId="{E69F4009-6BA7-42DA-9AA8-49C01AE73B19}" destId="{F74FE866-8EC7-4088-9618-BDC8E3E332A9}" srcOrd="0" destOrd="0" presId="urn:microsoft.com/office/officeart/2005/8/layout/hierarchy1"/>
    <dgm:cxn modelId="{417CC94E-2759-4889-913E-8F9A1D237594}" type="presParOf" srcId="{E69F4009-6BA7-42DA-9AA8-49C01AE73B19}" destId="{37910CEA-CD6C-4F61-9859-FBCFB24A4996}" srcOrd="1" destOrd="0" presId="urn:microsoft.com/office/officeart/2005/8/layout/hierarchy1"/>
    <dgm:cxn modelId="{DDE21F89-0870-434F-BA07-4D0E7B1BCBDE}" type="presParOf" srcId="{AEEB37E2-8335-4106-9935-5E65DD56FA1F}" destId="{21C55CF2-70B9-4EC1-840A-B6DA0E95BE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4BFFCB-47EE-4154-AA9A-F82D32D056B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690010-DE6E-42CD-AF9C-123F468E5C5B}">
      <dgm:prSet custT="1"/>
      <dgm:spPr/>
      <dgm:t>
        <a:bodyPr/>
        <a:lstStyle/>
        <a:p>
          <a:pPr>
            <a:buNone/>
          </a:pPr>
          <a:r>
            <a: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……… non perche' il lavoro non sia un bene, poichè sta scritto: "</a:t>
          </a:r>
          <a:r>
            <a:rPr lang="it-IT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Chi non lavora, non mangi</a:t>
          </a:r>
          <a:r>
            <a:rPr lang="it-IT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«….</a:t>
          </a:r>
          <a:endParaRPr lang="it-IT" sz="1800" dirty="0"/>
        </a:p>
      </dgm:t>
    </dgm:pt>
    <dgm:pt modelId="{1EBFD248-48BA-499E-B42C-9E35BA110467}" type="parTrans" cxnId="{7127B150-EB2E-4455-93BD-41DC6FBC60F3}">
      <dgm:prSet/>
      <dgm:spPr/>
      <dgm:t>
        <a:bodyPr/>
        <a:lstStyle/>
        <a:p>
          <a:endParaRPr lang="it-IT"/>
        </a:p>
      </dgm:t>
    </dgm:pt>
    <dgm:pt modelId="{C9C934D6-F487-40B7-95F7-E70F9A194145}" type="sibTrans" cxnId="{7127B150-EB2E-4455-93BD-41DC6FBC60F3}">
      <dgm:prSet/>
      <dgm:spPr/>
      <dgm:t>
        <a:bodyPr/>
        <a:lstStyle/>
        <a:p>
          <a:endParaRPr lang="it-IT"/>
        </a:p>
      </dgm:t>
    </dgm:pt>
    <dgm:pt modelId="{41F1A73D-8A7B-41AC-8C73-B95542D9ABD0}" type="pres">
      <dgm:prSet presAssocID="{1D4BFFCB-47EE-4154-AA9A-F82D32D056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76260A6-BB7C-489C-A75A-9411C74BED07}" type="pres">
      <dgm:prSet presAssocID="{39690010-DE6E-42CD-AF9C-123F468E5C5B}" presName="hierRoot1" presStyleCnt="0"/>
      <dgm:spPr/>
    </dgm:pt>
    <dgm:pt modelId="{40900F80-56AA-4287-B42F-F8C0F637145E}" type="pres">
      <dgm:prSet presAssocID="{39690010-DE6E-42CD-AF9C-123F468E5C5B}" presName="composite" presStyleCnt="0"/>
      <dgm:spPr/>
    </dgm:pt>
    <dgm:pt modelId="{89E66B99-3F75-4D85-AC9F-74AE90FA814A}" type="pres">
      <dgm:prSet presAssocID="{39690010-DE6E-42CD-AF9C-123F468E5C5B}" presName="background" presStyleLbl="node0" presStyleIdx="0" presStyleCnt="1"/>
      <dgm:spPr/>
    </dgm:pt>
    <dgm:pt modelId="{4ADBDE06-DB6E-469D-8FA5-A008F66C8119}" type="pres">
      <dgm:prSet presAssocID="{39690010-DE6E-42CD-AF9C-123F468E5C5B}" presName="text" presStyleLbl="fgAcc0" presStyleIdx="0" presStyleCnt="1">
        <dgm:presLayoutVars>
          <dgm:chPref val="3"/>
        </dgm:presLayoutVars>
      </dgm:prSet>
      <dgm:spPr/>
    </dgm:pt>
    <dgm:pt modelId="{A0186BE2-BEB9-441B-9A9E-2557FB697D2D}" type="pres">
      <dgm:prSet presAssocID="{39690010-DE6E-42CD-AF9C-123F468E5C5B}" presName="hierChild2" presStyleCnt="0"/>
      <dgm:spPr/>
    </dgm:pt>
  </dgm:ptLst>
  <dgm:cxnLst>
    <dgm:cxn modelId="{87735B08-0C45-4CB2-87E9-B8A7E806B7A8}" type="presOf" srcId="{1D4BFFCB-47EE-4154-AA9A-F82D32D056B7}" destId="{41F1A73D-8A7B-41AC-8C73-B95542D9ABD0}" srcOrd="0" destOrd="0" presId="urn:microsoft.com/office/officeart/2005/8/layout/hierarchy1"/>
    <dgm:cxn modelId="{2014E83B-41DE-4CE4-9EDD-D9FBD9FD7E83}" type="presOf" srcId="{39690010-DE6E-42CD-AF9C-123F468E5C5B}" destId="{4ADBDE06-DB6E-469D-8FA5-A008F66C8119}" srcOrd="0" destOrd="0" presId="urn:microsoft.com/office/officeart/2005/8/layout/hierarchy1"/>
    <dgm:cxn modelId="{7127B150-EB2E-4455-93BD-41DC6FBC60F3}" srcId="{1D4BFFCB-47EE-4154-AA9A-F82D32D056B7}" destId="{39690010-DE6E-42CD-AF9C-123F468E5C5B}" srcOrd="0" destOrd="0" parTransId="{1EBFD248-48BA-499E-B42C-9E35BA110467}" sibTransId="{C9C934D6-F487-40B7-95F7-E70F9A194145}"/>
    <dgm:cxn modelId="{A2621DF3-76AD-427D-9C92-82EB8B8C71E4}" type="presParOf" srcId="{41F1A73D-8A7B-41AC-8C73-B95542D9ABD0}" destId="{D76260A6-BB7C-489C-A75A-9411C74BED07}" srcOrd="0" destOrd="0" presId="urn:microsoft.com/office/officeart/2005/8/layout/hierarchy1"/>
    <dgm:cxn modelId="{0A2B4D6B-2D11-495E-BBCA-17461F13BB40}" type="presParOf" srcId="{D76260A6-BB7C-489C-A75A-9411C74BED07}" destId="{40900F80-56AA-4287-B42F-F8C0F637145E}" srcOrd="0" destOrd="0" presId="urn:microsoft.com/office/officeart/2005/8/layout/hierarchy1"/>
    <dgm:cxn modelId="{7E6339ED-335E-4802-B1A1-CCA41A9EF457}" type="presParOf" srcId="{40900F80-56AA-4287-B42F-F8C0F637145E}" destId="{89E66B99-3F75-4D85-AC9F-74AE90FA814A}" srcOrd="0" destOrd="0" presId="urn:microsoft.com/office/officeart/2005/8/layout/hierarchy1"/>
    <dgm:cxn modelId="{FE2F744F-A78A-4FD5-9DA8-15F32E088953}" type="presParOf" srcId="{40900F80-56AA-4287-B42F-F8C0F637145E}" destId="{4ADBDE06-DB6E-469D-8FA5-A008F66C8119}" srcOrd="1" destOrd="0" presId="urn:microsoft.com/office/officeart/2005/8/layout/hierarchy1"/>
    <dgm:cxn modelId="{ACE3108C-4DD1-4F15-AB66-183CF8678B76}" type="presParOf" srcId="{D76260A6-BB7C-489C-A75A-9411C74BED07}" destId="{A0186BE2-BEB9-441B-9A9E-2557FB697D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4BFFCB-47EE-4154-AA9A-F82D32D056B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A9F42F-A960-476E-9EE1-7E2B848FD7B9}">
      <dgm:prSet custT="1"/>
      <dgm:spPr/>
      <dgm:t>
        <a:bodyPr/>
        <a:lstStyle/>
        <a:p>
          <a:pPr algn="l">
            <a:buNone/>
          </a:pPr>
          <a:r>
            <a:rPr lang="it-IT" sz="18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L' ebdomadario solleciti le orazioni a suo tempo; continui il leggere a tavola e spieghi quel che intende, domandi quello che non intende; e soprattutto che tutto si faccia di buonora e mantenga la Compagnia nella devozione: mancando la devozione, mancherà ogni cosa.</a:t>
          </a:r>
          <a:endParaRPr lang="it-IT" sz="18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gm:t>
    </dgm:pt>
    <dgm:pt modelId="{2875FF99-AB42-4696-9F5E-961011F2A868}" type="parTrans" cxnId="{59A9B8E7-4992-4C71-A794-EC1E1466AD6C}">
      <dgm:prSet/>
      <dgm:spPr/>
      <dgm:t>
        <a:bodyPr/>
        <a:lstStyle/>
        <a:p>
          <a:endParaRPr lang="it-IT"/>
        </a:p>
      </dgm:t>
    </dgm:pt>
    <dgm:pt modelId="{A38E622F-9AB0-43F4-8F84-8B8CBAE3342D}" type="sibTrans" cxnId="{59A9B8E7-4992-4C71-A794-EC1E1466AD6C}">
      <dgm:prSet/>
      <dgm:spPr/>
      <dgm:t>
        <a:bodyPr/>
        <a:lstStyle/>
        <a:p>
          <a:endParaRPr lang="it-IT"/>
        </a:p>
      </dgm:t>
    </dgm:pt>
    <dgm:pt modelId="{41F1A73D-8A7B-41AC-8C73-B95542D9ABD0}" type="pres">
      <dgm:prSet presAssocID="{1D4BFFCB-47EE-4154-AA9A-F82D32D056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977F995-470D-44CE-9CFB-F70B61D68EA5}" type="pres">
      <dgm:prSet presAssocID="{F1A9F42F-A960-476E-9EE1-7E2B848FD7B9}" presName="hierRoot1" presStyleCnt="0"/>
      <dgm:spPr/>
    </dgm:pt>
    <dgm:pt modelId="{FD02F314-9E2C-4343-9D1B-3DCA2D45D1A9}" type="pres">
      <dgm:prSet presAssocID="{F1A9F42F-A960-476E-9EE1-7E2B848FD7B9}" presName="composite" presStyleCnt="0"/>
      <dgm:spPr/>
    </dgm:pt>
    <dgm:pt modelId="{C3EE3220-248B-4BC9-8EEF-6B3829076D8E}" type="pres">
      <dgm:prSet presAssocID="{F1A9F42F-A960-476E-9EE1-7E2B848FD7B9}" presName="background" presStyleLbl="node0" presStyleIdx="0" presStyleCnt="1"/>
      <dgm:spPr/>
    </dgm:pt>
    <dgm:pt modelId="{104CD465-E5C4-4E2D-9F74-619BD8262CB0}" type="pres">
      <dgm:prSet presAssocID="{F1A9F42F-A960-476E-9EE1-7E2B848FD7B9}" presName="text" presStyleLbl="fgAcc0" presStyleIdx="0" presStyleCnt="1">
        <dgm:presLayoutVars>
          <dgm:chPref val="3"/>
        </dgm:presLayoutVars>
      </dgm:prSet>
      <dgm:spPr/>
    </dgm:pt>
    <dgm:pt modelId="{60FEAF82-24B9-4ECF-BC87-CBAAEAD2E7F6}" type="pres">
      <dgm:prSet presAssocID="{F1A9F42F-A960-476E-9EE1-7E2B848FD7B9}" presName="hierChild2" presStyleCnt="0"/>
      <dgm:spPr/>
    </dgm:pt>
  </dgm:ptLst>
  <dgm:cxnLst>
    <dgm:cxn modelId="{87735B08-0C45-4CB2-87E9-B8A7E806B7A8}" type="presOf" srcId="{1D4BFFCB-47EE-4154-AA9A-F82D32D056B7}" destId="{41F1A73D-8A7B-41AC-8C73-B95542D9ABD0}" srcOrd="0" destOrd="0" presId="urn:microsoft.com/office/officeart/2005/8/layout/hierarchy1"/>
    <dgm:cxn modelId="{57DA6314-EEFC-43DB-A8F8-A7B1D65154E7}" type="presOf" srcId="{F1A9F42F-A960-476E-9EE1-7E2B848FD7B9}" destId="{104CD465-E5C4-4E2D-9F74-619BD8262CB0}" srcOrd="0" destOrd="0" presId="urn:microsoft.com/office/officeart/2005/8/layout/hierarchy1"/>
    <dgm:cxn modelId="{59A9B8E7-4992-4C71-A794-EC1E1466AD6C}" srcId="{1D4BFFCB-47EE-4154-AA9A-F82D32D056B7}" destId="{F1A9F42F-A960-476E-9EE1-7E2B848FD7B9}" srcOrd="0" destOrd="0" parTransId="{2875FF99-AB42-4696-9F5E-961011F2A868}" sibTransId="{A38E622F-9AB0-43F4-8F84-8B8CBAE3342D}"/>
    <dgm:cxn modelId="{552D56FA-FCB9-4446-8694-5FFDBF65740A}" type="presParOf" srcId="{41F1A73D-8A7B-41AC-8C73-B95542D9ABD0}" destId="{A977F995-470D-44CE-9CFB-F70B61D68EA5}" srcOrd="0" destOrd="0" presId="urn:microsoft.com/office/officeart/2005/8/layout/hierarchy1"/>
    <dgm:cxn modelId="{EF4FB413-F874-4B0C-81E2-FC613C08E86A}" type="presParOf" srcId="{A977F995-470D-44CE-9CFB-F70B61D68EA5}" destId="{FD02F314-9E2C-4343-9D1B-3DCA2D45D1A9}" srcOrd="0" destOrd="0" presId="urn:microsoft.com/office/officeart/2005/8/layout/hierarchy1"/>
    <dgm:cxn modelId="{679B26F7-9F26-4033-A7D0-1866703C6523}" type="presParOf" srcId="{FD02F314-9E2C-4343-9D1B-3DCA2D45D1A9}" destId="{C3EE3220-248B-4BC9-8EEF-6B3829076D8E}" srcOrd="0" destOrd="0" presId="urn:microsoft.com/office/officeart/2005/8/layout/hierarchy1"/>
    <dgm:cxn modelId="{50EFCA4B-A8A8-4EA7-926C-99E26924AC32}" type="presParOf" srcId="{FD02F314-9E2C-4343-9D1B-3DCA2D45D1A9}" destId="{104CD465-E5C4-4E2D-9F74-619BD8262CB0}" srcOrd="1" destOrd="0" presId="urn:microsoft.com/office/officeart/2005/8/layout/hierarchy1"/>
    <dgm:cxn modelId="{C7FA470A-40F4-4450-9EDF-4A3C61196054}" type="presParOf" srcId="{A977F995-470D-44CE-9CFB-F70B61D68EA5}" destId="{60FEAF82-24B9-4ECF-BC87-CBAAEAD2E7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FE866-8EC7-4088-9618-BDC8E3E332A9}">
      <dsp:nvSpPr>
        <dsp:cNvPr id="0" name=""/>
        <dsp:cNvSpPr/>
      </dsp:nvSpPr>
      <dsp:spPr>
        <a:xfrm>
          <a:off x="-528165" y="-60135"/>
          <a:ext cx="4753492" cy="3018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910CEA-CD6C-4F61-9859-FBCFB24A4996}">
      <dsp:nvSpPr>
        <dsp:cNvPr id="0" name=""/>
        <dsp:cNvSpPr/>
      </dsp:nvSpPr>
      <dsp:spPr>
        <a:xfrm>
          <a:off x="0" y="441622"/>
          <a:ext cx="4753492" cy="3018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>
              <a:latin typeface="Arial" panose="020B0604020202020204" pitchFamily="34" charset="0"/>
              <a:cs typeface="Arial" panose="020B0604020202020204" pitchFamily="34" charset="0"/>
            </a:rPr>
            <a:t>Il sollecitatore solleciti che non si stia in ozio, procuri dei lavori, .. , tenga in ordine l' eremo, faccia lavorare tutti con discrezione; non perda il l</a:t>
          </a:r>
          <a:r>
            <a:rPr lang="it-IT" sz="1800" b="1" i="0" kern="1200" dirty="0">
              <a:latin typeface="Arial" panose="020B0604020202020204" pitchFamily="34" charset="0"/>
              <a:cs typeface="Arial" panose="020B0604020202020204" pitchFamily="34" charset="0"/>
            </a:rPr>
            <a:t>avoro</a:t>
          </a:r>
          <a:r>
            <a:rPr lang="it-IT" sz="1800" i="0" kern="1200" dirty="0">
              <a:latin typeface="Arial" panose="020B0604020202020204" pitchFamily="34" charset="0"/>
              <a:cs typeface="Arial" panose="020B0604020202020204" pitchFamily="34" charset="0"/>
            </a:rPr>
            <a:t>, la</a:t>
          </a:r>
          <a:r>
            <a:rPr lang="it-IT" sz="1800" b="1" i="0" kern="1200" dirty="0">
              <a:latin typeface="Arial" panose="020B0604020202020204" pitchFamily="34" charset="0"/>
              <a:cs typeface="Arial" panose="020B0604020202020204" pitchFamily="34" charset="0"/>
            </a:rPr>
            <a:t> devozione </a:t>
          </a:r>
          <a:r>
            <a:rPr lang="it-IT" sz="1800" i="0" kern="1200" dirty="0">
              <a:latin typeface="Arial" panose="020B0604020202020204" pitchFamily="34" charset="0"/>
              <a:cs typeface="Arial" panose="020B0604020202020204" pitchFamily="34" charset="0"/>
            </a:rPr>
            <a:t>(preghiera) e la</a:t>
          </a:r>
          <a:r>
            <a:rPr lang="it-IT" sz="1800" b="1" i="0" kern="1200" dirty="0">
              <a:latin typeface="Arial" panose="020B0604020202020204" pitchFamily="34" charset="0"/>
              <a:cs typeface="Arial" panose="020B0604020202020204" pitchFamily="34" charset="0"/>
            </a:rPr>
            <a:t> carità,</a:t>
          </a:r>
          <a:r>
            <a:rPr lang="it-IT" sz="1800" i="0" kern="1200" dirty="0">
              <a:latin typeface="Arial" panose="020B0604020202020204" pitchFamily="34" charset="0"/>
              <a:cs typeface="Arial" panose="020B0604020202020204" pitchFamily="34" charset="0"/>
            </a:rPr>
            <a:t> le quali tre cose sono fondamento dell' opera</a:t>
          </a:r>
          <a:r>
            <a:rPr lang="it-IT" sz="1800" i="1" kern="1200" dirty="0">
              <a:latin typeface="Arial" panose="020B0604020202020204" pitchFamily="34" charset="0"/>
              <a:cs typeface="Arial" panose="020B0604020202020204" pitchFamily="34" charset="0"/>
            </a:rPr>
            <a:t>”.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408" y="530030"/>
        <a:ext cx="4576676" cy="2841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66B99-3F75-4D85-AC9F-74AE90FA814A}">
      <dsp:nvSpPr>
        <dsp:cNvPr id="0" name=""/>
        <dsp:cNvSpPr/>
      </dsp:nvSpPr>
      <dsp:spPr>
        <a:xfrm>
          <a:off x="214724" y="384"/>
          <a:ext cx="4753492" cy="3018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DBDE06-DB6E-469D-8FA5-A008F66C8119}">
      <dsp:nvSpPr>
        <dsp:cNvPr id="0" name=""/>
        <dsp:cNvSpPr/>
      </dsp:nvSpPr>
      <dsp:spPr>
        <a:xfrm>
          <a:off x="742890" y="502142"/>
          <a:ext cx="4753492" cy="3018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……… non perche' il lavoro non sia un bene, poichè sta scritto: "</a:t>
          </a:r>
          <a:r>
            <a:rPr lang="it-IT" sz="18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Chi non lavora, non mangi</a:t>
          </a:r>
          <a:r>
            <a:rPr lang="it-IT" sz="1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rPr>
            <a:t>«….</a:t>
          </a:r>
          <a:endParaRPr lang="it-IT" sz="1800" kern="1200" dirty="0"/>
        </a:p>
      </dsp:txBody>
      <dsp:txXfrm>
        <a:off x="831298" y="590550"/>
        <a:ext cx="4576676" cy="2841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E3220-248B-4BC9-8EEF-6B3829076D8E}">
      <dsp:nvSpPr>
        <dsp:cNvPr id="0" name=""/>
        <dsp:cNvSpPr/>
      </dsp:nvSpPr>
      <dsp:spPr>
        <a:xfrm>
          <a:off x="288448" y="397"/>
          <a:ext cx="5018995" cy="3187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4CD465-E5C4-4E2D-9F74-619BD8262CB0}">
      <dsp:nvSpPr>
        <dsp:cNvPr id="0" name=""/>
        <dsp:cNvSpPr/>
      </dsp:nvSpPr>
      <dsp:spPr>
        <a:xfrm>
          <a:off x="846114" y="530180"/>
          <a:ext cx="5018995" cy="3187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L' ebdomadario solleciti le orazioni a suo tempo; continui il leggere a tavola e spieghi quel che intende, domandi quello che non intende; e soprattutto che tutto si faccia di buonora e mantenga la Compagnia nella devozione: mancando la devozione, mancherà ogni cosa.</a:t>
          </a:r>
          <a:endParaRPr lang="it-IT" sz="1800" kern="12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sp:txBody>
      <dsp:txXfrm>
        <a:off x="939460" y="623526"/>
        <a:ext cx="4832303" cy="3000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952F-2AFF-4754-A4F7-7EC12C6DA72D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87AC9-5DD3-42EE-9DDF-7F3916FA4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32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87AC9-5DD3-42EE-9DDF-7F3916FA466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05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9E4BD-AD0A-8880-CFAC-1D457872C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E9EB6C-65F4-7F82-2762-6082B7013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E0E02-34B8-E332-3ADB-539909FE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B83729-39EE-BB3E-A891-9C84DD46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597460-EB96-BDDE-D4DF-F10EE0B6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2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A927D-9B46-40C8-75B1-119D0CB7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4CACBA-F8A4-2099-7032-88080B756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95CA59-B064-ACD6-3DD5-7BE4547B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C43E83-2737-A28B-0421-E2F22936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656F5A-643F-5DD7-5D24-7EF49F5A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1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4A4F2AE-B141-1DA8-E487-E8EA7D85F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A39DE3-E808-ACC0-9970-0FF6428EA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5EF0EF-B174-61FC-8F6D-A50D68EF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B934A7-3C93-625B-FF2E-E3296468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BB663-0617-3763-146A-312F246C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9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2BBA4-D318-2C9C-2CF4-FA241468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5FFEAC-D4F5-4043-0B8E-BCDE083BE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13DA3C-59B7-BE89-5C0C-ACE2244F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93CCCE-5FB4-5038-8DEF-FFC477BF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51E71C-A557-364C-1BC1-D9D73FF1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3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4F1FA-3340-DED0-C25E-A73E5167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63A430-5657-22D9-0816-804CE152D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A26C0D-AD09-B1AE-989C-A853B914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576400-FA76-9648-594E-F72D6772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EDC7D-55DF-EFF9-C5FA-213EBD89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2E9C1-0F27-906E-588E-E859F328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67D19D-F78D-7B3E-36F3-32A6A4A0A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35F30E-0EC4-9F69-59A0-4B38CFFB9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12ECB0-82B9-E90D-A7BB-CB5B9E33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592678-19FA-2E59-9099-82E7ECFE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0E023F-0851-A002-7E3F-033200D2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0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09ADF9-A70F-23AF-9795-7739ACC0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8BA1B-5EF6-9F9E-5F77-62188135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3D52E0-6A32-E727-D323-B788614C8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A0BE9F-69C3-4736-E989-EF9522EE8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5FBE08-3C2A-7599-85FC-70BC0AC74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18801B-67E7-A15B-6385-E3CD18F9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AC82FFB-AD74-819E-10A1-83C0C32C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6910AF1-29BC-079E-0D04-8AB44939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1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FAECD5-391F-1EE5-6324-324B15AA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D626BD-EA86-F5D4-3C1E-DD41ED71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7538EB-3633-15F8-B46E-3E1BA901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A98D06-3A9B-73A5-2616-508C0EA0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3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1745ED-DB1C-22DE-F552-302D9644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B02107E-C58B-DC40-7D1B-24B53C5D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9068AD-957C-9C5E-AD73-52A8AADC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7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F12C7-67E7-2EE1-73DC-EFBC28F1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A3F06-6757-2E03-2447-2FD13E55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39E999-8D25-329F-0B06-003ECEC70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9FAA1A-1B00-A6F2-80B0-B9DE5547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3A54C5-B509-4759-E728-91518136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C5A1EA-27F7-9E9C-7A17-BC1802D3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4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8457-5D05-15D6-63D1-8C763609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69A1F3D-31CC-4AA8-DD61-681AACB7E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31A197-3336-BDFF-71C0-64CD6B5D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82A1A0-4AF2-A4A1-02D3-8F0791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DA4C72-91E8-B094-A88D-61A099A7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D11B73-E4F3-9E76-DB93-1544E7A1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6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5638A1E-41AD-7EBB-6049-000F3D01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6C1779-B6B4-9E13-6C58-728C8FB87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52F1C0-3EDE-600C-F1CD-D0BA9947C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E9D494-D098-40A9-ACEB-1401B4492627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ED6257-A6B6-7381-1306-9EAB8C174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54B287-0E06-8BFF-E642-9536B0B7E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40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Quarantia" TargetMode="External"/><Relationship Id="rId2" Type="http://schemas.openxmlformats.org/officeDocument/2006/relationships/hyperlink" Target="https://it.wikipedia.org/wiki/Raven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t.wikipedia.org/wiki/Guerra_di_Ferrara_(1482-1484)" TargetMode="External"/><Relationship Id="rId4" Type="http://schemas.openxmlformats.org/officeDocument/2006/relationships/hyperlink" Target="https://it.wikipedia.org/wiki/Chioggia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5">
            <a:extLst>
              <a:ext uri="{FF2B5EF4-FFF2-40B4-BE49-F238E27FC236}">
                <a16:creationId xmlns:a16="http://schemas.microsoft.com/office/drawing/2014/main" id="{9792AD46-1012-085F-5AD1-9382C5BB0012}"/>
              </a:ext>
            </a:extLst>
          </p:cNvPr>
          <p:cNvGrpSpPr/>
          <p:nvPr/>
        </p:nvGrpSpPr>
        <p:grpSpPr>
          <a:xfrm>
            <a:off x="3703469" y="643466"/>
            <a:ext cx="4785061" cy="5571067"/>
            <a:chOff x="0" y="-3421"/>
            <a:chExt cx="8628955" cy="10046208"/>
          </a:xfrm>
        </p:grpSpPr>
        <p:pic>
          <p:nvPicPr>
            <p:cNvPr id="3" name="Picture 501">
              <a:extLst>
                <a:ext uri="{FF2B5EF4-FFF2-40B4-BE49-F238E27FC236}">
                  <a16:creationId xmlns:a16="http://schemas.microsoft.com/office/drawing/2014/main" id="{82D6A458-D221-12A7-5B50-AFEBEE56F53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421"/>
              <a:ext cx="7735824" cy="10046208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BBAE2840-C56D-0B88-2657-BFB4A79B60EF}"/>
                </a:ext>
              </a:extLst>
            </p:cNvPr>
            <p:cNvSpPr/>
            <p:nvPr/>
          </p:nvSpPr>
          <p:spPr>
            <a:xfrm>
              <a:off x="1456567" y="207787"/>
              <a:ext cx="5811148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Parrocchia SS. Bartolomeo Ap. e Girolamo Emiliani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864F5A6-2C97-0872-AD20-AA2FBF0E2830}"/>
                </a:ext>
              </a:extLst>
            </p:cNvPr>
            <p:cNvSpPr/>
            <p:nvPr/>
          </p:nvSpPr>
          <p:spPr>
            <a:xfrm>
              <a:off x="2573020" y="559578"/>
              <a:ext cx="3510896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Somasca di Vercurago (LC)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C30E6C5F-4D2B-86A7-0A94-3A54AB78E095}"/>
                </a:ext>
              </a:extLst>
            </p:cNvPr>
            <p:cNvSpPr/>
            <p:nvPr/>
          </p:nvSpPr>
          <p:spPr>
            <a:xfrm>
              <a:off x="1164442" y="885928"/>
              <a:ext cx="6602038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Archivio Generalizio Chierici Regolari Somaschi - Roma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7" name="Shape 508">
              <a:extLst>
                <a:ext uri="{FF2B5EF4-FFF2-40B4-BE49-F238E27FC236}">
                  <a16:creationId xmlns:a16="http://schemas.microsoft.com/office/drawing/2014/main" id="{57CA6712-28F4-2593-256E-245B4FD3F684}"/>
                </a:ext>
              </a:extLst>
            </p:cNvPr>
            <p:cNvSpPr/>
            <p:nvPr/>
          </p:nvSpPr>
          <p:spPr>
            <a:xfrm>
              <a:off x="367480" y="1611704"/>
              <a:ext cx="7052927" cy="3881003"/>
            </a:xfrm>
            <a:custGeom>
              <a:avLst/>
              <a:gdLst/>
              <a:ahLst/>
              <a:cxnLst/>
              <a:rect l="0" t="0" r="0" b="0"/>
              <a:pathLst>
                <a:path w="7548881" h="3954780">
                  <a:moveTo>
                    <a:pt x="0" y="0"/>
                  </a:moveTo>
                  <a:lnTo>
                    <a:pt x="7548881" y="0"/>
                  </a:lnTo>
                  <a:lnTo>
                    <a:pt x="7548881" y="3954780"/>
                  </a:lnTo>
                  <a:lnTo>
                    <a:pt x="0" y="3954780"/>
                  </a:lnTo>
                  <a:lnTo>
                    <a:pt x="0" y="0"/>
                  </a:lnTo>
                </a:path>
              </a:pathLst>
            </a:custGeom>
            <a:solidFill>
              <a:srgbClr val="F2F2F2">
                <a:alpha val="32000"/>
              </a:srgb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2F2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7DE82590-3ABF-D305-A6A0-A346C2BA3FB4}"/>
                </a:ext>
              </a:extLst>
            </p:cNvPr>
            <p:cNvSpPr/>
            <p:nvPr/>
          </p:nvSpPr>
          <p:spPr>
            <a:xfrm>
              <a:off x="1573437" y="2323634"/>
              <a:ext cx="5117329" cy="9057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4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IL CAMMINO DI 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25EB6AF3-217D-FBDF-1F03-7CF2497291F0}"/>
                </a:ext>
              </a:extLst>
            </p:cNvPr>
            <p:cNvSpPr/>
            <p:nvPr/>
          </p:nvSpPr>
          <p:spPr>
            <a:xfrm>
              <a:off x="367409" y="3133615"/>
              <a:ext cx="7052521" cy="9057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4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SAN GIROLAMO MIANI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23359B2C-9A5F-B7E1-8B91-4D6E072B9ECA}"/>
                </a:ext>
              </a:extLst>
            </p:cNvPr>
            <p:cNvSpPr/>
            <p:nvPr/>
          </p:nvSpPr>
          <p:spPr>
            <a:xfrm>
              <a:off x="223520" y="4659069"/>
              <a:ext cx="8405435" cy="6793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98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Lavoro, Preghiera e Carità.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1" name="Shape 509">
              <a:extLst>
                <a:ext uri="{FF2B5EF4-FFF2-40B4-BE49-F238E27FC236}">
                  <a16:creationId xmlns:a16="http://schemas.microsoft.com/office/drawing/2014/main" id="{535F1FE7-6243-A93A-1BCE-3A83797DB285}"/>
                </a:ext>
              </a:extLst>
            </p:cNvPr>
            <p:cNvSpPr/>
            <p:nvPr/>
          </p:nvSpPr>
          <p:spPr>
            <a:xfrm>
              <a:off x="223520" y="6066300"/>
              <a:ext cx="6900306" cy="1340602"/>
            </a:xfrm>
            <a:custGeom>
              <a:avLst/>
              <a:gdLst/>
              <a:ahLst/>
              <a:cxnLst/>
              <a:rect l="0" t="0" r="0" b="0"/>
              <a:pathLst>
                <a:path w="5588001" h="988060">
                  <a:moveTo>
                    <a:pt x="0" y="0"/>
                  </a:moveTo>
                  <a:lnTo>
                    <a:pt x="5588001" y="0"/>
                  </a:lnTo>
                  <a:lnTo>
                    <a:pt x="5588001" y="988060"/>
                  </a:lnTo>
                  <a:lnTo>
                    <a:pt x="0" y="98806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95000"/>
                <a:alpha val="33000"/>
              </a:scheme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8E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183738A4-7A66-7015-23F4-1DFE76483240}"/>
                </a:ext>
              </a:extLst>
            </p:cNvPr>
            <p:cNvSpPr/>
            <p:nvPr/>
          </p:nvSpPr>
          <p:spPr>
            <a:xfrm>
              <a:off x="1920047" y="6286528"/>
              <a:ext cx="4687591" cy="3774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32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Incontro con Mario D’Angella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A79819CB-BD95-026C-9934-41A7036F7DF2}"/>
                </a:ext>
              </a:extLst>
            </p:cNvPr>
            <p:cNvSpPr/>
            <p:nvPr/>
          </p:nvSpPr>
          <p:spPr>
            <a:xfrm>
              <a:off x="1456473" y="6853043"/>
              <a:ext cx="5175096" cy="38785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1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Presenta p. Maurizio Brioli. Archivista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4" name="Shape 510">
              <a:extLst>
                <a:ext uri="{FF2B5EF4-FFF2-40B4-BE49-F238E27FC236}">
                  <a16:creationId xmlns:a16="http://schemas.microsoft.com/office/drawing/2014/main" id="{C9E060B4-ACEB-255B-40EA-C9F88CDF764A}"/>
                </a:ext>
              </a:extLst>
            </p:cNvPr>
            <p:cNvSpPr/>
            <p:nvPr/>
          </p:nvSpPr>
          <p:spPr>
            <a:xfrm>
              <a:off x="3611200" y="7709729"/>
              <a:ext cx="3808731" cy="2101850"/>
            </a:xfrm>
            <a:custGeom>
              <a:avLst/>
              <a:gdLst/>
              <a:ahLst/>
              <a:cxnLst/>
              <a:rect l="0" t="0" r="0" b="0"/>
              <a:pathLst>
                <a:path w="3808730" h="2101850">
                  <a:moveTo>
                    <a:pt x="0" y="0"/>
                  </a:moveTo>
                  <a:lnTo>
                    <a:pt x="3808730" y="0"/>
                  </a:lnTo>
                  <a:lnTo>
                    <a:pt x="3808730" y="2101850"/>
                  </a:lnTo>
                  <a:lnTo>
                    <a:pt x="0" y="2101850"/>
                  </a:lnTo>
                  <a:lnTo>
                    <a:pt x="0" y="0"/>
                  </a:lnTo>
                </a:path>
              </a:pathLst>
            </a:custGeom>
            <a:solidFill>
              <a:srgbClr val="E8E8E8">
                <a:alpha val="22000"/>
              </a:srgb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8E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A8DE0E9A-DBDB-784C-70E9-2040805599F1}"/>
                </a:ext>
              </a:extLst>
            </p:cNvPr>
            <p:cNvSpPr/>
            <p:nvPr/>
          </p:nvSpPr>
          <p:spPr>
            <a:xfrm>
              <a:off x="4598670" y="7681604"/>
              <a:ext cx="3375734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Venerdì 19 giugno 2026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9DABBAC1-0C70-399F-B91F-B21CA96628A4}"/>
                </a:ext>
              </a:extLst>
            </p:cNvPr>
            <p:cNvSpPr/>
            <p:nvPr/>
          </p:nvSpPr>
          <p:spPr>
            <a:xfrm>
              <a:off x="5373370" y="8085464"/>
              <a:ext cx="1317397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ore 20,30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79BBCA19-2795-43D7-8D30-328BD0C98D9C}"/>
                </a:ext>
              </a:extLst>
            </p:cNvPr>
            <p:cNvSpPr/>
            <p:nvPr/>
          </p:nvSpPr>
          <p:spPr>
            <a:xfrm>
              <a:off x="3963670" y="8489324"/>
              <a:ext cx="3996884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 Centro di Spiritualità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81300F41-1162-7798-C5CB-3B4571B4EA47}"/>
                </a:ext>
              </a:extLst>
            </p:cNvPr>
            <p:cNvSpPr/>
            <p:nvPr/>
          </p:nvSpPr>
          <p:spPr>
            <a:xfrm>
              <a:off x="4598670" y="8901408"/>
              <a:ext cx="2821737" cy="2264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Viale Papa Giovanni XXIII   4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1F7718EC-C359-8C09-D5EE-1A3294C23557}"/>
                </a:ext>
              </a:extLst>
            </p:cNvPr>
            <p:cNvSpPr/>
            <p:nvPr/>
          </p:nvSpPr>
          <p:spPr>
            <a:xfrm>
              <a:off x="4643121" y="9195444"/>
              <a:ext cx="3258376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Somasca di Vercurago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22" name="06)  Into The Dark - Jesse Cook . solo musica">
            <a:hlinkClick r:id="" action="ppaction://media"/>
            <a:extLst>
              <a:ext uri="{FF2B5EF4-FFF2-40B4-BE49-F238E27FC236}">
                <a16:creationId xmlns:a16="http://schemas.microsoft.com/office/drawing/2014/main" id="{EC3236A4-CD49-C749-6754-1C997937C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217" y="5995599"/>
            <a:ext cx="135361" cy="1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8DE71-D0CD-C0A5-02F4-E76D5DA65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C2597AFD-44CE-4760-6D47-1D61CD731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74AF78D4-4338-9407-4E15-C884B4FB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AB416EDF-758B-C266-7F31-18EA60F9F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2355795B-81B2-4C77-4F6A-2D05E2098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366F95B6-BBF0-C5D7-4847-1329681E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457200" y="5715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8F32D0-E5B5-1504-51F4-2215E6C422B7}"/>
              </a:ext>
            </a:extLst>
          </p:cNvPr>
          <p:cNvSpPr txBox="1"/>
          <p:nvPr/>
        </p:nvSpPr>
        <p:spPr>
          <a:xfrm>
            <a:off x="6380284" y="4379667"/>
            <a:ext cx="455148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PERSEVERANZA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99FA46-43FC-6AE4-194A-2E497EB55F04}"/>
              </a:ext>
            </a:extLst>
          </p:cNvPr>
          <p:cNvSpPr txBox="1"/>
          <p:nvPr/>
        </p:nvSpPr>
        <p:spPr>
          <a:xfrm>
            <a:off x="1125415" y="896815"/>
            <a:ext cx="3868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OTTIMISMO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075097-97DA-9401-DE1B-AA633EF6B2C6}"/>
              </a:ext>
            </a:extLst>
          </p:cNvPr>
          <p:cNvSpPr txBox="1"/>
          <p:nvPr/>
        </p:nvSpPr>
        <p:spPr>
          <a:xfrm>
            <a:off x="6304747" y="2124390"/>
            <a:ext cx="4337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A2DE41-8A2A-E8C6-12BB-CFB9613F08D0}"/>
              </a:ext>
            </a:extLst>
          </p:cNvPr>
          <p:cNvSpPr txBox="1"/>
          <p:nvPr/>
        </p:nvSpPr>
        <p:spPr>
          <a:xfrm>
            <a:off x="1046284" y="3105462"/>
            <a:ext cx="4551485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DETRMINAZIONE</a:t>
            </a:r>
          </a:p>
        </p:txBody>
      </p:sp>
    </p:spTree>
    <p:extLst>
      <p:ext uri="{BB962C8B-B14F-4D97-AF65-F5344CB8AC3E}">
        <p14:creationId xmlns:p14="http://schemas.microsoft.com/office/powerpoint/2010/main" val="14212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88003-23E7-81CC-0B74-01CA9D06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1024FCEA-B0A4-3051-C658-2EE9253BE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8614ED8A-BC87-45CE-3143-926F05538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A7E1ABC1-7075-8537-563C-1906A0E9C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61383C3B-D6AB-1565-C3E2-C7B4B3307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CE0644E9-7C9F-9276-8E08-CDE20CC6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600808" y="3429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1C6626-45C7-653D-3C9C-E351007EA472}"/>
              </a:ext>
            </a:extLst>
          </p:cNvPr>
          <p:cNvSpPr txBox="1"/>
          <p:nvPr/>
        </p:nvSpPr>
        <p:spPr>
          <a:xfrm>
            <a:off x="4185936" y="5078926"/>
            <a:ext cx="4337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SPERANZA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7AD07A-2BD9-A7B7-142D-CBAA4017CC34}"/>
              </a:ext>
            </a:extLst>
          </p:cNvPr>
          <p:cNvSpPr txBox="1"/>
          <p:nvPr/>
        </p:nvSpPr>
        <p:spPr>
          <a:xfrm>
            <a:off x="1125416" y="3105462"/>
            <a:ext cx="447235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DETRMINAZIONE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9F9E28-09BD-4108-DACC-06DE74AEC5D4}"/>
              </a:ext>
            </a:extLst>
          </p:cNvPr>
          <p:cNvSpPr txBox="1"/>
          <p:nvPr/>
        </p:nvSpPr>
        <p:spPr>
          <a:xfrm>
            <a:off x="1125415" y="896815"/>
            <a:ext cx="3868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OTTIMISMO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9ABFDA-A47D-CB32-11B3-8017B2BC03E0}"/>
              </a:ext>
            </a:extLst>
          </p:cNvPr>
          <p:cNvSpPr txBox="1"/>
          <p:nvPr/>
        </p:nvSpPr>
        <p:spPr>
          <a:xfrm>
            <a:off x="7253653" y="2177444"/>
            <a:ext cx="4337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MOTIVAZIONE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ACEAC4-4E83-F275-A175-84DC7B206EA0}"/>
              </a:ext>
            </a:extLst>
          </p:cNvPr>
          <p:cNvSpPr txBox="1"/>
          <p:nvPr/>
        </p:nvSpPr>
        <p:spPr>
          <a:xfrm>
            <a:off x="6811235" y="3715576"/>
            <a:ext cx="447235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PERSEVERANZA</a:t>
            </a:r>
          </a:p>
        </p:txBody>
      </p:sp>
    </p:spTree>
    <p:extLst>
      <p:ext uri="{BB962C8B-B14F-4D97-AF65-F5344CB8AC3E}">
        <p14:creationId xmlns:p14="http://schemas.microsoft.com/office/powerpoint/2010/main" val="38705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317DCD-B3ED-5C84-18A0-FD9014214E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11" y="643466"/>
            <a:ext cx="8222978" cy="55710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0EB566-CABC-D1A5-7964-22F828D6435E}"/>
              </a:ext>
            </a:extLst>
          </p:cNvPr>
          <p:cNvSpPr txBox="1"/>
          <p:nvPr/>
        </p:nvSpPr>
        <p:spPr>
          <a:xfrm>
            <a:off x="2801513" y="789339"/>
            <a:ext cx="543981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IL PERCORSO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AE340F-F444-5A72-2362-E1D75B2054CC}"/>
              </a:ext>
            </a:extLst>
          </p:cNvPr>
          <p:cNvSpPr txBox="1"/>
          <p:nvPr/>
        </p:nvSpPr>
        <p:spPr>
          <a:xfrm>
            <a:off x="8524568" y="4872783"/>
            <a:ext cx="1376516" cy="6784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449593-1F86-9896-2C3A-3E68E3AADBCB}"/>
              </a:ext>
            </a:extLst>
          </p:cNvPr>
          <p:cNvSpPr txBox="1"/>
          <p:nvPr/>
        </p:nvSpPr>
        <p:spPr>
          <a:xfrm>
            <a:off x="8524568" y="4760960"/>
            <a:ext cx="1376516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39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 descr="Immagine che contiene Viso umano, vestiti, ritratto, dipinto&#10;&#10;Il contenuto generato dall'IA potrebbe non essere corretto.">
            <a:extLst>
              <a:ext uri="{FF2B5EF4-FFF2-40B4-BE49-F238E27FC236}">
                <a16:creationId xmlns:a16="http://schemas.microsoft.com/office/drawing/2014/main" id="{999AFC82-EA41-E346-3BF5-CD526F22B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033" y="843627"/>
            <a:ext cx="4291720" cy="5170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7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F445F9-00C9-AE1E-4009-9CF8193E9778}"/>
              </a:ext>
            </a:extLst>
          </p:cNvPr>
          <p:cNvSpPr txBox="1"/>
          <p:nvPr/>
        </p:nvSpPr>
        <p:spPr>
          <a:xfrm>
            <a:off x="1316355" y="3330099"/>
            <a:ext cx="3027045" cy="66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LA CREDENZIALE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7FB038-EB1F-1A6F-8D20-83EC4E3CC6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2" r="-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20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 descr="Immagine che contiene testo, lettera, menu&#10;&#10;Descrizione generata automaticamente">
            <a:extLst>
              <a:ext uri="{FF2B5EF4-FFF2-40B4-BE49-F238E27FC236}">
                <a16:creationId xmlns:a16="http://schemas.microsoft.com/office/drawing/2014/main" id="{DF6A1F01-A85E-6A41-0950-65168214B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5801" y="722161"/>
            <a:ext cx="3735437" cy="5413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1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1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8" name="Freeform: Shape 1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11B1A8-0A67-FCA1-89A0-5A5AFFF1997C}"/>
              </a:ext>
            </a:extLst>
          </p:cNvPr>
          <p:cNvSpPr txBox="1"/>
          <p:nvPr/>
        </p:nvSpPr>
        <p:spPr>
          <a:xfrm>
            <a:off x="2218770" y="2390522"/>
            <a:ext cx="3877230" cy="1334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MIANI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EMILIANI ?</a:t>
            </a:r>
          </a:p>
        </p:txBody>
      </p:sp>
      <p:pic>
        <p:nvPicPr>
          <p:cNvPr id="4" name="Immagine 3" descr="Immagine che contiene emblema, cresta, simbolo, badge&#10;&#10;Il contenuto generato dall'IA potrebbe non essere corretto.">
            <a:extLst>
              <a:ext uri="{FF2B5EF4-FFF2-40B4-BE49-F238E27FC236}">
                <a16:creationId xmlns:a16="http://schemas.microsoft.com/office/drawing/2014/main" id="{C81F7568-30F0-0E23-D47C-D212299854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7303" y="1962852"/>
            <a:ext cx="2733040" cy="3524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0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94FD9BB-0145-6B18-4D04-997256EC7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1" y="592526"/>
            <a:ext cx="7525310" cy="3129081"/>
          </a:xfrm>
          <a:prstGeom prst="rect">
            <a:avLst/>
          </a:prstGeom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A7B871CA-AF13-C37C-1EDC-B8521F9EE310}"/>
              </a:ext>
            </a:extLst>
          </p:cNvPr>
          <p:cNvSpPr txBox="1"/>
          <p:nvPr/>
        </p:nvSpPr>
        <p:spPr>
          <a:xfrm>
            <a:off x="8851773" y="3842344"/>
            <a:ext cx="2825115" cy="1119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4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Cosi’ si firmava Girolamo Miani,</a:t>
            </a:r>
            <a:endParaRPr lang="it-IT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14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nella quinta lettera, del 1536</a:t>
            </a:r>
            <a:endParaRPr lang="it-IT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427D02-4C88-5A8E-3CB6-6AD34D7DB360}"/>
              </a:ext>
            </a:extLst>
          </p:cNvPr>
          <p:cNvSpPr txBox="1"/>
          <p:nvPr/>
        </p:nvSpPr>
        <p:spPr>
          <a:xfrm>
            <a:off x="808638" y="2389218"/>
            <a:ext cx="4160725" cy="3563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 STEMMA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DEI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MIANI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DELLE CA’ NOVE  DI S. VIDAL</a:t>
            </a:r>
          </a:p>
        </p:txBody>
      </p:sp>
      <p:pic>
        <p:nvPicPr>
          <p:cNvPr id="5" name="Immagine 4" descr="Immagine che contiene terreno, modello, aria aperta, arte&#10;&#10;Il contenuto generato dall'IA potrebbe non essere corretto.">
            <a:extLst>
              <a:ext uri="{FF2B5EF4-FFF2-40B4-BE49-F238E27FC236}">
                <a16:creationId xmlns:a16="http://schemas.microsoft.com/office/drawing/2014/main" id="{B6D23EEB-A159-E4B6-1991-35B9D57BD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 r="-1" b="-1"/>
          <a:stretch>
            <a:fillRect/>
          </a:stretch>
        </p:blipFill>
        <p:spPr bwMode="auto">
          <a:xfrm>
            <a:off x="5418759" y="2559047"/>
            <a:ext cx="2741805" cy="3639451"/>
          </a:xfrm>
          <a:prstGeom prst="rect">
            <a:avLst/>
          </a:prstGeom>
          <a:noFill/>
        </p:spPr>
      </p:pic>
      <p:pic>
        <p:nvPicPr>
          <p:cNvPr id="4" name="Immagine 3" descr="Immagine che contiene arte, edificio&#10;&#10;Il contenuto generato dall'IA potrebbe non essere corretto.">
            <a:extLst>
              <a:ext uri="{FF2B5EF4-FFF2-40B4-BE49-F238E27FC236}">
                <a16:creationId xmlns:a16="http://schemas.microsoft.com/office/drawing/2014/main" id="{F62BDDDA-945C-2F64-E524-64BEED313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-1" b="-1"/>
          <a:stretch>
            <a:fillRect/>
          </a:stretch>
        </p:blipFill>
        <p:spPr bwMode="auto">
          <a:xfrm>
            <a:off x="8412616" y="2559047"/>
            <a:ext cx="2743620" cy="3639451"/>
          </a:xfrm>
          <a:prstGeom prst="rect">
            <a:avLst/>
          </a:prstGeom>
          <a:noFill/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ECC764-E4B7-1F74-88AF-DD51186E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42" y="643468"/>
            <a:ext cx="7428088" cy="5571066"/>
          </a:xfrm>
          <a:prstGeom prst="rect">
            <a:avLst/>
          </a:prstGeom>
        </p:spPr>
      </p:pic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5">
            <a:extLst>
              <a:ext uri="{FF2B5EF4-FFF2-40B4-BE49-F238E27FC236}">
                <a16:creationId xmlns:a16="http://schemas.microsoft.com/office/drawing/2014/main" id="{9792AD46-1012-085F-5AD1-9382C5BB0012}"/>
              </a:ext>
            </a:extLst>
          </p:cNvPr>
          <p:cNvGrpSpPr/>
          <p:nvPr/>
        </p:nvGrpSpPr>
        <p:grpSpPr>
          <a:xfrm>
            <a:off x="3703469" y="643466"/>
            <a:ext cx="4785061" cy="5571067"/>
            <a:chOff x="0" y="-3421"/>
            <a:chExt cx="8628955" cy="10046208"/>
          </a:xfrm>
        </p:grpSpPr>
        <p:pic>
          <p:nvPicPr>
            <p:cNvPr id="3" name="Picture 501">
              <a:extLst>
                <a:ext uri="{FF2B5EF4-FFF2-40B4-BE49-F238E27FC236}">
                  <a16:creationId xmlns:a16="http://schemas.microsoft.com/office/drawing/2014/main" id="{82D6A458-D221-12A7-5B50-AFEBEE56F53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421"/>
              <a:ext cx="7735824" cy="10046208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BBAE2840-C56D-0B88-2657-BFB4A79B60EF}"/>
                </a:ext>
              </a:extLst>
            </p:cNvPr>
            <p:cNvSpPr/>
            <p:nvPr/>
          </p:nvSpPr>
          <p:spPr>
            <a:xfrm>
              <a:off x="1456567" y="207787"/>
              <a:ext cx="5811148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Parrocchia SS. Bartolomeo Ap. e Girolamo Emiliani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864F5A6-2C97-0872-AD20-AA2FBF0E2830}"/>
                </a:ext>
              </a:extLst>
            </p:cNvPr>
            <p:cNvSpPr/>
            <p:nvPr/>
          </p:nvSpPr>
          <p:spPr>
            <a:xfrm>
              <a:off x="2573020" y="559578"/>
              <a:ext cx="3510896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Somasca di Vercurago (LC)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C30E6C5F-4D2B-86A7-0A94-3A54AB78E095}"/>
                </a:ext>
              </a:extLst>
            </p:cNvPr>
            <p:cNvSpPr/>
            <p:nvPr/>
          </p:nvSpPr>
          <p:spPr>
            <a:xfrm>
              <a:off x="1164442" y="885928"/>
              <a:ext cx="6602038" cy="3019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Archivio Generalizio Chierici Regolari Somaschi - Roma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7" name="Shape 508">
              <a:extLst>
                <a:ext uri="{FF2B5EF4-FFF2-40B4-BE49-F238E27FC236}">
                  <a16:creationId xmlns:a16="http://schemas.microsoft.com/office/drawing/2014/main" id="{57CA6712-28F4-2593-256E-245B4FD3F684}"/>
                </a:ext>
              </a:extLst>
            </p:cNvPr>
            <p:cNvSpPr/>
            <p:nvPr/>
          </p:nvSpPr>
          <p:spPr>
            <a:xfrm>
              <a:off x="367480" y="1611704"/>
              <a:ext cx="7052927" cy="3881003"/>
            </a:xfrm>
            <a:custGeom>
              <a:avLst/>
              <a:gdLst/>
              <a:ahLst/>
              <a:cxnLst/>
              <a:rect l="0" t="0" r="0" b="0"/>
              <a:pathLst>
                <a:path w="7548881" h="3954780">
                  <a:moveTo>
                    <a:pt x="0" y="0"/>
                  </a:moveTo>
                  <a:lnTo>
                    <a:pt x="7548881" y="0"/>
                  </a:lnTo>
                  <a:lnTo>
                    <a:pt x="7548881" y="3954780"/>
                  </a:lnTo>
                  <a:lnTo>
                    <a:pt x="0" y="3954780"/>
                  </a:lnTo>
                  <a:lnTo>
                    <a:pt x="0" y="0"/>
                  </a:lnTo>
                </a:path>
              </a:pathLst>
            </a:custGeom>
            <a:solidFill>
              <a:srgbClr val="F2F2F2">
                <a:alpha val="32000"/>
              </a:srgb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2F2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7DE82590-3ABF-D305-A6A0-A346C2BA3FB4}"/>
                </a:ext>
              </a:extLst>
            </p:cNvPr>
            <p:cNvSpPr/>
            <p:nvPr/>
          </p:nvSpPr>
          <p:spPr>
            <a:xfrm>
              <a:off x="1573437" y="2323634"/>
              <a:ext cx="5117329" cy="9057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4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IL CAMMINO DI 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25EB6AF3-217D-FBDF-1F03-7CF2497291F0}"/>
                </a:ext>
              </a:extLst>
            </p:cNvPr>
            <p:cNvSpPr/>
            <p:nvPr/>
          </p:nvSpPr>
          <p:spPr>
            <a:xfrm>
              <a:off x="367409" y="3133615"/>
              <a:ext cx="7052521" cy="9057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4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SAN GIROLAMO MIANI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23359B2C-9A5F-B7E1-8B91-4D6E072B9ECA}"/>
                </a:ext>
              </a:extLst>
            </p:cNvPr>
            <p:cNvSpPr/>
            <p:nvPr/>
          </p:nvSpPr>
          <p:spPr>
            <a:xfrm>
              <a:off x="223520" y="4659069"/>
              <a:ext cx="8405435" cy="6793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98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Lavoro, Preghiera e Carità.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1" name="Shape 509">
              <a:extLst>
                <a:ext uri="{FF2B5EF4-FFF2-40B4-BE49-F238E27FC236}">
                  <a16:creationId xmlns:a16="http://schemas.microsoft.com/office/drawing/2014/main" id="{535F1FE7-6243-A93A-1BCE-3A83797DB285}"/>
                </a:ext>
              </a:extLst>
            </p:cNvPr>
            <p:cNvSpPr/>
            <p:nvPr/>
          </p:nvSpPr>
          <p:spPr>
            <a:xfrm>
              <a:off x="223520" y="6066300"/>
              <a:ext cx="6900306" cy="1340602"/>
            </a:xfrm>
            <a:custGeom>
              <a:avLst/>
              <a:gdLst/>
              <a:ahLst/>
              <a:cxnLst/>
              <a:rect l="0" t="0" r="0" b="0"/>
              <a:pathLst>
                <a:path w="5588001" h="988060">
                  <a:moveTo>
                    <a:pt x="0" y="0"/>
                  </a:moveTo>
                  <a:lnTo>
                    <a:pt x="5588001" y="0"/>
                  </a:lnTo>
                  <a:lnTo>
                    <a:pt x="5588001" y="988060"/>
                  </a:lnTo>
                  <a:lnTo>
                    <a:pt x="0" y="98806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95000"/>
                <a:alpha val="33000"/>
              </a:scheme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8E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183738A4-7A66-7015-23F4-1DFE76483240}"/>
                </a:ext>
              </a:extLst>
            </p:cNvPr>
            <p:cNvSpPr/>
            <p:nvPr/>
          </p:nvSpPr>
          <p:spPr>
            <a:xfrm>
              <a:off x="1920047" y="6286528"/>
              <a:ext cx="4687591" cy="3774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32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Incontro con Mario D’Angella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A79819CB-BD95-026C-9934-41A7036F7DF2}"/>
                </a:ext>
              </a:extLst>
            </p:cNvPr>
            <p:cNvSpPr/>
            <p:nvPr/>
          </p:nvSpPr>
          <p:spPr>
            <a:xfrm>
              <a:off x="1456473" y="6853043"/>
              <a:ext cx="5175096" cy="38785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1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Presenta p. Maurizio Brioli. Archivista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4" name="Shape 510">
              <a:extLst>
                <a:ext uri="{FF2B5EF4-FFF2-40B4-BE49-F238E27FC236}">
                  <a16:creationId xmlns:a16="http://schemas.microsoft.com/office/drawing/2014/main" id="{C9E060B4-ACEB-255B-40EA-C9F88CDF764A}"/>
                </a:ext>
              </a:extLst>
            </p:cNvPr>
            <p:cNvSpPr/>
            <p:nvPr/>
          </p:nvSpPr>
          <p:spPr>
            <a:xfrm>
              <a:off x="3611200" y="7709729"/>
              <a:ext cx="3808731" cy="2101850"/>
            </a:xfrm>
            <a:custGeom>
              <a:avLst/>
              <a:gdLst/>
              <a:ahLst/>
              <a:cxnLst/>
              <a:rect l="0" t="0" r="0" b="0"/>
              <a:pathLst>
                <a:path w="3808730" h="2101850">
                  <a:moveTo>
                    <a:pt x="0" y="0"/>
                  </a:moveTo>
                  <a:lnTo>
                    <a:pt x="3808730" y="0"/>
                  </a:lnTo>
                  <a:lnTo>
                    <a:pt x="3808730" y="2101850"/>
                  </a:lnTo>
                  <a:lnTo>
                    <a:pt x="0" y="2101850"/>
                  </a:lnTo>
                  <a:lnTo>
                    <a:pt x="0" y="0"/>
                  </a:lnTo>
                </a:path>
              </a:pathLst>
            </a:custGeom>
            <a:solidFill>
              <a:srgbClr val="E8E8E8">
                <a:alpha val="22000"/>
              </a:srgbClr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8E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A8DE0E9A-DBDB-784C-70E9-2040805599F1}"/>
                </a:ext>
              </a:extLst>
            </p:cNvPr>
            <p:cNvSpPr/>
            <p:nvPr/>
          </p:nvSpPr>
          <p:spPr>
            <a:xfrm>
              <a:off x="4598670" y="7681604"/>
              <a:ext cx="3375734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Venerdì 19 giugno 2026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9DABBAC1-0C70-399F-B91F-B21CA96628A4}"/>
                </a:ext>
              </a:extLst>
            </p:cNvPr>
            <p:cNvSpPr/>
            <p:nvPr/>
          </p:nvSpPr>
          <p:spPr>
            <a:xfrm>
              <a:off x="5373370" y="8085464"/>
              <a:ext cx="1317397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ore 20,30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79BBCA19-2795-43D7-8D30-328BD0C98D9C}"/>
                </a:ext>
              </a:extLst>
            </p:cNvPr>
            <p:cNvSpPr/>
            <p:nvPr/>
          </p:nvSpPr>
          <p:spPr>
            <a:xfrm>
              <a:off x="3963670" y="8489324"/>
              <a:ext cx="3996884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 Centro di Spiritualità</a:t>
              </a:r>
              <a:endParaRPr kumimoji="0" lang="it-IT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81300F41-1162-7798-C5CB-3B4571B4EA47}"/>
                </a:ext>
              </a:extLst>
            </p:cNvPr>
            <p:cNvSpPr/>
            <p:nvPr/>
          </p:nvSpPr>
          <p:spPr>
            <a:xfrm>
              <a:off x="4598670" y="8901408"/>
              <a:ext cx="2821737" cy="2264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8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Viale Papa Giovanni XXIII   4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1F7718EC-C359-8C09-D5EE-1A3294C23557}"/>
                </a:ext>
              </a:extLst>
            </p:cNvPr>
            <p:cNvSpPr/>
            <p:nvPr/>
          </p:nvSpPr>
          <p:spPr>
            <a:xfrm>
              <a:off x="4643121" y="9195444"/>
              <a:ext cx="3258376" cy="3396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algn="l" defTabSz="50292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9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Somasca di Vercurago</a:t>
              </a:r>
              <a:endParaRPr kumimoji="0" lang="it-IT" sz="11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</p:grpSp>
      <p:pic>
        <p:nvPicPr>
          <p:cNvPr id="24" name="01) Il giorno dell'indipendenza - Alice">
            <a:hlinkClick r:id="" action="ppaction://media"/>
            <a:extLst>
              <a:ext uri="{FF2B5EF4-FFF2-40B4-BE49-F238E27FC236}">
                <a16:creationId xmlns:a16="http://schemas.microsoft.com/office/drawing/2014/main" id="{1E67B582-2177-D464-B6D0-F71B94EFA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0907" y="5865323"/>
            <a:ext cx="135361" cy="1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 di testo 3">
            <a:extLst>
              <a:ext uri="{FF2B5EF4-FFF2-40B4-BE49-F238E27FC236}">
                <a16:creationId xmlns:a16="http://schemas.microsoft.com/office/drawing/2014/main" id="{AC830491-93EF-99C9-CBCD-CA9E8986AB4C}"/>
              </a:ext>
            </a:extLst>
          </p:cNvPr>
          <p:cNvSpPr txBox="1"/>
          <p:nvPr/>
        </p:nvSpPr>
        <p:spPr>
          <a:xfrm>
            <a:off x="2706306" y="481489"/>
            <a:ext cx="6774792" cy="620384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COMPONENTI DELLA FAMIGLIA MIANI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49A0110-D3D7-EFF0-736F-ED90AFE4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0" y="1583362"/>
            <a:ext cx="9988300" cy="42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009678-9EF8-8F3A-1717-04EF59659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6" y="669403"/>
            <a:ext cx="9368202" cy="5925387"/>
          </a:xfrm>
          <a:prstGeom prst="rect">
            <a:avLst/>
          </a:prstGeom>
        </p:spPr>
      </p:pic>
      <p:sp>
        <p:nvSpPr>
          <p:cNvPr id="6" name="Casella di testo 3">
            <a:extLst>
              <a:ext uri="{FF2B5EF4-FFF2-40B4-BE49-F238E27FC236}">
                <a16:creationId xmlns:a16="http://schemas.microsoft.com/office/drawing/2014/main" id="{B639F2EA-AEE4-A298-27C6-6AFC199FE167}"/>
              </a:ext>
            </a:extLst>
          </p:cNvPr>
          <p:cNvSpPr txBox="1"/>
          <p:nvPr/>
        </p:nvSpPr>
        <p:spPr>
          <a:xfrm>
            <a:off x="3818431" y="214894"/>
            <a:ext cx="3286562" cy="468284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0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MATRIMONI DEI MIANI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AAC355-8A57-54C4-6490-662B3A384F21}"/>
              </a:ext>
            </a:extLst>
          </p:cNvPr>
          <p:cNvSpPr txBox="1"/>
          <p:nvPr/>
        </p:nvSpPr>
        <p:spPr>
          <a:xfrm>
            <a:off x="8082456" y="5729486"/>
            <a:ext cx="2280744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it-IT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 loro unione nasceranno </a:t>
            </a:r>
          </a:p>
          <a:p>
            <a:pPr algn="ctr"/>
            <a:r>
              <a:rPr lang="it-IT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figli</a:t>
            </a:r>
          </a:p>
          <a:p>
            <a:pPr algn="ctr"/>
            <a:endParaRPr lang="it-IT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A02EE2-EB39-962A-E3F1-F4E8089EAC05}"/>
              </a:ext>
            </a:extLst>
          </p:cNvPr>
          <p:cNvSpPr txBox="1"/>
          <p:nvPr/>
        </p:nvSpPr>
        <p:spPr>
          <a:xfrm>
            <a:off x="949130" y="596496"/>
            <a:ext cx="4264001" cy="1618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 TESTAMENTO DI MARCO</a:t>
            </a:r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C81AC868-DF57-0BDA-D0B6-BF54CFD5740D}"/>
              </a:ext>
            </a:extLst>
          </p:cNvPr>
          <p:cNvSpPr txBox="1"/>
          <p:nvPr/>
        </p:nvSpPr>
        <p:spPr>
          <a:xfrm>
            <a:off x="1285240" y="2969469"/>
            <a:ext cx="8410924" cy="2233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fontAlgn="base"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Scegli una vita da pizochera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(ritirata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ed in preghiera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228600" fontAlgn="base"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aziò per lei 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 altri non 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desfaza</a:t>
            </a:r>
          </a:p>
          <a:p>
            <a:pPr marL="228600" fontAlgn="base"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garantendo così, che il patrimonio di famiglia non si disperda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fontAlgn="base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opiman partem elegit que nobn auferetum ab ea et insera’ da questo mondo travagliato e puzzolente </a:t>
            </a:r>
          </a:p>
          <a:p>
            <a:pPr marL="228600" fontAlgn="base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stai dalla parte giusta lontano da questo mondo corrotto e malsano)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magine 3" descr="ARTE.it - Mappare l'Arte in Italia">
            <a:extLst>
              <a:ext uri="{FF2B5EF4-FFF2-40B4-BE49-F238E27FC236}">
                <a16:creationId xmlns:a16="http://schemas.microsoft.com/office/drawing/2014/main" id="{8D970201-0140-4300-6DC7-08326015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23"/>
          <a:stretch>
            <a:fillRect/>
          </a:stretch>
        </p:blipFill>
        <p:spPr>
          <a:xfrm>
            <a:off x="2644774" y="214933"/>
            <a:ext cx="8890001" cy="6385892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4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ECD010-912D-216B-EDA4-716962524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4954"/>
          <a:stretch>
            <a:fillRect/>
          </a:stretch>
        </p:blipFill>
        <p:spPr bwMode="auto">
          <a:xfrm>
            <a:off x="643467" y="702752"/>
            <a:ext cx="10905066" cy="5452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83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E5A43F-28B7-2456-0140-42BBE290BEE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IL CAPITELLO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DELLA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VITA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C0102B2-F6AF-9E13-0BF0-5B2DEF2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r="-1" b="1213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214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8E7E1F-D205-A395-5216-D2C0FE1264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257650"/>
            <a:ext cx="4664511" cy="62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9AF746-2BFE-1085-1DAC-15FC59010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02" y="181134"/>
            <a:ext cx="4893349" cy="6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90F435-B037-05BC-B550-ECAFDB9AC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201454"/>
            <a:ext cx="4820959" cy="64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A353491-8694-7C35-48FD-F0802DC28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31934"/>
            <a:ext cx="4618791" cy="61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2B34BD-6672-5954-B082-73A877884D7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32" y="457200"/>
            <a:ext cx="4517136" cy="5943600"/>
          </a:xfrm>
          <a:prstGeom prst="rect">
            <a:avLst/>
          </a:prstGeom>
        </p:spPr>
      </p:pic>
      <p:pic>
        <p:nvPicPr>
          <p:cNvPr id="2" name="07) Il cammino - Eros Ramazzotti">
            <a:hlinkClick r:id="" action="ppaction://media"/>
            <a:extLst>
              <a:ext uri="{FF2B5EF4-FFF2-40B4-BE49-F238E27FC236}">
                <a16:creationId xmlns:a16="http://schemas.microsoft.com/office/drawing/2014/main" id="{46C36B25-F49C-4BDA-76B0-BB86E6AF5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256" y="6278140"/>
            <a:ext cx="246888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A1F138F-175C-4355-E4CF-236FBE836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02" y="160814"/>
            <a:ext cx="4817149" cy="64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795DDC2-9C82-5F30-A1C1-FF98F088F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0" y="274320"/>
            <a:ext cx="4472702" cy="596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F50D3B2-7416-8D7C-4DE3-1562D54BB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43694"/>
            <a:ext cx="4466391" cy="59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89502D-294D-2E03-3CC2-5AA5D7A7C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88845"/>
            <a:ext cx="4710232" cy="62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E1D2E8-743A-EB19-B7E1-4579AB013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79" y="361157"/>
            <a:ext cx="5254479" cy="58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D1A12F-B4C1-5EB1-0DDA-24EA694AC3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814" y="643467"/>
            <a:ext cx="9208371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48574C-3D4D-8151-3155-6613C81C9CC5}"/>
              </a:ext>
            </a:extLst>
          </p:cNvPr>
          <p:cNvSpPr txBox="1"/>
          <p:nvPr/>
        </p:nvSpPr>
        <p:spPr>
          <a:xfrm>
            <a:off x="3056060" y="493289"/>
            <a:ext cx="62587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 PARENTI ILLUSTRI DI DIONORA MOROSINI</a:t>
            </a: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6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69153F-0043-B4EF-5E44-AC5AA2239413}"/>
              </a:ext>
            </a:extLst>
          </p:cNvPr>
          <p:cNvSpPr txBox="1"/>
          <p:nvPr/>
        </p:nvSpPr>
        <p:spPr>
          <a:xfrm>
            <a:off x="403121" y="1201582"/>
            <a:ext cx="4748981" cy="22274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SITUAZIONE EUROPEA  ALLO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SCOPPIO DELLA GUERRA CONTRO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 LEGA DI CAMBRAY (1508)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6AC329-6718-3F99-0C0C-70A3E1DD0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r="3429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36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4726CF46-91A5-0480-B1E4-02409BB4A011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72921688"/>
              </p:ext>
            </p:extLst>
          </p:nvPr>
        </p:nvGraphicFramePr>
        <p:xfrm>
          <a:off x="1695449" y="16695"/>
          <a:ext cx="10363202" cy="6940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01">
                  <a:extLst>
                    <a:ext uri="{9D8B030D-6E8A-4147-A177-3AD203B41FA5}">
                      <a16:colId xmlns:a16="http://schemas.microsoft.com/office/drawing/2014/main" val="1894523629"/>
                    </a:ext>
                  </a:extLst>
                </a:gridCol>
                <a:gridCol w="5181601">
                  <a:extLst>
                    <a:ext uri="{9D8B030D-6E8A-4147-A177-3AD203B41FA5}">
                      <a16:colId xmlns:a16="http://schemas.microsoft.com/office/drawing/2014/main" val="3831814660"/>
                    </a:ext>
                  </a:extLst>
                </a:gridCol>
              </a:tblGrid>
              <a:tr h="2144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¶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700" kern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1442  nasce </a:t>
                      </a: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Angelo Padre  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1470 è camerario in </a:t>
                      </a:r>
                      <a:r>
                        <a:rPr lang="it-IT" sz="700" u="none" strike="noStrike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 tooltip="Ravenn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Ravenna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;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 è massaro alla Zecca dell'Oro;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1473 è membro della </a:t>
                      </a:r>
                      <a:r>
                        <a:rPr lang="it-IT" sz="700" u="none" strike="noStrike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 tooltip="Quaranti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Quarantia Civil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1475 è giudice della curia del Forestier;</a:t>
                      </a:r>
                    </a:p>
                    <a:p>
                      <a:pPr marL="375920" indent="-37592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1480 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 capitano delle navi della Riviera della Marca, a custodia della costa adriatica da </a:t>
                      </a:r>
                      <a:r>
                        <a:rPr lang="it-IT" sz="700" u="none" strike="noStrike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 tooltip="Chioggi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Chioggia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fino alla Romagna</a:t>
                      </a:r>
                      <a:r>
                        <a:rPr lang="it-IT" sz="7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1483 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 la </a:t>
                      </a:r>
                      <a:r>
                        <a:rPr lang="it-IT" sz="700" u="none" strike="noStrike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 tooltip="Guerra di Ferrara (1482-1484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Guerra del Sale</a:t>
                      </a:r>
                      <a:r>
                        <a:rPr lang="it-IT" sz="7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capitano delle galee della Marca espugnando  Comacchio, “colpo ferire”, 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 è podestà e capitano di Feltre¶  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morirà nel 1496 a 56 anni (impiccato)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 anchor="ctr"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892577"/>
                  </a:ext>
                </a:extLst>
              </a:tr>
              <a:tr h="25520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1475 nasce Luca 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1497 a 22 anni è menbro del maggior consiglio,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1499 è podestà di Marostica;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1501 è tesoriere a Treviso;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1504 è castellano di Brisighella;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1505 è magistrato delle acque del Piovego,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1508 è un componente del Supremo Consiglio della  Quaranta;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1509 partecipa alla difesa di Padova;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66090" indent="-46609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1509 dicembre, è castellano della fortezza della scala (Primolano in     Valsugana);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66090" indent="-46609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1510 luglio, viene ferito al braccio, fatto prigioniero, poi riscattato con un capitano al soldo degli imperiali; 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66090" indent="-46609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morirà nel luglio 1519 a 44 anni.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1477 nasce Carlo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1498 è ammesso al gran consiglio;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1502 è podestà di Lonato del Garda;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1505 è castellano alla Garzetta di Brescia;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1509 è castellano Breno in Valcamonica;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6215" indent="-19621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1512 a 35 anni è castellano a Brescia, fatto prigioniero, liberato ,torna a Venezia;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1512 luglio è castellano a camerlengo (BG);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1518 è castellano a Breno;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1521 è provveditore ad Asolo;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1524 è castellano a Famagosta;</a:t>
                      </a: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morirà nel 1568 a 91 anni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7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25718"/>
                  </a:ext>
                </a:extLst>
              </a:tr>
              <a:tr h="21450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1481 nasce Marco, 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0525" indent="-39052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1503 a 22 anni è podestà di podestà di Marostica, diventa un componente del collegio dei Savio,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1509 partecipa alla difesa di Padova con il fratello Luca;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1511 partecipa alla difesa di Treviso;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1513 è podestà di Marostica;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1516 è provveditore a Cividale di Belluno;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1517 è podestà e capitano di Belluno; 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morirà nel1526 a 45 anni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7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 anchor="ctr"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0555" indent="-63055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1486 nasce Girolamo,.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1509 a 23 anni inizia la carriera militare;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0525" indent="-39052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1511 sostituisce il fratello Luca in qualità di castellano, sarà catturato poi liberato per intervento della Madonna;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80060" indent="-48006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1512 partecipa senza successo al ballottaggio per l'ufficio di provveditore a Romano (BG);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0525" indent="-39052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1514 anno della morte della madre Dionora, fu in Friuli al fianco del provveditore generale Giovanni Vettore;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0525" indent="-39052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1516 dopo la pace di Nayon, ritornò al suo posto di castellano a Quero con scadenza 1527 anziché 1524.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0525" indent="-39052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1523,Partecipò alla seduta del Maggior Consiglio in cui fù estratto a sorte fra 30 elettori del doge;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0215" indent="-45021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1527 lascia la castellania che sarà assegnata a un tal Giovanni Manolesso.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30555" indent="-630555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¶   morirà l’8 febbraio 1537a 51 anni</a:t>
                      </a:r>
                      <a:r>
                        <a:rPr lang="it-IT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it-IT" sz="7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072" marR="29072" marT="0" marB="0" anchor="ctr"/>
                </a:tc>
                <a:extLst>
                  <a:ext uri="{0D108BD9-81ED-4DB2-BD59-A6C34878D82A}">
                    <a16:rowId xmlns:a16="http://schemas.microsoft.com/office/drawing/2014/main" val="3609733151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678C0D0-6B36-9878-2E5A-1BF8D3621196}"/>
              </a:ext>
            </a:extLst>
          </p:cNvPr>
          <p:cNvSpPr txBox="1"/>
          <p:nvPr/>
        </p:nvSpPr>
        <p:spPr>
          <a:xfrm>
            <a:off x="1834638" y="178423"/>
            <a:ext cx="4261362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 CARRIERA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           POLITICO MILITARE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DEI MIANI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012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37195B-5504-EB90-95E2-0CBE51DC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1" y="548426"/>
            <a:ext cx="4969590" cy="817934"/>
          </a:xfrm>
        </p:spPr>
        <p:txBody>
          <a:bodyPr anchor="b">
            <a:normAutofit/>
          </a:bodyPr>
          <a:lstStyle/>
          <a:p>
            <a:pPr algn="ctr"/>
            <a:r>
              <a:rPr lang="it-IT" sz="1800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DICEVANO DI LUI…………..</a:t>
            </a:r>
            <a:endParaRPr lang="it-IT" sz="1800" b="1" dirty="0">
              <a:solidFill>
                <a:schemeClr val="tx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A98170F0-0CAE-6D84-838E-85F186F00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478" y="2335695"/>
            <a:ext cx="10169269" cy="2023909"/>
          </a:xfrm>
        </p:spPr>
        <p:txBody>
          <a:bodyPr>
            <a:normAutofit fontScale="85000" lnSpcReduction="10000"/>
          </a:bodyPr>
          <a:lstStyle/>
          <a:p>
            <a:endParaRPr lang="it-IT" sz="18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it-IT" sz="1800" kern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it-IT" sz="1900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it-IT" sz="1900" b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 di fare cortese, affettuoso, allegro di natura, e di animo forte. Quanto ad intelligenza poteva</a:t>
            </a:r>
          </a:p>
          <a:p>
            <a:pPr>
              <a:spcAft>
                <a:spcPts val="800"/>
              </a:spcAft>
              <a:buNone/>
            </a:pPr>
            <a:r>
              <a:rPr lang="it-IT" sz="1900" b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sostenere le conversazioni dei suoi pari, benché l’amore superasse l’Ingenio. </a:t>
            </a:r>
          </a:p>
          <a:p>
            <a:pPr>
              <a:spcAft>
                <a:spcPts val="800"/>
              </a:spcAft>
              <a:buNone/>
            </a:pPr>
            <a:r>
              <a:rPr lang="it-IT" sz="1900" b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Fù di costituzione forte e nervosa, all</a:t>
            </a:r>
            <a:r>
              <a:rPr lang="it-IT" sz="1900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it-IT" sz="1900" b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volte pronto all’ira, con un temperamento collerico-sanguigno</a:t>
            </a:r>
            <a:r>
              <a:rPr lang="it-IT" sz="1600" b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it-IT" sz="16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sz="18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it-IT" sz="1800" kern="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it-IT" sz="1800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C613AE-62C4-F3DD-B5DE-7F47F7EC3B47}"/>
              </a:ext>
            </a:extLst>
          </p:cNvPr>
          <p:cNvSpPr txBox="1"/>
          <p:nvPr/>
        </p:nvSpPr>
        <p:spPr>
          <a:xfrm>
            <a:off x="9307880" y="6092588"/>
            <a:ext cx="2234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Biografo anonimo</a:t>
            </a:r>
          </a:p>
        </p:txBody>
      </p:sp>
    </p:spTree>
    <p:extLst>
      <p:ext uri="{BB962C8B-B14F-4D97-AF65-F5344CB8AC3E}">
        <p14:creationId xmlns:p14="http://schemas.microsoft.com/office/powerpoint/2010/main" val="1405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0" name="Freeform: Shape 3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3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magine 3" descr="Assedio di un castello fortificato nel XVI secolo da French School">
            <a:extLst>
              <a:ext uri="{FF2B5EF4-FFF2-40B4-BE49-F238E27FC236}">
                <a16:creationId xmlns:a16="http://schemas.microsoft.com/office/drawing/2014/main" id="{232515A7-807D-EA5E-9DC2-EACD6C7A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0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2" name="Freeform: Shape 36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libro, statico, carta&#10;&#10;Il contenuto generato dall'IA potrebbe non essere corretto.">
            <a:extLst>
              <a:ext uri="{FF2B5EF4-FFF2-40B4-BE49-F238E27FC236}">
                <a16:creationId xmlns:a16="http://schemas.microsoft.com/office/drawing/2014/main" id="{E56DA927-041E-2BC5-891D-7AF61183E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1" b="1"/>
          <a:stretch>
            <a:fillRect/>
          </a:stretch>
        </p:blipFill>
        <p:spPr bwMode="auto">
          <a:xfrm>
            <a:off x="1822026" y="643467"/>
            <a:ext cx="8547948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7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2E0F6B-9335-0DF6-1508-C4D79D60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2" y="1665978"/>
            <a:ext cx="3474720" cy="13800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IL CASTELLO DI QUERO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0512AD-7722-2E3B-D510-E36641850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" r="-1" b="19444"/>
          <a:stretch>
            <a:fillRect/>
          </a:stretch>
        </p:blipFill>
        <p:spPr>
          <a:xfrm>
            <a:off x="53101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56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E9EE2C-61F3-9775-AC5F-86853C890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23" b="-1"/>
          <a:stretch>
            <a:fillRect/>
          </a:stretch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46BC85-840A-FD24-AB72-9962EB7D00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37" y="643468"/>
            <a:ext cx="7074369" cy="5571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65940D-5C2A-B405-9BE9-0178DD0F5C4A}"/>
              </a:ext>
            </a:extLst>
          </p:cNvPr>
          <p:cNvSpPr txBox="1"/>
          <p:nvPr/>
        </p:nvSpPr>
        <p:spPr>
          <a:xfrm>
            <a:off x="5643196" y="1732085"/>
            <a:ext cx="9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FB6B23-8494-7111-39B5-50537644F06B}"/>
              </a:ext>
            </a:extLst>
          </p:cNvPr>
          <p:cNvSpPr txBox="1"/>
          <p:nvPr/>
        </p:nvSpPr>
        <p:spPr>
          <a:xfrm>
            <a:off x="8415703" y="3950677"/>
            <a:ext cx="16954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MASERADA SUL PIAVE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60A2B3-0A31-CD5B-4740-28E7D384B9D5}"/>
              </a:ext>
            </a:extLst>
          </p:cNvPr>
          <p:cNvSpPr txBox="1"/>
          <p:nvPr/>
        </p:nvSpPr>
        <p:spPr>
          <a:xfrm>
            <a:off x="7048500" y="5114193"/>
            <a:ext cx="90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TREVISO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F6E0EC-247A-2337-9A37-C8419CB45212}"/>
              </a:ext>
            </a:extLst>
          </p:cNvPr>
          <p:cNvSpPr txBox="1"/>
          <p:nvPr/>
        </p:nvSpPr>
        <p:spPr>
          <a:xfrm>
            <a:off x="846597" y="2931309"/>
            <a:ext cx="1983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 LUOGO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      DEL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MIRACOLO</a:t>
            </a:r>
          </a:p>
        </p:txBody>
      </p:sp>
    </p:spTree>
    <p:extLst>
      <p:ext uri="{BB962C8B-B14F-4D97-AF65-F5344CB8AC3E}">
        <p14:creationId xmlns:p14="http://schemas.microsoft.com/office/powerpoint/2010/main" val="28608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Girolamo Busaferro - La liberazione di san Girolamo Miani">
            <a:extLst>
              <a:ext uri="{FF2B5EF4-FFF2-40B4-BE49-F238E27FC236}">
                <a16:creationId xmlns:a16="http://schemas.microsoft.com/office/drawing/2014/main" id="{31253D3E-9EC0-2A1A-B67E-EF302F7D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8"/>
          <a:stretch>
            <a:fillRect/>
          </a:stretch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60DB4C-E21B-1BC7-B402-ACED3EB19613}"/>
              </a:ext>
            </a:extLst>
          </p:cNvPr>
          <p:cNvSpPr txBox="1"/>
          <p:nvPr/>
        </p:nvSpPr>
        <p:spPr>
          <a:xfrm>
            <a:off x="1352185" y="878608"/>
            <a:ext cx="4019915" cy="471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LA FUGA MIRACOLOSA</a:t>
            </a:r>
          </a:p>
        </p:txBody>
      </p:sp>
    </p:spTree>
    <p:extLst>
      <p:ext uri="{BB962C8B-B14F-4D97-AF65-F5344CB8AC3E}">
        <p14:creationId xmlns:p14="http://schemas.microsoft.com/office/powerpoint/2010/main" val="1204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77509F-E8F7-B32B-517F-5419D358EA4D}"/>
              </a:ext>
            </a:extLst>
          </p:cNvPr>
          <p:cNvSpPr txBox="1"/>
          <p:nvPr/>
        </p:nvSpPr>
        <p:spPr>
          <a:xfrm>
            <a:off x="727587" y="2534395"/>
            <a:ext cx="9330813" cy="15840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quanto appreso dal fuggitivo</a:t>
            </a:r>
            <a:r>
              <a:rPr lang="it-IT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Girolamo, aveva subìto fino a quel momento una cattività assai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rigorosa, sorvegliato a vista dal capitano greco-albanese che lo teneva ostaggio nel suo padiglione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rendendo di conseguenza la sua fuga ancora più impressionante agli occhi dei suoi concittadini</a:t>
            </a:r>
            <a:r>
              <a:rPr lang="it-IT" sz="1600" b="1" i="1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it-IT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sella di testo 1">
            <a:extLst>
              <a:ext uri="{FF2B5EF4-FFF2-40B4-BE49-F238E27FC236}">
                <a16:creationId xmlns:a16="http://schemas.microsoft.com/office/drawing/2014/main" id="{634E5551-5932-6FA6-0383-2E7045C11694}"/>
              </a:ext>
            </a:extLst>
          </p:cNvPr>
          <p:cNvSpPr txBox="1"/>
          <p:nvPr/>
        </p:nvSpPr>
        <p:spPr>
          <a:xfrm>
            <a:off x="5502019" y="6064313"/>
            <a:ext cx="6496050" cy="3079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Missiva inviata dal Provveditore di Treviso  Gian Paolo Gradenigo</a:t>
            </a:r>
            <a:r>
              <a:rPr kumimoji="0" lang="it-IT" sz="12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datata 28 settembre1511 </a:t>
            </a:r>
            <a:endParaRPr kumimoji="0" lang="it-IT" sz="1200" b="0" i="1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30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84500F-15D1-D8E0-F4AA-6F98019E49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8" r="-1" b="33903"/>
          <a:stretch>
            <a:fillRect/>
          </a:stretch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84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C948B-94F1-E2F7-87F4-861E6483C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44B123-5648-976B-9B08-0F8421ED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8605-F363-E89F-350D-78AE0C54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5CB7D5-A498-E02E-384C-896D36B74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ADA8D3-C51F-7051-4451-A3B94672C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10A953A-A25D-4F6F-5902-CBDFC0350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AEA87C8-0358-3838-8759-21FB87575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39249D-5511-BDE5-84CE-2B95B802E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043E79-1067-85AE-7810-DD75451F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149" y="2800393"/>
            <a:ext cx="10530038" cy="1254852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  <a:buNone/>
            </a:pPr>
            <a:r>
              <a:rPr lang="it-IT" sz="1600" i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it-IT" sz="180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Passeranno degli anni prima di trovare la </a:t>
            </a:r>
            <a:r>
              <a:rPr lang="it-IT" sz="1800" b="1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motivazione</a:t>
            </a:r>
            <a:r>
              <a:rPr lang="it-IT" sz="180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per iniziare il nuovo cammino, sarà  una dura</a:t>
            </a:r>
          </a:p>
          <a:p>
            <a:pPr>
              <a:spcAft>
                <a:spcPts val="800"/>
              </a:spcAft>
              <a:buNone/>
            </a:pPr>
            <a:r>
              <a:rPr lang="it-IT" sz="180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autocritica che lo porterà a chiedersi quanti e quali sacrifici sarà disposto a fare, </a:t>
            </a:r>
            <a:r>
              <a:rPr lang="it-IT" sz="1800" b="1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consapevole </a:t>
            </a:r>
            <a:r>
              <a:rPr lang="it-IT" sz="180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che</a:t>
            </a:r>
          </a:p>
          <a:p>
            <a:pPr>
              <a:spcAft>
                <a:spcPts val="800"/>
              </a:spcAft>
              <a:buNone/>
            </a:pPr>
            <a:r>
              <a:rPr lang="it-IT" sz="180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l’unica via sarà quella </a:t>
            </a:r>
            <a:r>
              <a:rPr lang="it-IT" sz="1800" b="1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del crocefisso</a:t>
            </a:r>
            <a:r>
              <a:rPr lang="it-IT" sz="1800" b="1" dirty="0">
                <a:solidFill>
                  <a:srgbClr val="E8E8E8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.</a:t>
            </a:r>
            <a:endParaRPr lang="it-IT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414046-D5FF-3B87-1CAD-051B444C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7C9242-8A7B-C43E-4A83-DE0E8C80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622CFB0-DCE8-7B46-570E-CE863D10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9707A1F-476C-8C02-7AFA-1F581291F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55B1CC-B36A-DFF6-0F9A-C28C9556E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1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13358B-5F6A-7ED7-E7D6-BE6161E5BB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37" y="643468"/>
            <a:ext cx="4178299" cy="557106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AAC9DE-7563-FCF5-F57C-69CF04B3A88B}"/>
              </a:ext>
            </a:extLst>
          </p:cNvPr>
          <p:cNvSpPr txBox="1"/>
          <p:nvPr/>
        </p:nvSpPr>
        <p:spPr>
          <a:xfrm>
            <a:off x="6382327" y="6175044"/>
            <a:ext cx="4765964" cy="397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E47B1D-A2BC-BE78-840B-69A4CA5EAD5F}"/>
              </a:ext>
            </a:extLst>
          </p:cNvPr>
          <p:cNvSpPr txBox="1"/>
          <p:nvPr/>
        </p:nvSpPr>
        <p:spPr>
          <a:xfrm>
            <a:off x="1414914" y="761171"/>
            <a:ext cx="10367187" cy="6130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600" b="1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CONTENUTO DELLA “TAVOLA” RISCRITTO NEL  IV  LIBRO DEI MIRACOLI  NEL  1545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i="1" kern="12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  <a:endParaRPr lang="en-US" sz="2000" kern="1200" dirty="0"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61470E-BCBB-2BC9-93B6-EFBFB12794F4}"/>
              </a:ext>
            </a:extLst>
          </p:cNvPr>
          <p:cNvSpPr txBox="1"/>
          <p:nvPr/>
        </p:nvSpPr>
        <p:spPr>
          <a:xfrm>
            <a:off x="436167" y="2135345"/>
            <a:ext cx="11379200" cy="345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it-IT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 un primo momento di grande disperazione, egli visse un profondo travaglio interiore, che lo indusse a rivolgersi alla Vergine, in particolare all'immagine che si venerava nella chiesa del voto. E  se avesse riacquistato la libertà, di recarsi a renderle omaggio in veste di penitente, di riconoscere pubblicamente la grazia ottenuta e di abbandonare lo stile di vita disordinato che aveva condotto fino a quel momento. La Vergine esaudì le sue preghiere, lo liberò dalle catene, aprì la porta della cella e lo fece passare inosservato attraverso le linee nemiche.</a:t>
            </a:r>
            <a:endParaRPr lang="it-IT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All’alba venne avvistato da una pattuglia di stradiotti al soldo dei veneziani e accompagnato in città.</a:t>
            </a:r>
            <a:endParaRPr lang="it-IT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giorno dopo si recò a Treviso per sciogliere il voto davanti al quadro miracoloso, portando con sé e deponendo sull'altare, a testimonianza del prodigio, gli strumenti della sua detenzione e della sua liberazione “ceppi, manette e palla di marmo, che portava legata al collo con una catena e la chiave o le chiavi”.</a:t>
            </a:r>
            <a:endParaRPr lang="it-IT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DE708-3AB3-8EE8-2D41-9F793029FE55}"/>
              </a:ext>
            </a:extLst>
          </p:cNvPr>
          <p:cNvSpPr txBox="1"/>
          <p:nvPr/>
        </p:nvSpPr>
        <p:spPr>
          <a:xfrm>
            <a:off x="6451260" y="6096829"/>
            <a:ext cx="55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Attualmente, il manoscritto è conservato nella biblioteca di Treviso</a:t>
            </a:r>
            <a:r>
              <a:rPr lang="it-IT" sz="1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it-IT" sz="12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2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1E2EBB-C076-AC20-A878-5D7BB35A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3"/>
          <a:stretch>
            <a:fillRect/>
          </a:stretch>
        </p:blipFill>
        <p:spPr>
          <a:xfrm>
            <a:off x="1261437" y="1370533"/>
            <a:ext cx="6083222" cy="49302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97DAB7-FB99-0BB5-B4B5-858AEBE0D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2DE762-5F15-5D48-31EE-45DF5FB455E8}"/>
              </a:ext>
            </a:extLst>
          </p:cNvPr>
          <p:cNvSpPr txBox="1"/>
          <p:nvPr/>
        </p:nvSpPr>
        <p:spPr>
          <a:xfrm>
            <a:off x="2115832" y="557189"/>
            <a:ext cx="437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TOMBA DI MERCURIO BUA</a:t>
            </a:r>
          </a:p>
        </p:txBody>
      </p:sp>
    </p:spTree>
    <p:extLst>
      <p:ext uri="{BB962C8B-B14F-4D97-AF65-F5344CB8AC3E}">
        <p14:creationId xmlns:p14="http://schemas.microsoft.com/office/powerpoint/2010/main" val="28927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E72438-FD80-D290-7782-FF77FD507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12" y="224140"/>
            <a:ext cx="6570194" cy="629096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an Girolamo Emiliani (Miani) - La Nuova Bussola Quotidiana">
            <a:extLst>
              <a:ext uri="{FF2B5EF4-FFF2-40B4-BE49-F238E27FC236}">
                <a16:creationId xmlns:a16="http://schemas.microsoft.com/office/drawing/2014/main" id="{1726867F-B60D-CB94-52F8-2E2104E5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032710"/>
            <a:ext cx="65722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47E403-FF20-6BBD-5D21-13810EDDC978}"/>
              </a:ext>
            </a:extLst>
          </p:cNvPr>
          <p:cNvPicPr>
            <a:picLocks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6" r="-2" b="137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94E044-0DF3-A399-9AED-61CD6BF63A25}"/>
              </a:ext>
            </a:extLst>
          </p:cNvPr>
          <p:cNvSpPr txBox="1"/>
          <p:nvPr/>
        </p:nvSpPr>
        <p:spPr>
          <a:xfrm>
            <a:off x="6618322" y="4117064"/>
            <a:ext cx="4838057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 allontanò dalla mondanità, vestendosi con un abito di stoffa grezza.</a:t>
            </a:r>
            <a:r>
              <a:rPr lang="it-IT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it-IT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 </a:t>
            </a:r>
            <a:r>
              <a:rPr lang="it-IT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determinazione,</a:t>
            </a:r>
            <a:r>
              <a:rPr lang="it-IT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</a:t>
            </a:r>
            <a:r>
              <a:rPr lang="it-IT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adoperava tra le calle di Venezia per soccorrere i derelitti, gli sfamava, gli vestiva e dove poteva gli dava un ricovero. </a:t>
            </a:r>
          </a:p>
        </p:txBody>
      </p:sp>
    </p:spTree>
    <p:extLst>
      <p:ext uri="{BB962C8B-B14F-4D97-AF65-F5344CB8AC3E}">
        <p14:creationId xmlns:p14="http://schemas.microsoft.com/office/powerpoint/2010/main" val="1046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588EC5-D885-0893-F5AB-94EA9F38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149" y="2800393"/>
            <a:ext cx="10530038" cy="1254852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800"/>
              </a:spcAft>
              <a:buNone/>
            </a:pPr>
            <a:r>
              <a:rPr lang="it-IT" sz="1600" i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it-IT" sz="2100" kern="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Egli era di temperamento orgoglioso e ambizioso, oggi si è fatto riservato, sottomesso. Si umiliava quanto più</a:t>
            </a:r>
          </a:p>
          <a:p>
            <a:pPr>
              <a:spcAft>
                <a:spcPts val="800"/>
              </a:spcAft>
              <a:buNone/>
            </a:pPr>
            <a:r>
              <a:rPr lang="it-IT" sz="2100" kern="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poteva nel vestire , nel parlare, nel trattare con il prossimo, perchè egli si stimava un nulla e tutto quello che era di</a:t>
            </a:r>
          </a:p>
          <a:p>
            <a:pPr>
              <a:spcAft>
                <a:spcPts val="800"/>
              </a:spcAft>
              <a:buNone/>
            </a:pPr>
            <a:r>
              <a:rPr lang="it-IT" sz="2100" kern="0" dirty="0">
                <a:solidFill>
                  <a:srgbClr val="E8E8E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buono in lui lo attribuiva alla grazia del Signore.</a:t>
            </a:r>
            <a:endParaRPr lang="it-IT" sz="2100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olo 1">
            <a:extLst>
              <a:ext uri="{FF2B5EF4-FFF2-40B4-BE49-F238E27FC236}">
                <a16:creationId xmlns:a16="http://schemas.microsoft.com/office/drawing/2014/main" id="{DC89EA0D-2C2D-CDE9-87BE-1D491048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1" y="548426"/>
            <a:ext cx="4969590" cy="817934"/>
          </a:xfrm>
        </p:spPr>
        <p:txBody>
          <a:bodyPr anchor="b">
            <a:normAutofit/>
          </a:bodyPr>
          <a:lstStyle/>
          <a:p>
            <a:pPr algn="ctr"/>
            <a:r>
              <a:rPr lang="it-IT" sz="1800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DICEVANO DI LUI………….</a:t>
            </a:r>
            <a:endParaRPr lang="it-IT" sz="1800" b="1" dirty="0">
              <a:solidFill>
                <a:schemeClr val="tx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8D7AF2-F580-2EC4-438F-05004446A3AF}"/>
              </a:ext>
            </a:extLst>
          </p:cNvPr>
          <p:cNvSpPr txBox="1"/>
          <p:nvPr/>
        </p:nvSpPr>
        <p:spPr>
          <a:xfrm>
            <a:off x="8983416" y="6072923"/>
            <a:ext cx="2234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Biografo anonimo</a:t>
            </a:r>
          </a:p>
        </p:txBody>
      </p:sp>
    </p:spTree>
    <p:extLst>
      <p:ext uri="{BB962C8B-B14F-4D97-AF65-F5344CB8AC3E}">
        <p14:creationId xmlns:p14="http://schemas.microsoft.com/office/powerpoint/2010/main" val="13749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E1703-8829-4E43-FF88-05BE70E4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AA516E55-DCA5-2E44-8E72-4D8799D31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7F76DA2-74F1-1353-9330-13559BD6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FBDDA01-18E5-CC6B-78B8-9D09D542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8BC250-53EF-A1D0-5FC0-F6A50C6F8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 descr="Immagine che contiene dipinto, Viso umano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25A559E2-1ACE-CA15-93F6-8886174AC0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009" y="457200"/>
            <a:ext cx="4427982" cy="5943600"/>
          </a:xfrm>
          <a:prstGeom prst="rect">
            <a:avLst/>
          </a:prstGeom>
          <a:noFill/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F82BEF8-A281-FCFB-0ED1-F2F8190DD05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38953"/>
            <a:ext cx="11804072" cy="65796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81BD3F-8990-122C-6DAC-4E6F2D220D0D}"/>
              </a:ext>
            </a:extLst>
          </p:cNvPr>
          <p:cNvSpPr txBox="1"/>
          <p:nvPr/>
        </p:nvSpPr>
        <p:spPr>
          <a:xfrm>
            <a:off x="5220186" y="3879000"/>
            <a:ext cx="145939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NATALE DI S.GIROLAMO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E045F99-4A06-DF1C-0D1E-21751D609AF1}"/>
              </a:ext>
            </a:extLst>
          </p:cNvPr>
          <p:cNvCxnSpPr>
            <a:cxnSpLocks/>
          </p:cNvCxnSpPr>
          <p:nvPr/>
        </p:nvCxnSpPr>
        <p:spPr>
          <a:xfrm>
            <a:off x="5784393" y="4340665"/>
            <a:ext cx="163177" cy="2313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lemento grafico 9" descr="Home con riempimento a tinta unita">
            <a:extLst>
              <a:ext uri="{FF2B5EF4-FFF2-40B4-BE49-F238E27FC236}">
                <a16:creationId xmlns:a16="http://schemas.microsoft.com/office/drawing/2014/main" id="{5B7D046F-98C7-55C4-D8BD-954BBF7769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77091"/>
            <a:ext cx="347654" cy="34765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1979B7-5FE8-8818-81E1-E3B606B0C611}"/>
              </a:ext>
            </a:extLst>
          </p:cNvPr>
          <p:cNvSpPr txBox="1"/>
          <p:nvPr/>
        </p:nvSpPr>
        <p:spPr>
          <a:xfrm>
            <a:off x="3670114" y="1764267"/>
            <a:ext cx="178420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CH.S. NICOLA DA T.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E71EAC-FE01-8D41-D259-2F8C68DC6643}"/>
              </a:ext>
            </a:extLst>
          </p:cNvPr>
          <p:cNvSpPr txBox="1"/>
          <p:nvPr/>
        </p:nvSpPr>
        <p:spPr>
          <a:xfrm>
            <a:off x="7396754" y="6003810"/>
            <a:ext cx="167178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CH. DELLA SS TRINITA’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265D11A-EED1-F998-35DB-7C7A9ED7ED59}"/>
              </a:ext>
            </a:extLst>
          </p:cNvPr>
          <p:cNvCxnSpPr>
            <a:cxnSpLocks/>
          </p:cNvCxnSpPr>
          <p:nvPr/>
        </p:nvCxnSpPr>
        <p:spPr>
          <a:xfrm>
            <a:off x="5334000" y="5139900"/>
            <a:ext cx="284068" cy="2313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DFF07C3-BBB0-6DB2-1458-F07F15373302}"/>
              </a:ext>
            </a:extLst>
          </p:cNvPr>
          <p:cNvCxnSpPr>
            <a:cxnSpLocks/>
          </p:cNvCxnSpPr>
          <p:nvPr/>
        </p:nvCxnSpPr>
        <p:spPr>
          <a:xfrm>
            <a:off x="6089193" y="4645465"/>
            <a:ext cx="163177" cy="2313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5970A6E-A592-174A-0818-498EDB9613FE}"/>
              </a:ext>
            </a:extLst>
          </p:cNvPr>
          <p:cNvCxnSpPr>
            <a:cxnSpLocks/>
          </p:cNvCxnSpPr>
          <p:nvPr/>
        </p:nvCxnSpPr>
        <p:spPr>
          <a:xfrm flipV="1">
            <a:off x="8018585" y="5751569"/>
            <a:ext cx="209818" cy="2513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534F2AF-B62D-4C1A-62B4-78896C3A151A}"/>
              </a:ext>
            </a:extLst>
          </p:cNvPr>
          <p:cNvCxnSpPr>
            <a:cxnSpLocks/>
          </p:cNvCxnSpPr>
          <p:nvPr/>
        </p:nvCxnSpPr>
        <p:spPr>
          <a:xfrm flipH="1">
            <a:off x="3701564" y="2041266"/>
            <a:ext cx="178133" cy="1847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63DD4C-CFCB-BDDD-8703-1815D21B6D0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CHIESA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      DI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SAN NICOLA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         DA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                 TOLENTINO</a:t>
            </a:r>
          </a:p>
        </p:txBody>
      </p:sp>
      <p:pic>
        <p:nvPicPr>
          <p:cNvPr id="5" name="Immagine 4" descr="Immagine che contiene cielo, aria aperta, nuvola, edificio&#10;&#10;Il contenuto generato dall'IA potrebbe non essere corretto.">
            <a:extLst>
              <a:ext uri="{FF2B5EF4-FFF2-40B4-BE49-F238E27FC236}">
                <a16:creationId xmlns:a16="http://schemas.microsoft.com/office/drawing/2014/main" id="{82ABC899-F2AE-68D0-EC6C-D235E0DD0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 r="-1" b="17207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585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dipinto, Viso umano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6BF3E594-FF1E-3D90-C147-325D964274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399" y="643468"/>
            <a:ext cx="4150444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6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285A22-E586-3658-6977-D1FE94C53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E11A0DB-8EA4-2935-4157-2C4571495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0F17E558-026D-E372-3A76-1BB868B92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64014EA-5294-30DA-367F-B0BEF3C5E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13422C-AD17-D76C-E49F-6BFE691AE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 descr="Immagine che contiene dipinto, Viso umano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C83C5C43-C2CB-C17C-4A87-088373C374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009" y="457200"/>
            <a:ext cx="4427982" cy="5943600"/>
          </a:xfrm>
          <a:prstGeom prst="rect">
            <a:avLst/>
          </a:prstGeom>
          <a:noFill/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6DAC889-690B-BF4B-A9AC-D24BDCC1156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1" y="138953"/>
            <a:ext cx="11804072" cy="6579665"/>
          </a:xfrm>
          <a:prstGeom prst="rect">
            <a:avLst/>
          </a:prstGeom>
        </p:spPr>
      </p:pic>
      <p:pic>
        <p:nvPicPr>
          <p:cNvPr id="10" name="Elemento grafico 9" descr="Home con riempimento a tinta unita">
            <a:extLst>
              <a:ext uri="{FF2B5EF4-FFF2-40B4-BE49-F238E27FC236}">
                <a16:creationId xmlns:a16="http://schemas.microsoft.com/office/drawing/2014/main" id="{DE8956FE-5ED5-FD93-5447-DE15ECF288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AFB741-0AB4-427E-E65E-5410EB8ACA9E}"/>
              </a:ext>
            </a:extLst>
          </p:cNvPr>
          <p:cNvSpPr txBox="1"/>
          <p:nvPr/>
        </p:nvSpPr>
        <p:spPr>
          <a:xfrm>
            <a:off x="2873643" y="6005711"/>
            <a:ext cx="1459522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INCURABILI</a:t>
            </a: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C4803E1-E422-C57B-D594-914DA272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22193">
            <a:off x="4377651" y="6081083"/>
            <a:ext cx="31092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FEC5D87-FF10-924F-9E15-C7A8B6F9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481" y="3806349"/>
            <a:ext cx="1922145" cy="537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I  PITOCCHI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64658A4-2343-5BA0-F59E-E57FBA665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10" r="4443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83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71A70EB8-8C82-0A80-BE3F-BEFAD77F9A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7" y="278335"/>
            <a:ext cx="11804072" cy="6579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FDD050-2DFC-81C8-C38E-67B0D27FA630}"/>
              </a:ext>
            </a:extLst>
          </p:cNvPr>
          <p:cNvSpPr txBox="1"/>
          <p:nvPr/>
        </p:nvSpPr>
        <p:spPr>
          <a:xfrm>
            <a:off x="2760627" y="5956497"/>
            <a:ext cx="1459522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INCURABILI</a:t>
            </a: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6EFF66D-20F4-733D-2D8E-A3C9E595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22193">
            <a:off x="4377651" y="6081083"/>
            <a:ext cx="310923" cy="3048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8D4FC5A-297C-B96A-BBEF-36919FED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50249" flipV="1">
            <a:off x="11117110" y="1267716"/>
            <a:ext cx="454314" cy="4454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BB30F8E-F016-38AD-FB76-8447B7D527B2}"/>
              </a:ext>
            </a:extLst>
          </p:cNvPr>
          <p:cNvSpPr txBox="1"/>
          <p:nvPr/>
        </p:nvSpPr>
        <p:spPr>
          <a:xfrm>
            <a:off x="9319641" y="651473"/>
            <a:ext cx="2024626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OSPEDALE DEL BERSAGLIO</a:t>
            </a: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Elemento grafico 15" descr="Home con riempimento a tinta unita">
            <a:extLst>
              <a:ext uri="{FF2B5EF4-FFF2-40B4-BE49-F238E27FC236}">
                <a16:creationId xmlns:a16="http://schemas.microsoft.com/office/drawing/2014/main" id="{F68BF9DA-3BCC-4EF6-750B-16E9E15BF4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Medico della Peste: la maschera veneziana più inquietante">
            <a:extLst>
              <a:ext uri="{FF2B5EF4-FFF2-40B4-BE49-F238E27FC236}">
                <a16:creationId xmlns:a16="http://schemas.microsoft.com/office/drawing/2014/main" id="{749A1491-1EB2-2AEB-4E39-7D8055C7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292" y="610728"/>
            <a:ext cx="2635463" cy="39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81AA42-0555-94F6-BA91-8A6240C6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43" y="1480664"/>
            <a:ext cx="5478625" cy="389667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EC829C-033C-9FE7-7ADA-2E970579D5F7}"/>
              </a:ext>
            </a:extLst>
          </p:cNvPr>
          <p:cNvSpPr txBox="1"/>
          <p:nvPr/>
        </p:nvSpPr>
        <p:spPr>
          <a:xfrm>
            <a:off x="1072047" y="4874158"/>
            <a:ext cx="2795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MEDICO DEL XVI SECOLO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C2D82CA-719F-D2A3-29CF-40DAE89C1F56}"/>
              </a:ext>
            </a:extLst>
          </p:cNvPr>
          <p:cNvSpPr txBox="1"/>
          <p:nvPr/>
        </p:nvSpPr>
        <p:spPr>
          <a:xfrm>
            <a:off x="8216414" y="5606219"/>
            <a:ext cx="1655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TERIACA</a:t>
            </a:r>
          </a:p>
        </p:txBody>
      </p:sp>
    </p:spTree>
    <p:extLst>
      <p:ext uri="{BB962C8B-B14F-4D97-AF65-F5344CB8AC3E}">
        <p14:creationId xmlns:p14="http://schemas.microsoft.com/office/powerpoint/2010/main" val="422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45A6C-FB69-B09F-27AE-F0393E8F8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DA3B2A79-F7D7-34E8-AE10-49A67E0A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814A-B238-6403-F956-4814C551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18CDD6C7-FA12-12F3-4701-8A5C65A6F20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7" y="278335"/>
            <a:ext cx="11804072" cy="6579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51C67C-26FD-54C0-7919-F41038A1562A}"/>
              </a:ext>
            </a:extLst>
          </p:cNvPr>
          <p:cNvSpPr txBox="1"/>
          <p:nvPr/>
        </p:nvSpPr>
        <p:spPr>
          <a:xfrm>
            <a:off x="2873643" y="6250867"/>
            <a:ext cx="1459522" cy="24622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DEGLI INCURABILI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0208150-EEC8-96DA-BC6A-025DA97CC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22193">
            <a:off x="4377651" y="6081083"/>
            <a:ext cx="310923" cy="3048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B64BCCC-17B4-7EBA-578A-C5A4CE635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50249" flipV="1">
            <a:off x="11117110" y="1267716"/>
            <a:ext cx="454314" cy="4454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EE8086-A2D9-A8C5-FAA6-9B8B55861B47}"/>
              </a:ext>
            </a:extLst>
          </p:cNvPr>
          <p:cNvSpPr txBox="1"/>
          <p:nvPr/>
        </p:nvSpPr>
        <p:spPr>
          <a:xfrm>
            <a:off x="9439570" y="787335"/>
            <a:ext cx="1965361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 LUOGO DEI DERELITTI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 BERSAGLIO</a:t>
            </a:r>
          </a:p>
        </p:txBody>
      </p:sp>
      <p:pic>
        <p:nvPicPr>
          <p:cNvPr id="16" name="Elemento grafico 15" descr="Home con riempimento a tinta unita">
            <a:extLst>
              <a:ext uri="{FF2B5EF4-FFF2-40B4-BE49-F238E27FC236}">
                <a16:creationId xmlns:a16="http://schemas.microsoft.com/office/drawing/2014/main" id="{1185CC0A-1972-FE10-7D88-D0C0836D83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1">
              <a:lumMod val="75000"/>
              <a:lumOff val="2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BBC30D-D40B-DEF7-4B46-46EBFD87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88" y="258938"/>
            <a:ext cx="5271360" cy="63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4CD2F-9962-DD1E-E47F-D91C5B81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FFF82C36-5883-0E87-414F-0FC3B48E8D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4" y="278335"/>
            <a:ext cx="11804072" cy="6579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4F93C1-21C2-3006-EA29-0C98D28662F2}"/>
              </a:ext>
            </a:extLst>
          </p:cNvPr>
          <p:cNvSpPr txBox="1"/>
          <p:nvPr/>
        </p:nvSpPr>
        <p:spPr>
          <a:xfrm>
            <a:off x="954806" y="5912320"/>
            <a:ext cx="117961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MAGAZZINI DI S. BASILIO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C41158F-18C0-E90E-05C6-2695098D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27345">
            <a:off x="1475989" y="4983772"/>
            <a:ext cx="547150" cy="9998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D75764-25B5-76A9-0DB6-4A1CEF7C9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3399">
            <a:off x="10869389" y="1358541"/>
            <a:ext cx="731656" cy="717309"/>
          </a:xfrm>
          <a:prstGeom prst="rect">
            <a:avLst/>
          </a:prstGeom>
        </p:spPr>
      </p:pic>
      <p:pic>
        <p:nvPicPr>
          <p:cNvPr id="2" name="Elemento grafico 1" descr="Home con riempimento a tinta unita">
            <a:extLst>
              <a:ext uri="{FF2B5EF4-FFF2-40B4-BE49-F238E27FC236}">
                <a16:creationId xmlns:a16="http://schemas.microsoft.com/office/drawing/2014/main" id="{3ECE8200-B54D-42D6-29B5-A0CC5C1EB1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92E6B0-C1E1-3736-7DCD-9C63B68B9D5C}"/>
              </a:ext>
            </a:extLst>
          </p:cNvPr>
          <p:cNvSpPr txBox="1"/>
          <p:nvPr/>
        </p:nvSpPr>
        <p:spPr>
          <a:xfrm>
            <a:off x="4114697" y="2200847"/>
            <a:ext cx="2182839" cy="24622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SCOLA GRANDA DI S.ROCCO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632833-1F1D-203C-0F01-F33E584E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6385">
            <a:off x="4376173" y="2614691"/>
            <a:ext cx="746810" cy="7321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4824A5-9211-25B8-B660-E09A47BA0696}"/>
              </a:ext>
            </a:extLst>
          </p:cNvPr>
          <p:cNvSpPr txBox="1"/>
          <p:nvPr/>
        </p:nvSpPr>
        <p:spPr>
          <a:xfrm>
            <a:off x="9764579" y="813011"/>
            <a:ext cx="1965361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 LUOGO DEI DERELITTI</a:t>
            </a:r>
          </a:p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BERSAGLIO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C3BACA-37A5-1895-E6EA-5E038AF0AFAE}"/>
              </a:ext>
            </a:extLst>
          </p:cNvPr>
          <p:cNvSpPr txBox="1"/>
          <p:nvPr/>
        </p:nvSpPr>
        <p:spPr>
          <a:xfrm>
            <a:off x="3011142" y="5340311"/>
            <a:ext cx="168972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INCURABILI</a:t>
            </a: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FE08A-98FD-5C81-379C-AAC77B05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69083">
            <a:off x="3839933" y="5668437"/>
            <a:ext cx="586133" cy="10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B2B8A8-6A49-4C89-AD7C-C07820DBC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294" y="2748122"/>
            <a:ext cx="9298004" cy="1053649"/>
          </a:xfrm>
        </p:spPr>
        <p:txBody>
          <a:bodyPr anchor="t">
            <a:normAutofit fontScale="85000" lnSpcReduction="10000"/>
          </a:bodyPr>
          <a:lstStyle/>
          <a:p>
            <a:pPr>
              <a:spcAft>
                <a:spcPts val="800"/>
              </a:spcAft>
              <a:buNone/>
            </a:pPr>
            <a:r>
              <a:rPr lang="it-IT" sz="1800" i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 formazione militare e dotato di senso pratico più che di profonda dottrina, portato all'azione più che</a:t>
            </a:r>
          </a:p>
          <a:p>
            <a:pPr>
              <a:spcAft>
                <a:spcPts val="800"/>
              </a:spcAft>
              <a:buNone/>
            </a:pPr>
            <a:r>
              <a:rPr lang="it-IT" sz="1800" i="1" kern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alla speculazione, trasfuse nell'azione caritativa la sua concretezza e le sue qualità organizzative. </a:t>
            </a:r>
            <a:endParaRPr lang="it-IT" sz="1800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509F4-729F-B5F8-2F9D-9A64498D197B}"/>
              </a:ext>
            </a:extLst>
          </p:cNvPr>
          <p:cNvSpPr txBox="1"/>
          <p:nvPr/>
        </p:nvSpPr>
        <p:spPr>
          <a:xfrm>
            <a:off x="1371601" y="1005075"/>
            <a:ext cx="346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DICEVANO DI LUI……………..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EB4A4B-2655-137D-E472-4AC0B21B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889" y="6080530"/>
            <a:ext cx="226790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0ACA21-0E31-797E-4FFF-19EAD49C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SEPARAZIONE DEGLI </a:t>
            </a:r>
            <a:br>
              <a:rPr lang="it-IT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INCARICHI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37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109D08-0410-0279-63C8-01EC3B2B9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29" y="2106137"/>
            <a:ext cx="6048710" cy="2495361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None/>
              <a:tabLst>
                <a:tab pos="2847975" algn="l"/>
              </a:tabLst>
            </a:pPr>
            <a:r>
              <a:rPr lang="it-IT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1) preposti alla cura delle cose spirituali;</a:t>
            </a:r>
          </a:p>
          <a:p>
            <a:pPr>
              <a:spcAft>
                <a:spcPts val="800"/>
              </a:spcAft>
              <a:buNone/>
            </a:pPr>
            <a:r>
              <a:rPr lang="it-IT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2) ministri incaricati all’assistenza degli infermi ed altri per le incombenze domestiche;</a:t>
            </a:r>
          </a:p>
          <a:p>
            <a:pPr marL="180340" indent="-180340">
              <a:spcAft>
                <a:spcPts val="600"/>
              </a:spcAft>
              <a:buNone/>
            </a:pPr>
            <a:r>
              <a:rPr lang="it-IT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3) congregazione di deputati sovrastanti alla amministrazione delle elemosine, all’approvvigionamento delle cose  temporali.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059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78568-04CA-CD33-42AD-E35E4661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723617-2D02-D468-0385-A45CCD8A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CCDC0D-D2C6-6293-D8BD-42D696EDD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FBEF67-FCB3-80B5-B295-6D2C0588A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B8C628-775B-4772-057C-D888CB02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2740519-24F1-770F-77C2-C0A239F4D3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32" y="457200"/>
            <a:ext cx="45171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9CCC3-F95D-1D27-20E1-5BDC9292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34" y="5888757"/>
            <a:ext cx="5391134" cy="586546"/>
          </a:xfrm>
        </p:spPr>
        <p:txBody>
          <a:bodyPr anchor="b">
            <a:normAutofit/>
          </a:bodyPr>
          <a:lstStyle/>
          <a:p>
            <a:r>
              <a:rPr lang="it-IT" sz="1400" i="1" kern="0" dirty="0">
                <a:latin typeface="Arial" panose="020B0604020202020204" pitchFamily="34" charset="0"/>
                <a:ea typeface="Calibri" panose="020F0502020204030204" pitchFamily="34" charset="0"/>
              </a:rPr>
              <a:t>Lettera scritta il </a:t>
            </a:r>
            <a:r>
              <a:rPr lang="it-IT" sz="14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 luglio 1535, indirizzata a Padre Agostino Barili</a:t>
            </a:r>
            <a:endParaRPr lang="it-IT" sz="14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3E1C4B9-4E76-E1C3-FE22-0F594C5754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504946"/>
              </p:ext>
            </p:extLst>
          </p:nvPr>
        </p:nvGraphicFramePr>
        <p:xfrm>
          <a:off x="1850338" y="888771"/>
          <a:ext cx="5711107" cy="352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92F2F-3DA6-9A2F-07B1-C670B78D9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7E46B-867B-1ACB-B49C-61CACAC6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24" y="5788755"/>
            <a:ext cx="5218158" cy="586546"/>
          </a:xfrm>
        </p:spPr>
        <p:txBody>
          <a:bodyPr anchor="b">
            <a:normAutofit/>
          </a:bodyPr>
          <a:lstStyle/>
          <a:p>
            <a:r>
              <a:rPr lang="it-IT" sz="1400" i="1" kern="0" dirty="0">
                <a:latin typeface="Arial" panose="020B0604020202020204" pitchFamily="34" charset="0"/>
                <a:ea typeface="Calibri" panose="020F0502020204030204" pitchFamily="34" charset="0"/>
              </a:rPr>
              <a:t>Lettera scritta il </a:t>
            </a:r>
            <a:r>
              <a:rPr lang="it-IT" sz="14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14</a:t>
            </a:r>
            <a:r>
              <a:rPr lang="it-IT" sz="1400" i="1" kern="0" dirty="0">
                <a:latin typeface="Arial" panose="020B0604020202020204" pitchFamily="34" charset="0"/>
                <a:ea typeface="Calibri" panose="020F0502020204030204" pitchFamily="34" charset="0"/>
              </a:rPr>
              <a:t> giugno</a:t>
            </a:r>
            <a:r>
              <a:rPr lang="it-IT" sz="14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1536, indirizzata a </a:t>
            </a:r>
            <a:r>
              <a:rPr lang="it-IT" sz="1400" i="1" kern="0" dirty="0">
                <a:latin typeface="Arial" panose="020B0604020202020204" pitchFamily="34" charset="0"/>
                <a:ea typeface="Calibri" panose="020F0502020204030204" pitchFamily="34" charset="0"/>
              </a:rPr>
              <a:t>Lodovico Viscardi</a:t>
            </a:r>
            <a:endParaRPr lang="it-IT" sz="14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06BC4A-5E19-D931-D6BE-28D56BBDF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DAF3E3-8359-E8C5-016B-4F780111C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83C755-75C2-D76E-217A-3914E8008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B5FB93-D76A-8123-52D7-C36DE27B9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E93A6397-8785-7BF2-0BD3-8A56CEFFE8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635536"/>
              </p:ext>
            </p:extLst>
          </p:nvPr>
        </p:nvGraphicFramePr>
        <p:xfrm>
          <a:off x="3240445" y="599966"/>
          <a:ext cx="5711107" cy="352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82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B4A25-B867-F9D5-ED81-A0E1B81A6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57CEC-9FD0-D84A-5E50-254797FB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5788755"/>
            <a:ext cx="5298693" cy="586546"/>
          </a:xfrm>
        </p:spPr>
        <p:txBody>
          <a:bodyPr anchor="b">
            <a:normAutofit/>
          </a:bodyPr>
          <a:lstStyle/>
          <a:p>
            <a:r>
              <a:rPr lang="it-IT" sz="1400" i="1" kern="0" dirty="0">
                <a:latin typeface="Arial" panose="020B0604020202020204" pitchFamily="34" charset="0"/>
                <a:ea typeface="Calibri" panose="020F0502020204030204" pitchFamily="34" charset="0"/>
              </a:rPr>
              <a:t>Lettera scritta il </a:t>
            </a:r>
            <a:r>
              <a:rPr lang="it-IT" sz="14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 luglio 1535, indirizzata a Padre Agostino Barili</a:t>
            </a:r>
            <a:endParaRPr lang="it-IT" sz="14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B5CE68-AC46-512B-B2B9-F056B6ADE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5423EE-C3E5-41FE-5BF1-45EEDEE24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1F39DD-78BF-8746-0351-3BAF300F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B27A48-AD8B-AB61-D4CE-540A463FE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2B02B109-47AC-49FE-7883-4B6420CCA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551665"/>
              </p:ext>
            </p:extLst>
          </p:nvPr>
        </p:nvGraphicFramePr>
        <p:xfrm>
          <a:off x="4809409" y="482699"/>
          <a:ext cx="6153558" cy="371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83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51BD73-E939-894B-B161-FA62CFEC57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99" y="457200"/>
            <a:ext cx="41308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0C35D-81B3-AFA8-0F41-03985E03A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8040DFCB-CF87-B4ED-0FC2-1BA497B1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BB65D07F-7004-F843-9708-5641D4B18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9D3C57D2-371D-63DF-2144-0C26050DF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746505A9-A1E8-D9E9-373D-CB370185C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AA32FF7E-AB76-56F5-A4D0-A9AD6BA67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010FC3-317C-6F57-42BC-C18A8EDCC55F}"/>
              </a:ext>
            </a:extLst>
          </p:cNvPr>
          <p:cNvSpPr txBox="1"/>
          <p:nvPr/>
        </p:nvSpPr>
        <p:spPr>
          <a:xfrm>
            <a:off x="1125415" y="896815"/>
            <a:ext cx="3868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OTTIMISMO</a:t>
            </a:r>
          </a:p>
        </p:txBody>
      </p:sp>
    </p:spTree>
    <p:extLst>
      <p:ext uri="{BB962C8B-B14F-4D97-AF65-F5344CB8AC3E}">
        <p14:creationId xmlns:p14="http://schemas.microsoft.com/office/powerpoint/2010/main" val="3405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37F89-308E-8EE9-3C1C-4E8BC1CB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21620A37-FA5C-BE00-B27F-B09A34D891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4" y="278335"/>
            <a:ext cx="11804072" cy="6579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AA62EA-5776-F9C5-C22D-71B3CDCF2F32}"/>
              </a:ext>
            </a:extLst>
          </p:cNvPr>
          <p:cNvSpPr txBox="1"/>
          <p:nvPr/>
        </p:nvSpPr>
        <p:spPr>
          <a:xfrm>
            <a:off x="954806" y="5912320"/>
            <a:ext cx="117961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MAGAZZINI DI S. BASILIO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8C66AF0-BD85-3FC7-6482-7EEF662D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27345">
            <a:off x="1475989" y="4983772"/>
            <a:ext cx="547150" cy="9998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8C8FEDC-B37B-CCF3-6F8A-C895B0F8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3399">
            <a:off x="10869389" y="1358541"/>
            <a:ext cx="731656" cy="717309"/>
          </a:xfrm>
          <a:prstGeom prst="rect">
            <a:avLst/>
          </a:prstGeom>
        </p:spPr>
      </p:pic>
      <p:pic>
        <p:nvPicPr>
          <p:cNvPr id="2" name="Elemento grafico 1" descr="Home con riempimento a tinta unita">
            <a:extLst>
              <a:ext uri="{FF2B5EF4-FFF2-40B4-BE49-F238E27FC236}">
                <a16:creationId xmlns:a16="http://schemas.microsoft.com/office/drawing/2014/main" id="{EDA53F59-5CB0-6F37-39FB-EA7BE3055A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F3E578-EC6B-272C-6281-804E0CB80AA7}"/>
              </a:ext>
            </a:extLst>
          </p:cNvPr>
          <p:cNvSpPr txBox="1"/>
          <p:nvPr/>
        </p:nvSpPr>
        <p:spPr>
          <a:xfrm>
            <a:off x="4114697" y="2200847"/>
            <a:ext cx="2182839" cy="24622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SCOLA GRANDA DI S.ROCCO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34B947-94E4-7665-DAF2-53FC5D44F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6385">
            <a:off x="4376173" y="2614691"/>
            <a:ext cx="746810" cy="7321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FB90C5-CFE4-7D10-12F2-C6F5FDF55258}"/>
              </a:ext>
            </a:extLst>
          </p:cNvPr>
          <p:cNvSpPr txBox="1"/>
          <p:nvPr/>
        </p:nvSpPr>
        <p:spPr>
          <a:xfrm>
            <a:off x="9764579" y="813011"/>
            <a:ext cx="1965361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 LUOGO DEI DERELITTI</a:t>
            </a:r>
          </a:p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BERSAGLIO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34BC35-99AD-B5D8-03A1-11B1C1A45DAE}"/>
              </a:ext>
            </a:extLst>
          </p:cNvPr>
          <p:cNvSpPr txBox="1"/>
          <p:nvPr/>
        </p:nvSpPr>
        <p:spPr>
          <a:xfrm>
            <a:off x="3011142" y="5340311"/>
            <a:ext cx="168972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INCURABILI</a:t>
            </a:r>
          </a:p>
          <a:p>
            <a:endParaRPr lang="it-IT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27CDCA-A037-1E4B-BEA5-FA4A5E4F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69083">
            <a:off x="3839933" y="5668437"/>
            <a:ext cx="586133" cy="10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2899E-5D89-6CDC-EEEA-7F0816394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5C6BDD-AF31-9D9B-5F5D-2DA79E07F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BD709-2D75-4A85-046D-CA0D270EE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B9CA88-51BA-3467-EC2A-A376BCAA3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C6B0E8-AE27-C76D-8CD2-6BB1F678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52824D-0E6B-DE45-C397-A4BD75D4E0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32" y="457200"/>
            <a:ext cx="4517136" cy="5943600"/>
          </a:xfrm>
          <a:prstGeom prst="rect">
            <a:avLst/>
          </a:prstGeom>
        </p:spPr>
      </p:pic>
      <p:pic>
        <p:nvPicPr>
          <p:cNvPr id="6" name="05) Il mio canto libero - Lucio Battisti">
            <a:hlinkClick r:id="" action="ppaction://media"/>
            <a:extLst>
              <a:ext uri="{FF2B5EF4-FFF2-40B4-BE49-F238E27FC236}">
                <a16:creationId xmlns:a16="http://schemas.microsoft.com/office/drawing/2014/main" id="{00F5DC63-F8DF-8016-5A10-46E319FC2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735" y="6169152"/>
            <a:ext cx="332232" cy="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4AADB-3CDC-BE43-F6EA-610687500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ECBEB10D-AB9E-B932-8A08-D244E2DCA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009A4D83-7CE9-DECF-8DB9-7ADF0CA5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1FFFCEBD-CE69-56EE-680A-3370BBBCF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C67622E2-31F5-1EE1-A5D6-FA812337A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39A7A08D-50FC-1C47-B35D-8187EB42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6BB2A5-5725-5F93-E575-58BB0E72F037}"/>
              </a:ext>
            </a:extLst>
          </p:cNvPr>
          <p:cNvSpPr txBox="1"/>
          <p:nvPr/>
        </p:nvSpPr>
        <p:spPr>
          <a:xfrm>
            <a:off x="1125415" y="896815"/>
            <a:ext cx="3868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OTTIMISMO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E18799-2E3F-6279-5273-0228F1C70EEF}"/>
              </a:ext>
            </a:extLst>
          </p:cNvPr>
          <p:cNvSpPr txBox="1"/>
          <p:nvPr/>
        </p:nvSpPr>
        <p:spPr>
          <a:xfrm>
            <a:off x="7073541" y="2268884"/>
            <a:ext cx="4337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MOTIVAZIONE</a:t>
            </a:r>
          </a:p>
        </p:txBody>
      </p:sp>
    </p:spTree>
    <p:extLst>
      <p:ext uri="{BB962C8B-B14F-4D97-AF65-F5344CB8AC3E}">
        <p14:creationId xmlns:p14="http://schemas.microsoft.com/office/powerpoint/2010/main" val="37813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C3CBC-BC46-3B69-D510-9A1B3611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F5BB4B84-0156-66FE-5F44-7A3D6E13A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982E0150-DE4E-F4B2-EEED-67FA41610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Rectangle 3093">
            <a:extLst>
              <a:ext uri="{FF2B5EF4-FFF2-40B4-BE49-F238E27FC236}">
                <a16:creationId xmlns:a16="http://schemas.microsoft.com/office/drawing/2014/main" id="{F54668CC-9E76-1469-66A2-CBC3E06BA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F03930C7-4EB2-0789-E579-2A68A4CE3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Una vita in uno zaino: l'arte del backpacking per le donne - Viaggio solo  andata">
            <a:extLst>
              <a:ext uri="{FF2B5EF4-FFF2-40B4-BE49-F238E27FC236}">
                <a16:creationId xmlns:a16="http://schemas.microsoft.com/office/drawing/2014/main" id="{F518DA81-C0A7-2FAA-6361-DC98C227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8992"/>
          <a:stretch>
            <a:fillRect/>
          </a:stretch>
        </p:blipFill>
        <p:spPr bwMode="auto">
          <a:xfrm>
            <a:off x="368808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006DE1-C9FF-C69B-8C7D-75CA53866EAF}"/>
              </a:ext>
            </a:extLst>
          </p:cNvPr>
          <p:cNvSpPr txBox="1"/>
          <p:nvPr/>
        </p:nvSpPr>
        <p:spPr>
          <a:xfrm>
            <a:off x="1125415" y="896815"/>
            <a:ext cx="386861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OTTIMISMO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A74C49-E687-C83F-D30D-EA80F90E1518}"/>
              </a:ext>
            </a:extLst>
          </p:cNvPr>
          <p:cNvSpPr txBox="1"/>
          <p:nvPr/>
        </p:nvSpPr>
        <p:spPr>
          <a:xfrm>
            <a:off x="7006133" y="2296316"/>
            <a:ext cx="4337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2A2C4E-81B6-4C70-D8CB-BC8078E38279}"/>
              </a:ext>
            </a:extLst>
          </p:cNvPr>
          <p:cNvSpPr txBox="1"/>
          <p:nvPr/>
        </p:nvSpPr>
        <p:spPr>
          <a:xfrm>
            <a:off x="1125416" y="3105462"/>
            <a:ext cx="488219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DETERMINAZIONE</a:t>
            </a:r>
          </a:p>
        </p:txBody>
      </p:sp>
    </p:spTree>
    <p:extLst>
      <p:ext uri="{BB962C8B-B14F-4D97-AF65-F5344CB8AC3E}">
        <p14:creationId xmlns:p14="http://schemas.microsoft.com/office/powerpoint/2010/main" val="26846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8377</TotalTime>
  <Words>1647</Words>
  <Application>Microsoft Office PowerPoint</Application>
  <PresentationFormat>Widescreen</PresentationFormat>
  <Paragraphs>217</Paragraphs>
  <Slides>71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7" baseType="lpstr">
      <vt:lpstr>Meiryo</vt:lpstr>
      <vt:lpstr>Aptos</vt:lpstr>
      <vt:lpstr>Aptos Display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DICEVANO DI LUI…………..</vt:lpstr>
      <vt:lpstr>Presentazione standard di PowerPoint</vt:lpstr>
      <vt:lpstr>IL CASTELLO DI QUERO   “OGGI”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DICEVANO DI LUI………….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SEPARAZIONE DEGLI  INCARICHI</vt:lpstr>
      <vt:lpstr>Presentazione standard di PowerPoint</vt:lpstr>
      <vt:lpstr>Lettera scritta il 5 luglio 1535, indirizzata a Padre Agostino Barili</vt:lpstr>
      <vt:lpstr>Lettera scritta il 14 giugno 1536, indirizzata a Lodovico Viscardi</vt:lpstr>
      <vt:lpstr>Lettera scritta il 5 luglio 1535, indirizzata a Padre Agostino Barili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D'Angella</dc:creator>
  <cp:lastModifiedBy>Mario D'Angella</cp:lastModifiedBy>
  <cp:revision>217</cp:revision>
  <dcterms:created xsi:type="dcterms:W3CDTF">2025-03-31T14:21:14Z</dcterms:created>
  <dcterms:modified xsi:type="dcterms:W3CDTF">2026-06-14T14:27:02Z</dcterms:modified>
</cp:coreProperties>
</file>