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92" r:id="rId3"/>
    <p:sldId id="353" r:id="rId4"/>
    <p:sldId id="338" r:id="rId5"/>
    <p:sldId id="413" r:id="rId6"/>
    <p:sldId id="340" r:id="rId7"/>
    <p:sldId id="404" r:id="rId8"/>
    <p:sldId id="347" r:id="rId9"/>
    <p:sldId id="257" r:id="rId10"/>
    <p:sldId id="262" r:id="rId11"/>
    <p:sldId id="357" r:id="rId12"/>
    <p:sldId id="393" r:id="rId13"/>
    <p:sldId id="265" r:id="rId14"/>
    <p:sldId id="261" r:id="rId15"/>
    <p:sldId id="331" r:id="rId16"/>
    <p:sldId id="362" r:id="rId17"/>
    <p:sldId id="412" r:id="rId18"/>
    <p:sldId id="280" r:id="rId19"/>
    <p:sldId id="385" r:id="rId20"/>
    <p:sldId id="401" r:id="rId21"/>
    <p:sldId id="410" r:id="rId22"/>
    <p:sldId id="319" r:id="rId23"/>
    <p:sldId id="307" r:id="rId24"/>
    <p:sldId id="321" r:id="rId25"/>
    <p:sldId id="377" r:id="rId26"/>
    <p:sldId id="330" r:id="rId27"/>
    <p:sldId id="396" r:id="rId28"/>
    <p:sldId id="379" r:id="rId29"/>
    <p:sldId id="273" r:id="rId30"/>
    <p:sldId id="325" r:id="rId31"/>
    <p:sldId id="313" r:id="rId32"/>
    <p:sldId id="383" r:id="rId33"/>
    <p:sldId id="334" r:id="rId34"/>
    <p:sldId id="387" r:id="rId35"/>
    <p:sldId id="326" r:id="rId36"/>
    <p:sldId id="336" r:id="rId37"/>
    <p:sldId id="327" r:id="rId38"/>
    <p:sldId id="337" r:id="rId39"/>
    <p:sldId id="394" r:id="rId40"/>
    <p:sldId id="402" r:id="rId41"/>
    <p:sldId id="414" r:id="rId42"/>
    <p:sldId id="406" r:id="rId43"/>
    <p:sldId id="41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 PARTE" id="{5546DD5D-C8A2-4114-9FBE-047B617CF4C4}">
          <p14:sldIdLst>
            <p14:sldId id="392"/>
            <p14:sldId id="353"/>
            <p14:sldId id="338"/>
            <p14:sldId id="413"/>
            <p14:sldId id="340"/>
            <p14:sldId id="404"/>
            <p14:sldId id="347"/>
            <p14:sldId id="257"/>
            <p14:sldId id="262"/>
            <p14:sldId id="357"/>
            <p14:sldId id="393"/>
            <p14:sldId id="265"/>
            <p14:sldId id="261"/>
            <p14:sldId id="331"/>
            <p14:sldId id="362"/>
            <p14:sldId id="412"/>
            <p14:sldId id="280"/>
            <p14:sldId id="385"/>
            <p14:sldId id="401"/>
            <p14:sldId id="410"/>
            <p14:sldId id="319"/>
            <p14:sldId id="307"/>
            <p14:sldId id="321"/>
            <p14:sldId id="377"/>
            <p14:sldId id="330"/>
            <p14:sldId id="396"/>
            <p14:sldId id="379"/>
            <p14:sldId id="273"/>
            <p14:sldId id="325"/>
            <p14:sldId id="313"/>
            <p14:sldId id="383"/>
            <p14:sldId id="334"/>
            <p14:sldId id="387"/>
            <p14:sldId id="326"/>
            <p14:sldId id="336"/>
            <p14:sldId id="327"/>
            <p14:sldId id="337"/>
            <p14:sldId id="394"/>
            <p14:sldId id="402"/>
            <p14:sldId id="414"/>
            <p14:sldId id="406"/>
            <p14:sldId id="4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9E4BD-AD0A-8880-CFAC-1D457872C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E9EB6C-65F4-7F82-2762-6082B7013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E0E02-34B8-E332-3ADB-539909FE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B83729-39EE-BB3E-A891-9C84DD46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597460-EB96-BDDE-D4DF-F10EE0B6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28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2BBA4-D318-2C9C-2CF4-FA241468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5FFEAC-D4F5-4043-0B8E-BCDE083BE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13DA3C-59B7-BE89-5C0C-ACE2244F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93CCCE-5FB4-5038-8DEF-FFC477BF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51E71C-A557-364C-1BC1-D9D73FF1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586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34F1FA-3340-DED0-C25E-A73E5167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63A430-5657-22D9-0816-804CE152D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A26C0D-AD09-B1AE-989C-A853B914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576400-FA76-9648-594E-F72D67726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0EDC7D-55DF-EFF9-C5FA-213EBD89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062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D2E9C1-0F27-906E-588E-E859F328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67D19D-F78D-7B3E-36F3-32A6A4A0A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35F30E-0EC4-9F69-59A0-4B38CFFB9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12ECB0-82B9-E90D-A7BB-CB5B9E33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592678-19FA-2E59-9099-82E7ECFE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0E023F-0851-A002-7E3F-033200D2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050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09ADF9-A70F-23AF-9795-7739ACC0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F8BA1B-5EF6-9F9E-5F77-621881354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3D52E0-6A32-E727-D323-B788614C8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A0BE9F-69C3-4736-E989-EF9522EE8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5FBE08-3C2A-7599-85FC-70BC0AC74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418801B-67E7-A15B-6385-E3CD18F9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AC82FFB-AD74-819E-10A1-83C0C32C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6910AF1-29BC-079E-0D04-8AB44939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821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FAECD5-391F-1EE5-6324-324B15AA1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D626BD-EA86-F5D4-3C1E-DD41ED71F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7538EB-3633-15F8-B46E-3E1BA901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A98D06-3A9B-73A5-2616-508C0EA0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74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21745ED-DB1C-22DE-F552-302D9644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B02107E-C58B-DC40-7D1B-24B53C5D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9068AD-957C-9C5E-AD73-52A8AADC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143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3F12C7-67E7-2EE1-73DC-EFBC28F1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1A3F06-6757-2E03-2447-2FD13E55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39E999-8D25-329F-0B06-003ECEC70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9FAA1A-1B00-A6F2-80B0-B9DE5547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3A54C5-B509-4759-E728-91518136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C5A1EA-27F7-9E9C-7A17-BC1802D3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58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2C8457-5D05-15D6-63D1-8C763609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69A1F3D-31CC-4AA8-DD61-681AACB7E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31A197-3336-BDFF-71C0-64CD6B5D0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82A1A0-4AF2-A4A1-02D3-8F0791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DA4C72-91E8-B094-A88D-61A099A7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D11B73-E4F3-9E76-DB93-1544E7A1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648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AA927D-9B46-40C8-75B1-119D0CB7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54CACBA-F8A4-2099-7032-88080B756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95CA59-B064-ACD6-3DD5-7BE4547B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C43E83-2737-A28B-0421-E2F22936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656F5A-643F-5DD7-5D24-7EF49F5A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32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4A4F2AE-B141-1DA8-E487-E8EA7D85F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A39DE3-E808-ACC0-9970-0FF6428EA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5EF0EF-B174-61FC-8F6D-A50D68EF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B934A7-3C93-625B-FF2E-E3296468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0BB663-0617-3763-146A-312F246C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72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5638A1E-41AD-7EBB-6049-000F3D01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6C1779-B6B4-9E13-6C58-728C8FB87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52F1C0-3EDE-600C-F1CD-D0BA9947C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E9D494-D098-40A9-ACEB-1401B4492627}" type="datetimeFigureOut">
              <a:rPr lang="it-IT" smtClean="0"/>
              <a:t>22/06/2026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ED6257-A6B6-7381-1306-9EAB8C174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54B287-0E06-8BFF-E642-9536B0B7E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CB2930-BA9A-40A2-A99E-27D4A0F69C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943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1F4F6-2C97-3208-9540-27D6DB1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2486B2-F9D2-565F-5FCE-4A76C03A8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B4B07-99BD-EF9B-629C-7C0AE6AC8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B5623-E51D-F109-7B0A-4F099D497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8B6DF6-6D68-B7DC-28C7-A3B460114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E0344D-071B-A841-1CE0-C0CEB4DD39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32" y="457200"/>
            <a:ext cx="4517136" cy="5943600"/>
          </a:xfrm>
          <a:prstGeom prst="rect">
            <a:avLst/>
          </a:prstGeom>
        </p:spPr>
      </p:pic>
      <p:pic>
        <p:nvPicPr>
          <p:cNvPr id="2" name="06)  Into The Dark - Jesse Cook . solo musica">
            <a:hlinkClick r:id="" action="ppaction://media"/>
            <a:extLst>
              <a:ext uri="{FF2B5EF4-FFF2-40B4-BE49-F238E27FC236}">
                <a16:creationId xmlns:a16="http://schemas.microsoft.com/office/drawing/2014/main" id="{912474B0-1BF2-3DA4-4944-E4ACB7AA9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233577" y="6418052"/>
            <a:ext cx="248521" cy="10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91426-083A-F97B-E0F3-64FD56AE8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7BC345E-BEDF-C913-E97D-FF979E90F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1" y="96249"/>
            <a:ext cx="10849793" cy="666550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CD3DF9-9309-42E6-3EFB-CA84B6C36588}"/>
              </a:ext>
            </a:extLst>
          </p:cNvPr>
          <p:cNvSpPr txBox="1"/>
          <p:nvPr/>
        </p:nvSpPr>
        <p:spPr>
          <a:xfrm>
            <a:off x="8675984" y="3872170"/>
            <a:ext cx="2462381" cy="116955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ORFANOTROFIO FEMMINILE DI S.VALENTINO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«SEDE DISTACCATA»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(zona Barche)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EC077A2-C48E-6915-86FF-7DECCB884556}"/>
              </a:ext>
            </a:extLst>
          </p:cNvPr>
          <p:cNvCxnSpPr>
            <a:cxnSpLocks/>
          </p:cNvCxnSpPr>
          <p:nvPr/>
        </p:nvCxnSpPr>
        <p:spPr>
          <a:xfrm>
            <a:off x="3053474" y="4456946"/>
            <a:ext cx="669303" cy="11505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976CA3A-7F87-262A-D1C0-1EA0E12E2334}"/>
              </a:ext>
            </a:extLst>
          </p:cNvPr>
          <p:cNvSpPr txBox="1"/>
          <p:nvPr/>
        </p:nvSpPr>
        <p:spPr>
          <a:xfrm>
            <a:off x="1151701" y="4206978"/>
            <a:ext cx="2090478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MARCELLO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(Contrà S . Marcello)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077D2D0-91D8-6EC5-F1A9-38085A06B9DE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048250" y="1026052"/>
            <a:ext cx="1058334" cy="35507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1DF6C22-2F5A-4F1E-CD77-9602F5BAA02F}"/>
              </a:ext>
            </a:extLst>
          </p:cNvPr>
          <p:cNvCxnSpPr>
            <a:cxnSpLocks/>
          </p:cNvCxnSpPr>
          <p:nvPr/>
        </p:nvCxnSpPr>
        <p:spPr>
          <a:xfrm flipH="1">
            <a:off x="8469225" y="4887833"/>
            <a:ext cx="413518" cy="19663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9647D69-E2C2-28FB-B20D-613817CBBE32}"/>
              </a:ext>
            </a:extLst>
          </p:cNvPr>
          <p:cNvSpPr txBox="1"/>
          <p:nvPr/>
        </p:nvSpPr>
        <p:spPr>
          <a:xfrm>
            <a:off x="6106584" y="595165"/>
            <a:ext cx="2462381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OSPEDALE DELLA MISERICORDIA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(Contrà della Misericordia)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95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Balie foto storica">
            <a:extLst>
              <a:ext uri="{FF2B5EF4-FFF2-40B4-BE49-F238E27FC236}">
                <a16:creationId xmlns:a16="http://schemas.microsoft.com/office/drawing/2014/main" id="{6172A939-A010-4C53-0733-AC4EA7A93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6" b="11929"/>
          <a:stretch>
            <a:fillRect/>
          </a:stretch>
        </p:blipFill>
        <p:spPr>
          <a:xfrm>
            <a:off x="838199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FDD1C5-DE22-8B98-CA1F-EE265F00654E}"/>
              </a:ext>
            </a:extLst>
          </p:cNvPr>
          <p:cNvSpPr txBox="1"/>
          <p:nvPr/>
        </p:nvSpPr>
        <p:spPr>
          <a:xfrm>
            <a:off x="3144416" y="975658"/>
            <a:ext cx="64777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4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</a:t>
            </a:r>
            <a:r>
              <a:rPr kumimoji="0" lang="it-IT" sz="4800" b="0" i="0" u="none" strike="noStrike" kern="1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 BALIE -1955 -</a:t>
            </a:r>
            <a:endParaRPr lang="it-IT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9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5AB6AC-D12E-DE0F-C3FB-4C9E16D6C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0" b="2328"/>
          <a:stretch>
            <a:fillRect/>
          </a:stretch>
        </p:blipFill>
        <p:spPr>
          <a:xfrm>
            <a:off x="600173" y="199419"/>
            <a:ext cx="10991654" cy="64591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231A1D-BDEE-C43E-329E-14693BE564F3}"/>
              </a:ext>
            </a:extLst>
          </p:cNvPr>
          <p:cNvSpPr txBox="1"/>
          <p:nvPr/>
        </p:nvSpPr>
        <p:spPr>
          <a:xfrm>
            <a:off x="4899258" y="5361272"/>
            <a:ext cx="3484346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OSPEDALE DELLA S. CASA DELLA MISERICORDIA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2724004-81F6-C9FE-944B-50265398E357}"/>
              </a:ext>
            </a:extLst>
          </p:cNvPr>
          <p:cNvCxnSpPr>
            <a:cxnSpLocks/>
          </p:cNvCxnSpPr>
          <p:nvPr/>
        </p:nvCxnSpPr>
        <p:spPr>
          <a:xfrm flipH="1" flipV="1">
            <a:off x="5731497" y="3949831"/>
            <a:ext cx="496048" cy="141144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4586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Nessuna descrizione della foto disponibile.">
            <a:extLst>
              <a:ext uri="{FF2B5EF4-FFF2-40B4-BE49-F238E27FC236}">
                <a16:creationId xmlns:a16="http://schemas.microsoft.com/office/drawing/2014/main" id="{9A64C8C3-684B-703F-4137-008E6CFEE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9" b="1400"/>
          <a:stretch>
            <a:fillRect/>
          </a:stretch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6580A130-CEA7-446D-EA98-F63B0CC730C1}"/>
              </a:ext>
            </a:extLst>
          </p:cNvPr>
          <p:cNvSpPr>
            <a:spLocks noGrp="1"/>
          </p:cNvSpPr>
          <p:nvPr/>
        </p:nvSpPr>
        <p:spPr>
          <a:xfrm>
            <a:off x="8775032" y="614780"/>
            <a:ext cx="2938983" cy="479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Pianta di piazza Bra a Verona. (1810)</a:t>
            </a: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Sulla destra l’ex Ospedale Santa Casa della Misericordia,</a:t>
            </a:r>
          </a:p>
          <a:p>
            <a:pPr>
              <a:lnSpc>
                <a:spcPct val="90000"/>
              </a:lnSpc>
              <a:spcAft>
                <a:spcPts val="1800"/>
              </a:spcAft>
              <a:buNone/>
            </a:pP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 fronte l’attuale Municipio, </a:t>
            </a:r>
          </a:p>
          <a:p>
            <a:pPr>
              <a:lnSpc>
                <a:spcPct val="90000"/>
              </a:lnSpc>
              <a:spcAft>
                <a:spcPts val="1800"/>
              </a:spcAft>
              <a:buNone/>
            </a:pP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 a sinistra l’Arena.</a:t>
            </a:r>
            <a:endParaRPr lang="it-IT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076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DE78D79-1667-E4A7-0B7E-18912F7A4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3" y="239945"/>
            <a:ext cx="10077053" cy="61320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A07BEF-A60E-BA8E-B011-5F198476756A}"/>
              </a:ext>
            </a:extLst>
          </p:cNvPr>
          <p:cNvSpPr txBox="1"/>
          <p:nvPr/>
        </p:nvSpPr>
        <p:spPr>
          <a:xfrm>
            <a:off x="5646059" y="1150503"/>
            <a:ext cx="2013082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COLLEGIO S.GIUSTINA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0196E95-613D-BFB0-4503-80ED75675616}"/>
              </a:ext>
            </a:extLst>
          </p:cNvPr>
          <p:cNvCxnSpPr>
            <a:cxnSpLocks/>
          </p:cNvCxnSpPr>
          <p:nvPr/>
        </p:nvCxnSpPr>
        <p:spPr>
          <a:xfrm>
            <a:off x="6545942" y="1704501"/>
            <a:ext cx="752475" cy="62867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89876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4894C-B2DE-1BAB-84ED-23CC7A3B9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635FB54-E010-E7E4-8895-3BC112B43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0" b="10230"/>
          <a:stretch>
            <a:fillRect/>
          </a:stretch>
        </p:blipFill>
        <p:spPr>
          <a:xfrm>
            <a:off x="1142991" y="89453"/>
            <a:ext cx="10078764" cy="65208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C04EFE-2215-91D3-0873-220346415FA8}"/>
              </a:ext>
            </a:extLst>
          </p:cNvPr>
          <p:cNvSpPr txBox="1"/>
          <p:nvPr/>
        </p:nvSpPr>
        <p:spPr>
          <a:xfrm>
            <a:off x="1862974" y="1097826"/>
            <a:ext cx="2956676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PIO LUOGO ORFANI DELLA MISERICORDIA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delle Bassiche)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4BB41C4-5B76-5A3A-5151-7BB59FCEC625}"/>
              </a:ext>
            </a:extLst>
          </p:cNvPr>
          <p:cNvCxnSpPr>
            <a:cxnSpLocks/>
          </p:cNvCxnSpPr>
          <p:nvPr/>
        </p:nvCxnSpPr>
        <p:spPr>
          <a:xfrm>
            <a:off x="3575538" y="1805712"/>
            <a:ext cx="730608" cy="34549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C4633D6-1B21-BF2E-3410-231A3C4C8781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8191500" y="4232041"/>
            <a:ext cx="769516" cy="35394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51AF900-8BCE-21A4-64BD-EDF9C4F5D638}"/>
              </a:ext>
            </a:extLst>
          </p:cNvPr>
          <p:cNvCxnSpPr>
            <a:cxnSpLocks/>
          </p:cNvCxnSpPr>
          <p:nvPr/>
        </p:nvCxnSpPr>
        <p:spPr>
          <a:xfrm>
            <a:off x="9776939" y="1374825"/>
            <a:ext cx="1104174" cy="77637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D63363-B356-FFE5-444B-D498F3CAFBE1}"/>
              </a:ext>
            </a:extLst>
          </p:cNvPr>
          <p:cNvSpPr txBox="1"/>
          <p:nvPr/>
        </p:nvSpPr>
        <p:spPr>
          <a:xfrm>
            <a:off x="8961016" y="4232041"/>
            <a:ext cx="2181362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OSPEDALE DEGLI INCURABILI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(piazza Bruno Boni)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EFB7B6-7BEF-A564-A20E-05DD853B91DB}"/>
              </a:ext>
            </a:extLst>
          </p:cNvPr>
          <p:cNvSpPr txBox="1"/>
          <p:nvPr/>
        </p:nvSpPr>
        <p:spPr>
          <a:xfrm>
            <a:off x="7620685" y="764432"/>
            <a:ext cx="3604910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PIO LUOGO DELLE ORFANELLE DELLA MISERICORDIA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(piazza Tebaldo Brusati)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lo video senza audio- orfan">
            <a:hlinkClick r:id="" action="ppaction://media"/>
            <a:extLst>
              <a:ext uri="{FF2B5EF4-FFF2-40B4-BE49-F238E27FC236}">
                <a16:creationId xmlns:a16="http://schemas.microsoft.com/office/drawing/2014/main" id="{D91E1079-DABD-F0B4-A20C-A8D14398F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57200"/>
            <a:ext cx="79247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6CE49F-6FEF-97CB-3477-B7D45124CAEF}"/>
              </a:ext>
            </a:extLst>
          </p:cNvPr>
          <p:cNvSpPr txBox="1"/>
          <p:nvPr/>
        </p:nvSpPr>
        <p:spPr>
          <a:xfrm>
            <a:off x="2215128" y="516562"/>
            <a:ext cx="833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  <a:buNone/>
            </a:pPr>
            <a:r>
              <a:rPr lang="it-IT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L’ospedale e la chiesa di </a:t>
            </a:r>
            <a:r>
              <a:rPr lang="it-IT" i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lang="it-IT" sz="18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Marco, fotografia primi del ”900</a:t>
            </a:r>
            <a:endParaRPr lang="it-IT" sz="1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L'antico ospedale di San Marco e il gioiello del centro piacentiniano -  StoryLab">
            <a:extLst>
              <a:ext uri="{FF2B5EF4-FFF2-40B4-BE49-F238E27FC236}">
                <a16:creationId xmlns:a16="http://schemas.microsoft.com/office/drawing/2014/main" id="{A0BEEFCC-CCC4-7184-5D1C-BC497D77B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45" y="1025518"/>
            <a:ext cx="81787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5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E432AA-D737-02D5-7786-9431E7E05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025465DA-A068-32F0-8AF8-69B6EAD33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2" y="89451"/>
            <a:ext cx="10366513" cy="66790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4C2DBA-332B-EB1E-BEE7-E7184F446138}"/>
              </a:ext>
            </a:extLst>
          </p:cNvPr>
          <p:cNvSpPr txBox="1"/>
          <p:nvPr/>
        </p:nvSpPr>
        <p:spPr>
          <a:xfrm>
            <a:off x="2205872" y="438864"/>
            <a:ext cx="1778389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 DELLE DIMESSE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Pelabrocco)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5C6F939-9304-6C64-31E0-4D2760E4CEDD}"/>
              </a:ext>
            </a:extLst>
          </p:cNvPr>
          <p:cNvCxnSpPr>
            <a:cxnSpLocks/>
          </p:cNvCxnSpPr>
          <p:nvPr/>
        </p:nvCxnSpPr>
        <p:spPr>
          <a:xfrm>
            <a:off x="3984261" y="920081"/>
            <a:ext cx="502472" cy="145562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75C7D6-946B-D97B-A215-D7D2BD52E92D}"/>
              </a:ext>
            </a:extLst>
          </p:cNvPr>
          <p:cNvSpPr txBox="1"/>
          <p:nvPr/>
        </p:nvSpPr>
        <p:spPr>
          <a:xfrm>
            <a:off x="1722842" y="2064051"/>
            <a:ext cx="2325142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GRANDE DI S.MARCO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Via A . Locatelli)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74DC891-E4A9-6AC6-9B2D-2204455312BA}"/>
              </a:ext>
            </a:extLst>
          </p:cNvPr>
          <p:cNvCxnSpPr>
            <a:cxnSpLocks/>
          </p:cNvCxnSpPr>
          <p:nvPr/>
        </p:nvCxnSpPr>
        <p:spPr>
          <a:xfrm>
            <a:off x="8307062" y="5562349"/>
            <a:ext cx="491034" cy="1206199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DFBB697-F9D1-58A3-882E-1D4895311D31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1975607"/>
            <a:ext cx="1087226" cy="486562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54EAD81-D2EF-E339-ECF5-E611EB2CC3E7}"/>
              </a:ext>
            </a:extLst>
          </p:cNvPr>
          <p:cNvCxnSpPr>
            <a:cxnSpLocks/>
          </p:cNvCxnSpPr>
          <p:nvPr/>
        </p:nvCxnSpPr>
        <p:spPr>
          <a:xfrm>
            <a:off x="2678654" y="2762342"/>
            <a:ext cx="636158" cy="35014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75E6C93-64CE-347A-83C3-869CF53B8C6C}"/>
              </a:ext>
            </a:extLst>
          </p:cNvPr>
          <p:cNvSpPr txBox="1"/>
          <p:nvPr/>
        </p:nvSpPr>
        <p:spPr>
          <a:xfrm>
            <a:off x="7183225" y="2408399"/>
            <a:ext cx="2738708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 DELLE ORFANE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(vicolo S.Giovanni)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B67BAA6-A846-2F20-B0D8-6C78FD441CC4}"/>
              </a:ext>
            </a:extLst>
          </p:cNvPr>
          <p:cNvSpPr txBox="1"/>
          <p:nvPr/>
        </p:nvSpPr>
        <p:spPr>
          <a:xfrm>
            <a:off x="1772239" y="3801185"/>
            <a:ext cx="2790333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 DEI POVERI DI SAN MARTINO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Via S.Alessandro in Colonna)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0D5ED32A-6F15-A118-4EB1-2FCDCC36A8D5}"/>
              </a:ext>
            </a:extLst>
          </p:cNvPr>
          <p:cNvCxnSpPr>
            <a:cxnSpLocks/>
          </p:cNvCxnSpPr>
          <p:nvPr/>
        </p:nvCxnSpPr>
        <p:spPr>
          <a:xfrm flipH="1">
            <a:off x="1359031" y="4485939"/>
            <a:ext cx="413208" cy="13476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21E0B6-8CED-534B-6825-A784E728A973}"/>
              </a:ext>
            </a:extLst>
          </p:cNvPr>
          <p:cNvSpPr txBox="1"/>
          <p:nvPr/>
        </p:nvSpPr>
        <p:spPr>
          <a:xfrm>
            <a:off x="8064342" y="4553322"/>
            <a:ext cx="2485764" cy="1015663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PIO LUOGO DEL CONVENTINO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convento dei paolotti del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algario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del Conventino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0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Storia della congregazione - Scuola Caterina Cittadini">
            <a:extLst>
              <a:ext uri="{FF2B5EF4-FFF2-40B4-BE49-F238E27FC236}">
                <a16:creationId xmlns:a16="http://schemas.microsoft.com/office/drawing/2014/main" id="{BB6FD77D-B99E-AF93-D099-7663DA06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785" y="1112293"/>
            <a:ext cx="3451659" cy="4633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954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D7B83-EE67-CE61-B3C0-4DDED12A1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EDD86F68-7F69-8B34-FF51-27950D27056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018" y="-191598"/>
            <a:ext cx="11804072" cy="6579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3F16F7-347C-8BEA-6996-A1A59E5E5191}"/>
              </a:ext>
            </a:extLst>
          </p:cNvPr>
          <p:cNvSpPr txBox="1"/>
          <p:nvPr/>
        </p:nvSpPr>
        <p:spPr>
          <a:xfrm>
            <a:off x="2985489" y="4327699"/>
            <a:ext cx="2296975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DEGLI INCURABILI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(Fondamenta  delle Zattere)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3F44090-AC95-0DF5-BA1E-46F22799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67365">
            <a:off x="4064158" y="5400333"/>
            <a:ext cx="860190" cy="8433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7E62CCB-5D35-CD86-4560-7C2097A8E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60998" y="1134107"/>
            <a:ext cx="598283" cy="586551"/>
          </a:xfrm>
          <a:prstGeom prst="rect">
            <a:avLst/>
          </a:prstGeom>
        </p:spPr>
      </p:pic>
      <p:pic>
        <p:nvPicPr>
          <p:cNvPr id="16" name="Elemento grafico 15" descr="Home con riempimento a tinta unita">
            <a:extLst>
              <a:ext uri="{FF2B5EF4-FFF2-40B4-BE49-F238E27FC236}">
                <a16:creationId xmlns:a16="http://schemas.microsoft.com/office/drawing/2014/main" id="{D8D99136-65E2-E0FF-6867-614C153211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9882" y="4410932"/>
            <a:ext cx="347654" cy="3476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A2F574-951D-D7AC-DE6E-5C585F93942F}"/>
              </a:ext>
            </a:extLst>
          </p:cNvPr>
          <p:cNvSpPr txBox="1"/>
          <p:nvPr/>
        </p:nvSpPr>
        <p:spPr>
          <a:xfrm>
            <a:off x="7580872" y="157923"/>
            <a:ext cx="2098101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DEI MENDICANTI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(Fondamenta dei mendicanti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0460E3-C8B6-FDDA-360B-19D4BDC379B9}"/>
              </a:ext>
            </a:extLst>
          </p:cNvPr>
          <p:cNvSpPr txBox="1"/>
          <p:nvPr/>
        </p:nvSpPr>
        <p:spPr>
          <a:xfrm>
            <a:off x="8311647" y="4584759"/>
            <a:ext cx="2273022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PIO OSPEDALE DELLA PIETA’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(Riva degli Schiavoni)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787CFF-8C6B-2AB5-81A4-B1250A48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23918">
            <a:off x="9715757" y="687173"/>
            <a:ext cx="610250" cy="5982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B0D05C-F6EB-2CC2-3D55-189FE0781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00926">
            <a:off x="11147162" y="4267389"/>
            <a:ext cx="568257" cy="55711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9D69833-61B7-568A-2BD3-9A8C5F67FC35}"/>
              </a:ext>
            </a:extLst>
          </p:cNvPr>
          <p:cNvSpPr txBox="1"/>
          <p:nvPr/>
        </p:nvSpPr>
        <p:spPr>
          <a:xfrm>
            <a:off x="8008315" y="1688465"/>
            <a:ext cx="2012567" cy="116955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PIO LUOGO DEI DERELITTI «EX BERSAGLIO»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 OSPEDAETO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(barbaria de le tole)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1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EABED-CD09-F183-F6A2-7C82B4167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1ADA5DA0-8F1E-A124-223C-E03D054C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2" y="89451"/>
            <a:ext cx="10366513" cy="66790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5DE422-2E19-4E4E-74E1-351378C35703}"/>
              </a:ext>
            </a:extLst>
          </p:cNvPr>
          <p:cNvSpPr txBox="1"/>
          <p:nvPr/>
        </p:nvSpPr>
        <p:spPr>
          <a:xfrm>
            <a:off x="2205872" y="438864"/>
            <a:ext cx="1778389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 DELLE DIMESSE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Pelabrocco)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EB0FA8D-A7E5-1FFC-B967-9563578EC43C}"/>
              </a:ext>
            </a:extLst>
          </p:cNvPr>
          <p:cNvCxnSpPr>
            <a:cxnSpLocks/>
          </p:cNvCxnSpPr>
          <p:nvPr/>
        </p:nvCxnSpPr>
        <p:spPr>
          <a:xfrm>
            <a:off x="3984261" y="920081"/>
            <a:ext cx="502472" cy="145562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29DE34-D77F-9F51-4753-F97E9FE377BC}"/>
              </a:ext>
            </a:extLst>
          </p:cNvPr>
          <p:cNvSpPr txBox="1"/>
          <p:nvPr/>
        </p:nvSpPr>
        <p:spPr>
          <a:xfrm>
            <a:off x="1722842" y="2064051"/>
            <a:ext cx="2325142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GRANDE DI S.MARCO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Via A . Locatelli)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EED706F-1703-74B1-9326-7CDB98C3B284}"/>
              </a:ext>
            </a:extLst>
          </p:cNvPr>
          <p:cNvCxnSpPr>
            <a:cxnSpLocks/>
          </p:cNvCxnSpPr>
          <p:nvPr/>
        </p:nvCxnSpPr>
        <p:spPr>
          <a:xfrm>
            <a:off x="8307062" y="5562349"/>
            <a:ext cx="491034" cy="1206199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2F12ADD-D663-DD21-454B-B0854B925F6B}"/>
              </a:ext>
            </a:extLst>
          </p:cNvPr>
          <p:cNvCxnSpPr>
            <a:cxnSpLocks/>
          </p:cNvCxnSpPr>
          <p:nvPr/>
        </p:nvCxnSpPr>
        <p:spPr>
          <a:xfrm flipH="1" flipV="1">
            <a:off x="6095999" y="1975607"/>
            <a:ext cx="1087226" cy="486562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2E0FB41-17EF-C55E-E6F3-8969F4BCD485}"/>
              </a:ext>
            </a:extLst>
          </p:cNvPr>
          <p:cNvCxnSpPr>
            <a:cxnSpLocks/>
          </p:cNvCxnSpPr>
          <p:nvPr/>
        </p:nvCxnSpPr>
        <p:spPr>
          <a:xfrm>
            <a:off x="2678654" y="2762342"/>
            <a:ext cx="636158" cy="35014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E3DD211-A347-35AB-176D-ED6749E7B549}"/>
              </a:ext>
            </a:extLst>
          </p:cNvPr>
          <p:cNvSpPr txBox="1"/>
          <p:nvPr/>
        </p:nvSpPr>
        <p:spPr>
          <a:xfrm>
            <a:off x="7183225" y="2408399"/>
            <a:ext cx="2738708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 DELLE ORFANE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(vicolo S.Giovanni)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FED8407-7805-79BD-0E23-66315DE27F0B}"/>
              </a:ext>
            </a:extLst>
          </p:cNvPr>
          <p:cNvSpPr txBox="1"/>
          <p:nvPr/>
        </p:nvSpPr>
        <p:spPr>
          <a:xfrm>
            <a:off x="1772239" y="3801185"/>
            <a:ext cx="2790333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CASA DEI POVERI DI SAN MARTINO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Via S.Alessandro in Colonna)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7B52F5-579D-613A-B70D-90359DC73DA9}"/>
              </a:ext>
            </a:extLst>
          </p:cNvPr>
          <p:cNvSpPr txBox="1"/>
          <p:nvPr/>
        </p:nvSpPr>
        <p:spPr>
          <a:xfrm>
            <a:off x="8116100" y="5008351"/>
            <a:ext cx="1363992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 CONVENTINO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del Conventino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5FEB032B-8045-CCD3-F497-3F9C4014C1A0}"/>
              </a:ext>
            </a:extLst>
          </p:cNvPr>
          <p:cNvCxnSpPr>
            <a:cxnSpLocks/>
          </p:cNvCxnSpPr>
          <p:nvPr/>
        </p:nvCxnSpPr>
        <p:spPr>
          <a:xfrm flipH="1">
            <a:off x="1359031" y="4485939"/>
            <a:ext cx="413208" cy="13476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5516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873280-B05D-8E72-F229-C565E3D22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6" b="17296"/>
          <a:stretch>
            <a:fillRect/>
          </a:stretch>
        </p:blipFill>
        <p:spPr>
          <a:xfrm>
            <a:off x="560382" y="207144"/>
            <a:ext cx="11071236" cy="62081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9B120E5-FB93-5BFE-646D-12F0B9DFBCF8}"/>
              </a:ext>
            </a:extLst>
          </p:cNvPr>
          <p:cNvCxnSpPr>
            <a:cxnSpLocks/>
          </p:cNvCxnSpPr>
          <p:nvPr/>
        </p:nvCxnSpPr>
        <p:spPr>
          <a:xfrm flipH="1" flipV="1">
            <a:off x="6513442" y="1379259"/>
            <a:ext cx="821636" cy="81599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6A3994-3360-8520-5E23-1CAA60914D00}"/>
              </a:ext>
            </a:extLst>
          </p:cNvPr>
          <p:cNvSpPr txBox="1"/>
          <p:nvPr/>
        </p:nvSpPr>
        <p:spPr>
          <a:xfrm>
            <a:off x="6440556" y="2195250"/>
            <a:ext cx="2027584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SANT. DELLA CORNABUSA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51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790819-EDD5-B60F-3B2E-E6D81446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85" y="457200"/>
            <a:ext cx="637383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52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91AE2F-125F-5E82-452A-D023B479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r="7098"/>
          <a:stretch>
            <a:fillRect/>
          </a:stretch>
        </p:blipFill>
        <p:spPr>
          <a:xfrm>
            <a:off x="576467" y="188843"/>
            <a:ext cx="11307420" cy="642067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0FD6BF-D830-EE7C-3A6D-5808916DFB08}"/>
              </a:ext>
            </a:extLst>
          </p:cNvPr>
          <p:cNvSpPr txBox="1"/>
          <p:nvPr/>
        </p:nvSpPr>
        <p:spPr>
          <a:xfrm>
            <a:off x="1085593" y="4771462"/>
            <a:ext cx="1689167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BASILICA S.SEPOLCRO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354BF3B-4E86-E5FF-801F-B792F89FCB74}"/>
              </a:ext>
            </a:extLst>
          </p:cNvPr>
          <p:cNvCxnSpPr>
            <a:cxnSpLocks/>
          </p:cNvCxnSpPr>
          <p:nvPr/>
        </p:nvCxnSpPr>
        <p:spPr>
          <a:xfrm flipH="1" flipV="1">
            <a:off x="789771" y="4529611"/>
            <a:ext cx="357809" cy="25236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3414B06-A548-45CE-F1DE-A0CB088D7193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0306986" y="1431235"/>
            <a:ext cx="1610031" cy="78219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678A8EF-D959-6BB7-40A0-465C8F40F9CC}"/>
              </a:ext>
            </a:extLst>
          </p:cNvPr>
          <p:cNvCxnSpPr>
            <a:cxnSpLocks/>
          </p:cNvCxnSpPr>
          <p:nvPr/>
        </p:nvCxnSpPr>
        <p:spPr>
          <a:xfrm>
            <a:off x="1712694" y="2562199"/>
            <a:ext cx="446093" cy="92520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B7E5E52-AB44-6C05-5E78-9DB3FB735E18}"/>
              </a:ext>
            </a:extLst>
          </p:cNvPr>
          <p:cNvSpPr txBox="1"/>
          <p:nvPr/>
        </p:nvSpPr>
        <p:spPr>
          <a:xfrm>
            <a:off x="7918433" y="1859490"/>
            <a:ext cx="2388553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ORFANOTROFIO DEI « MARTINIT»</a:t>
            </a:r>
          </a:p>
          <a:p>
            <a:pPr algn="ctr"/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Pitteri, 1932)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4C2F05-E832-E776-7513-4AF5678E9DB6}"/>
              </a:ext>
            </a:extLst>
          </p:cNvPr>
          <p:cNvSpPr txBox="1"/>
          <p:nvPr/>
        </p:nvSpPr>
        <p:spPr>
          <a:xfrm>
            <a:off x="1090484" y="2008201"/>
            <a:ext cx="213660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ORFANOTROFIO S.MARTINO</a:t>
            </a:r>
          </a:p>
          <a:p>
            <a:pPr algn="ctr"/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Morone)</a:t>
            </a:r>
            <a:r>
              <a:rPr lang="it-IT" sz="10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832593-00F9-830C-44AF-18A2D1B6EF87}"/>
              </a:ext>
            </a:extLst>
          </p:cNvPr>
          <p:cNvSpPr txBox="1"/>
          <p:nvPr/>
        </p:nvSpPr>
        <p:spPr>
          <a:xfrm>
            <a:off x="5027696" y="3075057"/>
            <a:ext cx="213660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CONVENTO DI  DI S.PIETRO IN GESSATE</a:t>
            </a:r>
          </a:p>
          <a:p>
            <a:pPr algn="ctr"/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 fronte al tribunale)</a:t>
            </a:r>
            <a:r>
              <a:rPr lang="it-IT" sz="10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7BACD2B-F2DB-6AF3-8FE7-A1B1FFC43C57}"/>
              </a:ext>
            </a:extLst>
          </p:cNvPr>
          <p:cNvCxnSpPr>
            <a:cxnSpLocks/>
          </p:cNvCxnSpPr>
          <p:nvPr/>
        </p:nvCxnSpPr>
        <p:spPr>
          <a:xfrm flipH="1">
            <a:off x="3838063" y="3812875"/>
            <a:ext cx="1260148" cy="842919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9499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ABE420-A128-574A-5BF5-3ED2A751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38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</a:t>
            </a:r>
            <a:br>
              <a:rPr lang="en-US" sz="38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A926B9-98D6-0E40-A723-AA7AF651F8AE}"/>
              </a:ext>
            </a:extLst>
          </p:cNvPr>
          <p:cNvSpPr txBox="1"/>
          <p:nvPr/>
        </p:nvSpPr>
        <p:spPr>
          <a:xfrm>
            <a:off x="1073616" y="2971248"/>
            <a:ext cx="4234817" cy="151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 IN ARGENTO CONTENENTE LE 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SPOGLIE DI SAN GIROLAMO MIANI,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REALIZZATA DAI MARTINITT NEL 1767</a:t>
            </a:r>
          </a:p>
        </p:txBody>
      </p:sp>
      <p:cxnSp>
        <p:nvCxnSpPr>
          <p:cNvPr id="33" name="Straight Connector 2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8B023C9-2F97-B1D3-9A39-115B4FAC9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0"/>
            <a:ext cx="423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33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F9D3FD-904A-FF65-17B7-787A430B9029}"/>
              </a:ext>
            </a:extLst>
          </p:cNvPr>
          <p:cNvSpPr txBox="1"/>
          <p:nvPr/>
        </p:nvSpPr>
        <p:spPr>
          <a:xfrm>
            <a:off x="751699" y="505702"/>
            <a:ext cx="3045800" cy="99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MARTINITT CELEBRI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78C04A9-378F-0CF3-89AC-A6EA82F5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151" y="1846053"/>
            <a:ext cx="7427921" cy="41717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lvl="0" indent="-342900" algn="just" rtl="0" fontAlgn="base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t-IT" sz="15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Leonardo Del Vecchio</a:t>
            </a:r>
            <a:r>
              <a:rPr lang="en-US" sz="14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(1935-2022): Fondatore di Luxottica, la più grande holding mondiale per la produzione e vendita di occhiali e lenti. Entrò nel collegio dei Martinitt all'età di 7 anni.</a:t>
            </a:r>
            <a:endParaRPr lang="it-IT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Angelo Rizzoli </a:t>
            </a:r>
            <a:r>
              <a:rPr lang="en-US" sz="14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(1889-1970): Celebre editore, tipografo e produttore cinematografico, fondatore della Rizzoli Editore. La sua formazione come tipografo avvenne proprio all'interno del collegio</a:t>
            </a:r>
            <a:r>
              <a:rPr lang="en-US" sz="1400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it-IT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Edoardo Bianchi (1865-1946): </a:t>
            </a:r>
            <a:r>
              <a:rPr lang="en-US" sz="14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Fondatore della F.I.V. Edoardo Bianchi (oggi Bianchi), storica azienda produttrice di biciclette e automobili. Entrò al Martinitt a sette anni, dove imparò le prime nozioni di meccanica.</a:t>
            </a:r>
            <a:endParaRPr lang="it-IT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400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Marco Dabbene (1909): </a:t>
            </a:r>
            <a:r>
              <a:rPr lang="en-US" sz="14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Noto per aver imparato l'arte del cesello presso le scuole dell'istituto. </a:t>
            </a:r>
            <a:endParaRPr lang="it-IT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9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File:Banda dei Martinitt 1946.jpg - Wikipedia">
            <a:extLst>
              <a:ext uri="{FF2B5EF4-FFF2-40B4-BE49-F238E27FC236}">
                <a16:creationId xmlns:a16="http://schemas.microsoft.com/office/drawing/2014/main" id="{14A6D0D1-6F66-B2B4-4D71-B32BF871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1175657"/>
            <a:ext cx="7138768" cy="47115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182DFC-6580-3DF1-D703-F6640CCC0521}"/>
              </a:ext>
            </a:extLst>
          </p:cNvPr>
          <p:cNvSpPr txBox="1"/>
          <p:nvPr/>
        </p:nvSpPr>
        <p:spPr>
          <a:xfrm>
            <a:off x="801414" y="1621819"/>
            <a:ext cx="2232991" cy="2872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lgerian" panose="04020705040A02060702" pitchFamily="82" charset="0"/>
              </a:rPr>
              <a:t>BANDA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lgerian" panose="04020705040A02060702" pitchFamily="82" charset="0"/>
              </a:rPr>
              <a:t>                   DEI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lgerian" panose="04020705040A02060702" pitchFamily="82" charset="0"/>
              </a:rPr>
              <a:t>MARTINIT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lgerian" panose="04020705040A02060702" pitchFamily="82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lgerian" panose="04020705040A02060702" pitchFamily="82" charset="0"/>
              </a:rPr>
              <a:t>                                         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lgerian" panose="04020705040A02060702" pitchFamily="82" charset="0"/>
              </a:rPr>
              <a:t>  - 1946 -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378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461563-C368-F90A-9FD2-1FAFD706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7E0B42F-9846-9430-BB58-2394DDCA4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143344"/>
            <a:ext cx="10668000" cy="63833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7DEA02-4B12-E604-0C07-DDDD494297B8}"/>
              </a:ext>
            </a:extLst>
          </p:cNvPr>
          <p:cNvSpPr txBox="1"/>
          <p:nvPr/>
        </p:nvSpPr>
        <p:spPr>
          <a:xfrm>
            <a:off x="3439121" y="1599013"/>
            <a:ext cx="3261695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ORFANOTROFIO SS GERVASIO E PROTASIO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Via Severino Boezio)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65F3861-1CDA-D82C-631A-B99D37242CAC}"/>
              </a:ext>
            </a:extLst>
          </p:cNvPr>
          <p:cNvCxnSpPr>
            <a:cxnSpLocks/>
          </p:cNvCxnSpPr>
          <p:nvPr/>
        </p:nvCxnSpPr>
        <p:spPr>
          <a:xfrm flipV="1">
            <a:off x="6325386" y="1299591"/>
            <a:ext cx="444097" cy="299422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BA33BFE-F9FE-9A41-EE7C-CDAEEEBBB2CC}"/>
              </a:ext>
            </a:extLst>
          </p:cNvPr>
          <p:cNvCxnSpPr>
            <a:cxnSpLocks/>
          </p:cNvCxnSpPr>
          <p:nvPr/>
        </p:nvCxnSpPr>
        <p:spPr>
          <a:xfrm flipV="1">
            <a:off x="4809312" y="4207893"/>
            <a:ext cx="1516074" cy="807167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FD4149-6B52-6F32-10C2-FC667E96074E}"/>
              </a:ext>
            </a:extLst>
          </p:cNvPr>
          <p:cNvSpPr txBox="1"/>
          <p:nvPr/>
        </p:nvSpPr>
        <p:spPr>
          <a:xfrm>
            <a:off x="2978330" y="4557654"/>
            <a:ext cx="2508069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ORFANOTROFIO DELLA COLOMBINA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(Corso Cavour 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85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4C407D2-DC2A-FD22-CDCB-31EB19046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9" b="14125"/>
          <a:stretch>
            <a:fillRect/>
          </a:stretch>
        </p:blipFill>
        <p:spPr>
          <a:xfrm>
            <a:off x="784459" y="797498"/>
            <a:ext cx="9986211" cy="526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8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2D2EF88-F2D2-1725-7CF1-2639DAFED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2" y="157940"/>
            <a:ext cx="11133055" cy="62382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7D1943-3575-A264-3E89-E5AE6A87F1A9}"/>
              </a:ext>
            </a:extLst>
          </p:cNvPr>
          <p:cNvSpPr txBox="1"/>
          <p:nvPr/>
        </p:nvSpPr>
        <p:spPr>
          <a:xfrm>
            <a:off x="7333336" y="713251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GOTTARDO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Monti)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735D72F-C432-66C3-C95B-38A0CB1846C9}"/>
              </a:ext>
            </a:extLst>
          </p:cNvPr>
          <p:cNvCxnSpPr>
            <a:cxnSpLocks/>
          </p:cNvCxnSpPr>
          <p:nvPr/>
        </p:nvCxnSpPr>
        <p:spPr>
          <a:xfrm flipH="1">
            <a:off x="6982933" y="1084966"/>
            <a:ext cx="382907" cy="18228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28FE4FC-674C-A38E-BCB2-63CF649AC78E}"/>
              </a:ext>
            </a:extLst>
          </p:cNvPr>
          <p:cNvCxnSpPr>
            <a:cxnSpLocks/>
          </p:cNvCxnSpPr>
          <p:nvPr/>
        </p:nvCxnSpPr>
        <p:spPr>
          <a:xfrm flipH="1">
            <a:off x="4532549" y="3838175"/>
            <a:ext cx="447359" cy="285885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2F4AAA1-81FE-8251-B6AE-487C7332D7A0}"/>
              </a:ext>
            </a:extLst>
          </p:cNvPr>
          <p:cNvCxnSpPr>
            <a:cxnSpLocks/>
          </p:cNvCxnSpPr>
          <p:nvPr/>
        </p:nvCxnSpPr>
        <p:spPr>
          <a:xfrm flipH="1">
            <a:off x="4200047" y="3019825"/>
            <a:ext cx="332502" cy="71788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1D88992-216B-CC2B-BCA4-C70C2DB65863}"/>
              </a:ext>
            </a:extLst>
          </p:cNvPr>
          <p:cNvCxnSpPr>
            <a:cxnSpLocks/>
          </p:cNvCxnSpPr>
          <p:nvPr/>
        </p:nvCxnSpPr>
        <p:spPr>
          <a:xfrm flipH="1">
            <a:off x="5269202" y="4875969"/>
            <a:ext cx="826798" cy="18187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49E369F-717A-815E-E4C3-AC53523A3179}"/>
              </a:ext>
            </a:extLst>
          </p:cNvPr>
          <p:cNvSpPr txBox="1"/>
          <p:nvPr/>
        </p:nvSpPr>
        <p:spPr>
          <a:xfrm>
            <a:off x="6063441" y="4598970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ANNA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Cadorna)</a:t>
            </a:r>
            <a:r>
              <a:rPr lang="it-IT" sz="10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835A99-A421-F6C5-544B-45A102F78F0C}"/>
              </a:ext>
            </a:extLst>
          </p:cNvPr>
          <p:cNvSpPr txBox="1"/>
          <p:nvPr/>
        </p:nvSpPr>
        <p:spPr>
          <a:xfrm>
            <a:off x="4979908" y="3537650"/>
            <a:ext cx="2956778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ORFANOTROFIO DI S.M.  O «COLOMBETTA»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(via Diaz)</a:t>
            </a:r>
            <a:r>
              <a:rPr lang="it-IT" sz="10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000" b="1" i="0" dirty="0">
              <a:solidFill>
                <a:srgbClr val="0A0A0A"/>
              </a:solidFill>
              <a:effectLst/>
              <a:latin typeface="Google San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7A6540-D3EF-2C74-C22A-3182FC844F8A}"/>
              </a:ext>
            </a:extLst>
          </p:cNvPr>
          <p:cNvSpPr txBox="1"/>
          <p:nvPr/>
        </p:nvSpPr>
        <p:spPr>
          <a:xfrm>
            <a:off x="4532549" y="2653047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LEONARDO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via Volta)</a:t>
            </a:r>
            <a:r>
              <a:rPr lang="it-IT" sz="1000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6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93384D-C34A-7730-A554-39585FE9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9" y="289737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  « SCAFETA «</a:t>
            </a:r>
            <a:endParaRPr lang="en-US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BA604B7-D0BA-B6AA-BEDC-EBA08E61E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11487"/>
          <a:stretch>
            <a:fillRect/>
          </a:stretch>
        </p:blipFill>
        <p:spPr>
          <a:xfrm>
            <a:off x="1626829" y="1331293"/>
            <a:ext cx="9310112" cy="52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3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F57E97-B35E-8D33-6286-36A29670CAF6}"/>
              </a:ext>
            </a:extLst>
          </p:cNvPr>
          <p:cNvSpPr txBox="1"/>
          <p:nvPr/>
        </p:nvSpPr>
        <p:spPr>
          <a:xfrm>
            <a:off x="7485992" y="5271384"/>
            <a:ext cx="3007123" cy="377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i="1" dirty="0"/>
              <a:t>emorie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 Como,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1518-1559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F950AC-79E8-A09D-20ED-9907F82D6E3C}"/>
              </a:ext>
            </a:extLst>
          </p:cNvPr>
          <p:cNvSpPr txBox="1"/>
          <p:nvPr/>
        </p:nvSpPr>
        <p:spPr>
          <a:xfrm>
            <a:off x="5329516" y="6414011"/>
            <a:ext cx="3746076" cy="31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base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1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F16D42-7C02-302C-2B3D-05ABF51AA999}"/>
              </a:ext>
            </a:extLst>
          </p:cNvPr>
          <p:cNvSpPr txBox="1"/>
          <p:nvPr/>
        </p:nvSpPr>
        <p:spPr>
          <a:xfrm>
            <a:off x="1040524" y="1399086"/>
            <a:ext cx="10110952" cy="3092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fontAlgn="base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5082B5-F1E2-F79E-2292-7EF5A9EB4C1A}"/>
              </a:ext>
            </a:extLst>
          </p:cNvPr>
          <p:cNvSpPr txBox="1"/>
          <p:nvPr/>
        </p:nvSpPr>
        <p:spPr>
          <a:xfrm>
            <a:off x="1140211" y="1511017"/>
            <a:ext cx="10011265" cy="335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800"/>
              </a:spcAft>
            </a:pPr>
            <a:r>
              <a:rPr lang="it-IT" sz="16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documenti raccontano ………………</a:t>
            </a: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endParaRPr lang="it-IT" sz="16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Erra questa scolla di questo modo: che ‘l</a:t>
            </a:r>
            <a:r>
              <a:rPr lang="it-IT" sz="16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it-IT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detto messer Gerolamo Miani pigliava di figliogli  povereli miseri et infermi, e reducevagli a questa scola; e ivi li netava prima dela monditia, dopo li nudrigava con tanto amore et polideza. </a:t>
            </a: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Dopo li inviava nel proprio loco a diversi esercitii, e doppo alcune volte il giorno li guidava in ciesa a fare certe laude et altre oratione; e ‘li simel facievano quando si dovea magnare. </a:t>
            </a: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dopo essendosi a essi putti restituito la sanitade e indirizzati ali boni costumi et arte, si davano poi a chi havea bisogno di servitù ad imparare chi un mestere e chi uno altro.</a:t>
            </a: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endParaRPr lang="it-IT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00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177F27-1A44-0733-846B-3F47E4E94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F9B9ABC-A16E-5D9A-D0D5-7A70E27C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2" y="157940"/>
            <a:ext cx="11133055" cy="62382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950F0F-3444-74A6-0648-1A42B64CC7A7}"/>
              </a:ext>
            </a:extLst>
          </p:cNvPr>
          <p:cNvSpPr txBox="1"/>
          <p:nvPr/>
        </p:nvSpPr>
        <p:spPr>
          <a:xfrm>
            <a:off x="7333336" y="713251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GOTTARDO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Monti)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622789A-582D-1F53-C03F-AAA233BE88DC}"/>
              </a:ext>
            </a:extLst>
          </p:cNvPr>
          <p:cNvCxnSpPr>
            <a:cxnSpLocks/>
          </p:cNvCxnSpPr>
          <p:nvPr/>
        </p:nvCxnSpPr>
        <p:spPr>
          <a:xfrm flipH="1">
            <a:off x="6982933" y="1084966"/>
            <a:ext cx="382907" cy="18228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83674B4-A183-C8B6-9326-71E70AD7E7F0}"/>
              </a:ext>
            </a:extLst>
          </p:cNvPr>
          <p:cNvCxnSpPr>
            <a:cxnSpLocks/>
          </p:cNvCxnSpPr>
          <p:nvPr/>
        </p:nvCxnSpPr>
        <p:spPr>
          <a:xfrm flipH="1">
            <a:off x="4532549" y="3838175"/>
            <a:ext cx="447359" cy="285885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762F634-B3EF-6668-2C76-392FB8E73A20}"/>
              </a:ext>
            </a:extLst>
          </p:cNvPr>
          <p:cNvCxnSpPr>
            <a:cxnSpLocks/>
          </p:cNvCxnSpPr>
          <p:nvPr/>
        </p:nvCxnSpPr>
        <p:spPr>
          <a:xfrm flipH="1">
            <a:off x="4200047" y="3019825"/>
            <a:ext cx="332502" cy="71788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002AA1B-CA3B-7C02-2758-7EB05CE3E422}"/>
              </a:ext>
            </a:extLst>
          </p:cNvPr>
          <p:cNvCxnSpPr>
            <a:cxnSpLocks/>
          </p:cNvCxnSpPr>
          <p:nvPr/>
        </p:nvCxnSpPr>
        <p:spPr>
          <a:xfrm flipH="1">
            <a:off x="5269202" y="4875969"/>
            <a:ext cx="826798" cy="18187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C119064-B0E3-083A-D8F0-E824FC09BE71}"/>
              </a:ext>
            </a:extLst>
          </p:cNvPr>
          <p:cNvSpPr txBox="1"/>
          <p:nvPr/>
        </p:nvSpPr>
        <p:spPr>
          <a:xfrm>
            <a:off x="6063441" y="4598970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ANNA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Cadorna)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B1591A-5E31-EB13-008A-5BA76CC71731}"/>
              </a:ext>
            </a:extLst>
          </p:cNvPr>
          <p:cNvSpPr txBox="1"/>
          <p:nvPr/>
        </p:nvSpPr>
        <p:spPr>
          <a:xfrm>
            <a:off x="4979908" y="3537650"/>
            <a:ext cx="2956778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ORFANOTROFIO DI S.M.  O «COLOMBETTA»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Diaz)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EB00DF8-FDB6-A731-83CE-99DD759FDDCF}"/>
              </a:ext>
            </a:extLst>
          </p:cNvPr>
          <p:cNvSpPr txBox="1"/>
          <p:nvPr/>
        </p:nvSpPr>
        <p:spPr>
          <a:xfrm>
            <a:off x="4532549" y="2653047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LEONARDO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via Volta)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87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CCA7D-B678-53E2-0DB6-32749721A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A7CBFFA-FF10-AD34-6F84-5B224CEAF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C6E0D0-D08B-D924-0B68-05D9F0B50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11E486D-0E1A-949B-F652-92CBABD09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4B7B64-B415-CF69-4A2F-53CD1A805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0BA83F-1654-82D6-2F3A-24EF1DA6D7F2}"/>
              </a:ext>
            </a:extLst>
          </p:cNvPr>
          <p:cNvSpPr txBox="1"/>
          <p:nvPr/>
        </p:nvSpPr>
        <p:spPr>
          <a:xfrm>
            <a:off x="5329516" y="6414011"/>
            <a:ext cx="3746076" cy="31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87EC18-307C-4269-9530-52118BCD76B6}"/>
              </a:ext>
            </a:extLst>
          </p:cNvPr>
          <p:cNvSpPr txBox="1"/>
          <p:nvPr/>
        </p:nvSpPr>
        <p:spPr>
          <a:xfrm>
            <a:off x="2056892" y="1399086"/>
            <a:ext cx="8074815" cy="2800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C0CC97-E9FE-F9F0-EA14-5ABBD425B861}"/>
              </a:ext>
            </a:extLst>
          </p:cNvPr>
          <p:cNvSpPr txBox="1"/>
          <p:nvPr/>
        </p:nvSpPr>
        <p:spPr>
          <a:xfrm>
            <a:off x="1908398" y="1070295"/>
            <a:ext cx="8371802" cy="3598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documenti raccontano ………………</a:t>
            </a: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endParaRPr lang="it-IT" sz="16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 che nei giorni scorsi è stata rinvenuta una trovatella presso Sant’Agostino e un’altra presso San Bartolomeo, e un bambino di circa venti mesi presso il mercato dei grani.</a:t>
            </a: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6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it-IT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deputati dell’Ospedale generale, mossi da pietà, ordinano che si provveda alle nutrici e a quanto altro necessario.</a:t>
            </a:r>
            <a:endParaRPr lang="it-IT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it-IT" sz="16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Considerato il grave stato di carestia, i deputati hanno ordinato che per i prossimi quindici giorni si donino sei staia di frumento, miglio e segale per cuocere pane che sarà distribuito ai poveri e ai miserabili.</a:t>
            </a:r>
          </a:p>
          <a:p>
            <a:pPr algn="just" fontAlgn="base">
              <a:lnSpc>
                <a:spcPct val="115000"/>
              </a:lnSpc>
              <a:spcAft>
                <a:spcPts val="800"/>
              </a:spcAft>
              <a:buNone/>
            </a:pPr>
            <a:endParaRPr lang="it-IT" sz="1000" i="1" kern="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363BB7-9A5C-E423-B967-C248EB3AF5FB}"/>
              </a:ext>
            </a:extLst>
          </p:cNvPr>
          <p:cNvSpPr txBox="1"/>
          <p:nvPr/>
        </p:nvSpPr>
        <p:spPr>
          <a:xfrm>
            <a:off x="6259398" y="5024486"/>
            <a:ext cx="4477731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Dalle delibere dei deputati dell’ospedale Sant’Anna</a:t>
            </a:r>
            <a:endParaRPr kumimoji="0" lang="it-IT" sz="1200" b="0" i="1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43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E7826-AAC8-2B83-3408-9780C0FF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A09D9F0-7F2B-0441-9C09-2943C01A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2" y="157940"/>
            <a:ext cx="11133055" cy="62382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65451C-0B89-F55F-DF22-A583573C5FC7}"/>
              </a:ext>
            </a:extLst>
          </p:cNvPr>
          <p:cNvSpPr txBox="1"/>
          <p:nvPr/>
        </p:nvSpPr>
        <p:spPr>
          <a:xfrm>
            <a:off x="7333336" y="713251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GOTTARDO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Monti)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EF8AB1D-76CC-0B5B-4523-8A7218DFA0CC}"/>
              </a:ext>
            </a:extLst>
          </p:cNvPr>
          <p:cNvCxnSpPr>
            <a:cxnSpLocks/>
          </p:cNvCxnSpPr>
          <p:nvPr/>
        </p:nvCxnSpPr>
        <p:spPr>
          <a:xfrm flipH="1">
            <a:off x="6982933" y="1084966"/>
            <a:ext cx="382907" cy="18228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46B120B-FB07-61EC-C63B-BD2094A9AEBD}"/>
              </a:ext>
            </a:extLst>
          </p:cNvPr>
          <p:cNvCxnSpPr>
            <a:cxnSpLocks/>
          </p:cNvCxnSpPr>
          <p:nvPr/>
        </p:nvCxnSpPr>
        <p:spPr>
          <a:xfrm flipH="1">
            <a:off x="4532549" y="3838175"/>
            <a:ext cx="447359" cy="285885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2E6430F-3B33-283F-78F7-A15CE839BCB3}"/>
              </a:ext>
            </a:extLst>
          </p:cNvPr>
          <p:cNvCxnSpPr>
            <a:cxnSpLocks/>
          </p:cNvCxnSpPr>
          <p:nvPr/>
        </p:nvCxnSpPr>
        <p:spPr>
          <a:xfrm flipH="1">
            <a:off x="4200047" y="3019825"/>
            <a:ext cx="332502" cy="717880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45BDC83-0350-C01D-B93B-19C68E82675D}"/>
              </a:ext>
            </a:extLst>
          </p:cNvPr>
          <p:cNvCxnSpPr>
            <a:cxnSpLocks/>
          </p:cNvCxnSpPr>
          <p:nvPr/>
        </p:nvCxnSpPr>
        <p:spPr>
          <a:xfrm flipH="1">
            <a:off x="5269202" y="4875969"/>
            <a:ext cx="826798" cy="181873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518C1B-A82D-EBA8-19A8-0B9EFD1B6B72}"/>
              </a:ext>
            </a:extLst>
          </p:cNvPr>
          <p:cNvSpPr txBox="1"/>
          <p:nvPr/>
        </p:nvSpPr>
        <p:spPr>
          <a:xfrm>
            <a:off x="6063441" y="4598970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ANNA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Cadorna)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AE985A9-E4A2-63EB-58A2-8285DA1E9056}"/>
              </a:ext>
            </a:extLst>
          </p:cNvPr>
          <p:cNvSpPr txBox="1"/>
          <p:nvPr/>
        </p:nvSpPr>
        <p:spPr>
          <a:xfrm>
            <a:off x="4979908" y="3537650"/>
            <a:ext cx="2956778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ORFANOTROFIO DI S.M.  O «COLOMBETTA»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(via Diaz)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FED76A0-CA39-F655-D42B-58CDF2AC6D9C}"/>
              </a:ext>
            </a:extLst>
          </p:cNvPr>
          <p:cNvSpPr txBox="1"/>
          <p:nvPr/>
        </p:nvSpPr>
        <p:spPr>
          <a:xfrm>
            <a:off x="4532549" y="2653047"/>
            <a:ext cx="183898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OSPEDALE S. LEONARDO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via Volta)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</a:t>
            </a: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40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DE1D05F-E461-5DA5-3AC6-D8FFE3A2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887" y="487098"/>
            <a:ext cx="8643668" cy="58838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F246D0-5F8E-6E97-CD60-61FB588C487E}"/>
              </a:ext>
            </a:extLst>
          </p:cNvPr>
          <p:cNvSpPr txBox="1"/>
          <p:nvPr/>
        </p:nvSpPr>
        <p:spPr>
          <a:xfrm>
            <a:off x="7041537" y="3610274"/>
            <a:ext cx="2768920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ORFANOTROFIO «PALAZZO CARPANI»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6081F30-F957-D200-65B8-43B05F829FF6}"/>
              </a:ext>
            </a:extLst>
          </p:cNvPr>
          <p:cNvCxnSpPr>
            <a:cxnSpLocks/>
          </p:cNvCxnSpPr>
          <p:nvPr/>
        </p:nvCxnSpPr>
        <p:spPr>
          <a:xfrm flipH="1">
            <a:off x="6495691" y="4164272"/>
            <a:ext cx="545846" cy="18344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64928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C066935-C020-A207-DA75-1E0C144AF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-1" b="-1"/>
          <a:stretch>
            <a:fillRect/>
          </a:stretch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9691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38F62703-B005-E158-6FD7-8B1009551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r="11561" b="-1"/>
          <a:stretch>
            <a:fillRect/>
          </a:stretch>
        </p:blipFill>
        <p:spPr>
          <a:xfrm>
            <a:off x="714375" y="306292"/>
            <a:ext cx="10763250" cy="62454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22EF78-CD0E-423D-6BCE-B8D3D9D14D27}"/>
              </a:ext>
            </a:extLst>
          </p:cNvPr>
          <p:cNvSpPr txBox="1"/>
          <p:nvPr/>
        </p:nvSpPr>
        <p:spPr>
          <a:xfrm>
            <a:off x="4021565" y="1150067"/>
            <a:ext cx="2937941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ORFANOTROFIO «ALLA VALETTA»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A4124BA-AB72-7747-2789-2954397E142F}"/>
              </a:ext>
            </a:extLst>
          </p:cNvPr>
          <p:cNvCxnSpPr>
            <a:cxnSpLocks/>
          </p:cNvCxnSpPr>
          <p:nvPr/>
        </p:nvCxnSpPr>
        <p:spPr>
          <a:xfrm>
            <a:off x="6316317" y="1704065"/>
            <a:ext cx="422489" cy="25937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86F0E9B-BB87-E208-E140-CA30E7C6C04F}"/>
              </a:ext>
            </a:extLst>
          </p:cNvPr>
          <p:cNvCxnSpPr>
            <a:cxnSpLocks/>
          </p:cNvCxnSpPr>
          <p:nvPr/>
        </p:nvCxnSpPr>
        <p:spPr>
          <a:xfrm>
            <a:off x="8844797" y="4888540"/>
            <a:ext cx="764347" cy="43951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3A41037-A4AC-8BDB-1693-563F3C306B2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05084" y="5717115"/>
            <a:ext cx="452514" cy="1762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654837-903B-59D6-0178-930A6A5583B5}"/>
              </a:ext>
            </a:extLst>
          </p:cNvPr>
          <p:cNvSpPr txBox="1"/>
          <p:nvPr/>
        </p:nvSpPr>
        <p:spPr>
          <a:xfrm>
            <a:off x="6477000" y="4334542"/>
            <a:ext cx="2367797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E’ MORTO S. GIROLAMO MIANI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5AA518-9A12-23EE-2A58-440603A405A2}"/>
              </a:ext>
            </a:extLst>
          </p:cNvPr>
          <p:cNvSpPr txBox="1"/>
          <p:nvPr/>
        </p:nvSpPr>
        <p:spPr>
          <a:xfrm>
            <a:off x="5720327" y="5457744"/>
            <a:ext cx="3484757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BASILICA S. BARTOLOMEO E S. GIROLAMO MIANI»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4F74F6-B8D0-A290-DBD3-C402F110ACD8}"/>
              </a:ext>
            </a:extLst>
          </p:cNvPr>
          <p:cNvSpPr txBox="1"/>
          <p:nvPr/>
        </p:nvSpPr>
        <p:spPr>
          <a:xfrm>
            <a:off x="8053567" y="846258"/>
            <a:ext cx="2020876" cy="55399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CASTELLO ABBANDONATO</a:t>
            </a:r>
          </a:p>
          <a:p>
            <a:endParaRPr lang="it-IT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36239BF-E633-A3E1-F66F-A580B43D21EC}"/>
              </a:ext>
            </a:extLst>
          </p:cNvPr>
          <p:cNvCxnSpPr>
            <a:cxnSpLocks/>
          </p:cNvCxnSpPr>
          <p:nvPr/>
        </p:nvCxnSpPr>
        <p:spPr>
          <a:xfrm flipH="1">
            <a:off x="7784880" y="1427066"/>
            <a:ext cx="621183" cy="483775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64582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5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D0EF123-DBC5-5093-9489-8C4F2948B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21" y="643467"/>
            <a:ext cx="4359358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03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28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30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7C0C36-1C64-101B-FEB9-24267937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112" y="1571625"/>
            <a:ext cx="27717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194A7811-9A09-8ABE-707B-6FEDB45860C5}"/>
              </a:ext>
            </a:extLst>
          </p:cNvPr>
          <p:cNvSpPr txBox="1"/>
          <p:nvPr/>
        </p:nvSpPr>
        <p:spPr>
          <a:xfrm>
            <a:off x="835024" y="5154105"/>
            <a:ext cx="4181061" cy="64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Cosi’ si firmava Girolamo Miani, nella quinta lettera, del 1536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055B05C8-5EF5-4C12-6787-64B545644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91" y="1158016"/>
            <a:ext cx="6405988" cy="26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5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40CA46-9698-C26C-C1E1-268B6D77A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r="5749" b="1"/>
          <a:stretch>
            <a:fillRect/>
          </a:stretch>
        </p:blipFill>
        <p:spPr bwMode="auto"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986758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1033C3-5025-65F1-2E48-6945941D5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07" y="1112293"/>
            <a:ext cx="2803216" cy="4633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6198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USURA SERATA 1">
            <a:hlinkClick r:id="" action="ppaction://media"/>
            <a:extLst>
              <a:ext uri="{FF2B5EF4-FFF2-40B4-BE49-F238E27FC236}">
                <a16:creationId xmlns:a16="http://schemas.microsoft.com/office/drawing/2014/main" id="{B86C04E4-F912-BCDB-6A24-3F2D673038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522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6EE8D7-41FB-B114-57AA-D38009669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256" y="457200"/>
            <a:ext cx="11267487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7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414AE2E-7D0C-2C21-79E6-93903A74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8438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LA TARGA DI PAPA PAOLO III°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CA078A6-4FAA-5699-ACE3-57B590E0F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id="{09A32074-883A-7F2A-AC29-2AD32DFCB7E9}"/>
              </a:ext>
            </a:extLst>
          </p:cNvPr>
          <p:cNvSpPr txBox="1"/>
          <p:nvPr/>
        </p:nvSpPr>
        <p:spPr>
          <a:xfrm>
            <a:off x="5297762" y="2591601"/>
            <a:ext cx="5898033" cy="2246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MALEDIZIONE E SCOMUNICA CONTRO QUELLI I QUALI MANDANO O PERMETTANO SIANO MANDATI I LORO FIGLIOLI O FIGLIOLE SIA LEGITTIMI COME NATURALI IN QUESTO OSPEDALE DELLA PIETA’, AVENDO IL MODO E FACOLTA’ DI POTERLI ALLEVARE, ESSENDO OBBLIGATI AL RISARCIMENTO DI OGNI DANNO E SPESA , FATTO PER QUELLI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 POSSONO ESSERE ABOLITI, SE NON SODDISFANO COME CHIARAMENTE APPARE NELLA BOLLA DI NOSTRO SIGNORE PAPA PAOLO </a:t>
            </a: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" ADDI' 12 NOVEMBRE 1548</a:t>
            </a:r>
            <a:endParaRPr kumimoji="0" lang="it-IT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it-IT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9807171-ED28-6894-EC8C-383D5EBB2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10" y="218627"/>
            <a:ext cx="7554379" cy="64207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20A788-D4D5-F613-B295-4E6121B39042}"/>
              </a:ext>
            </a:extLst>
          </p:cNvPr>
          <p:cNvSpPr txBox="1"/>
          <p:nvPr/>
        </p:nvSpPr>
        <p:spPr>
          <a:xfrm>
            <a:off x="3380125" y="4255388"/>
            <a:ext cx="2579008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LAZZARETTO S</a:t>
            </a: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M. DI NAZZARETH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it-IT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detto, lazzaretto vecchio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6F3F51-4698-F8AD-B6F4-C56CA7302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68077">
            <a:off x="5253498" y="5149072"/>
            <a:ext cx="686644" cy="67318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0022BF-EB08-F3E7-8855-2E6295645F61}"/>
              </a:ext>
            </a:extLst>
          </p:cNvPr>
          <p:cNvSpPr txBox="1"/>
          <p:nvPr/>
        </p:nvSpPr>
        <p:spPr>
          <a:xfrm>
            <a:off x="5678724" y="1003223"/>
            <a:ext cx="2296975" cy="86177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LAZZARETTO DI SANT’ERASMO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(detto, lazzaretto nuovo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9F748D8-0673-AAD8-510B-FBB959B9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89496">
            <a:off x="7374196" y="240453"/>
            <a:ext cx="735407" cy="72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1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3E77C7-AD48-0ECA-1995-87E00E62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441" y="2426898"/>
            <a:ext cx="4161244" cy="8990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Venezia, Fede della Salute.</a:t>
            </a:r>
            <a:b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1713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904B4F-5067-58E3-AC88-852065220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9" y="1166849"/>
            <a:ext cx="5825592" cy="4103242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5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B317DCD-B3ED-5C84-18A0-FD9014214E2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8" y="611328"/>
            <a:ext cx="11206064" cy="61208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332B2E-8862-A3DF-8FE9-E20B4D2B3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80" y="317241"/>
            <a:ext cx="8029163" cy="5881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IL PERCORSO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762646-8337-516E-06F7-ECB1889D9712}"/>
              </a:ext>
            </a:extLst>
          </p:cNvPr>
          <p:cNvSpPr txBox="1"/>
          <p:nvPr/>
        </p:nvSpPr>
        <p:spPr>
          <a:xfrm>
            <a:off x="9426804" y="4854804"/>
            <a:ext cx="1923068" cy="923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05) Il mio canto libero - Lucio Battisti">
            <a:hlinkClick r:id="" action="ppaction://media"/>
            <a:extLst>
              <a:ext uri="{FF2B5EF4-FFF2-40B4-BE49-F238E27FC236}">
                <a16:creationId xmlns:a16="http://schemas.microsoft.com/office/drawing/2014/main" id="{69EE1708-2A84-BE75-DCC9-EDAE3A85A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404" y="5920033"/>
            <a:ext cx="396711" cy="39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417660-0BEE-A5F4-366E-A61A04795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654315"/>
            <a:ext cx="11210925" cy="733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PIE OPERE DELLA MISERICORDIA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7A0F258-6163-773B-82A6-687629A3A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697623"/>
              </p:ext>
            </p:extLst>
          </p:nvPr>
        </p:nvGraphicFramePr>
        <p:xfrm>
          <a:off x="2279193" y="1608812"/>
          <a:ext cx="8118572" cy="5121921"/>
        </p:xfrm>
        <a:graphic>
          <a:graphicData uri="http://schemas.openxmlformats.org/drawingml/2006/table">
            <a:tbl>
              <a:tblPr firstRow="1" firstCol="1" bandRow="1"/>
              <a:tblGrid>
                <a:gridCol w="1025904">
                  <a:extLst>
                    <a:ext uri="{9D8B030D-6E8A-4147-A177-3AD203B41FA5}">
                      <a16:colId xmlns:a16="http://schemas.microsoft.com/office/drawing/2014/main" val="3617679451"/>
                    </a:ext>
                  </a:extLst>
                </a:gridCol>
                <a:gridCol w="696600">
                  <a:extLst>
                    <a:ext uri="{9D8B030D-6E8A-4147-A177-3AD203B41FA5}">
                      <a16:colId xmlns:a16="http://schemas.microsoft.com/office/drawing/2014/main" val="2031313273"/>
                    </a:ext>
                  </a:extLst>
                </a:gridCol>
                <a:gridCol w="4027623">
                  <a:extLst>
                    <a:ext uri="{9D8B030D-6E8A-4147-A177-3AD203B41FA5}">
                      <a16:colId xmlns:a16="http://schemas.microsoft.com/office/drawing/2014/main" val="3165276466"/>
                    </a:ext>
                  </a:extLst>
                </a:gridCol>
                <a:gridCol w="2368445">
                  <a:extLst>
                    <a:ext uri="{9D8B030D-6E8A-4147-A177-3AD203B41FA5}">
                      <a16:colId xmlns:a16="http://schemas.microsoft.com/office/drawing/2014/main" val="713383480"/>
                    </a:ext>
                  </a:extLst>
                </a:gridCol>
              </a:tblGrid>
              <a:tr h="199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località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anno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denominazione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indirizzo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139138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Venezia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1528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del Bersaglio poi “Ospitaletto”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Barbaria de le Tole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92102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Venezia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1528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Scuola bottega di i S. Basilio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Quartiere s. Basilio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72335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Venezia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1522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degli Incurabili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Fondamenta Zattere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978686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Vicenza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XIV</a:t>
                      </a:r>
                      <a:endParaRPr lang="it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Ospedale dei Mendicanti di  S.Valentino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Contrà Barche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474070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 dirty="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Vicenza</a:t>
                      </a:r>
                      <a:endParaRPr lang="it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1309</a:t>
                      </a:r>
                      <a:endParaRPr lang="it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della Misericordia</a:t>
                      </a:r>
                      <a:endParaRPr lang="it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Contà della Misericordia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621926"/>
                  </a:ext>
                </a:extLst>
              </a:tr>
              <a:tr h="284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Vicenza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XIV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di S. Marcello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Pasquale Cordenons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435790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Verona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1520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della Santa Casa della Misericordia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Piazza Bra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464727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Brescia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1532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degli incurabili, della Pietà e della Trinità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Piazza Bruno Boni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12420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Brescia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1532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Pio luogo orfani della Misericordia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Bassiche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256094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Brescia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1532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Pio Luogo delle Orfanelle della Pietà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Piazza Tebaldo Brusato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57604"/>
                  </a:ext>
                </a:extLst>
              </a:tr>
              <a:tr h="254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Bergamo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1457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Hospedale Grande di S. Marco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A. Locatelli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66201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Bergamo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1532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Casa dei poveri di san martino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S.Alessandro in Colonna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869258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Bergamo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1542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Orfanotrofio femminile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Contrada s.Giovanni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07082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Bergamo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1800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Orfanotrofio Femminile del Conventino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Conventino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810091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Bergamo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1532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Casa delle dimesse o (convertite)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s.Giovanni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346492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Milano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1533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S.Martino (martinit)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Manzoni ang. Moroni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364117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Pavia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1533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Orfanotrofio presso basilica ss Gervasio e Protasio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s Severino Boezio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964360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Pavia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1534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Orfanotrofio della Colombina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del Muto dell’Accia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643752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XV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8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S.Anna</a:t>
                      </a:r>
                      <a:endParaRPr lang="it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Cadorna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94139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1409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di S.Leonardo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Volta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364989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1533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8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Orfanotrofio di S.M. Maddalena o della Colombetta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Diaz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289136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1533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Ospedale di S. Gottardo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Monti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836062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Merone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1533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Orfanotrofio, palazzo Carpani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Via Giovanni Bosco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049699"/>
                  </a:ext>
                </a:extLst>
              </a:tr>
              <a:tr h="19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b="1" kern="100">
                          <a:solidFill>
                            <a:srgbClr val="FFFFFF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Somasca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1534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Orfanotrofio “la Valletta”</a:t>
                      </a:r>
                      <a:endParaRPr lang="it-IT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700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Località la Valletta</a:t>
                      </a:r>
                      <a:endParaRPr lang="it-IT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4437" marR="34437" marT="87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793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98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5393</TotalTime>
  <Words>1275</Words>
  <Application>Microsoft Office PowerPoint</Application>
  <PresentationFormat>Widescreen</PresentationFormat>
  <Paragraphs>294</Paragraphs>
  <Slides>42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51" baseType="lpstr">
      <vt:lpstr>Algerian</vt:lpstr>
      <vt:lpstr>Aptos</vt:lpstr>
      <vt:lpstr>Aptos Display</vt:lpstr>
      <vt:lpstr>Arial</vt:lpstr>
      <vt:lpstr>Calibri</vt:lpstr>
      <vt:lpstr>Calibri Light</vt:lpstr>
      <vt:lpstr>Google Sans</vt:lpstr>
      <vt:lpstr>Office Theme</vt:lpstr>
      <vt:lpstr>Tema di Office</vt:lpstr>
      <vt:lpstr>Presentazione standard di PowerPoint</vt:lpstr>
      <vt:lpstr>Presentazione standard di PowerPoint</vt:lpstr>
      <vt:lpstr>LA   « SCAFETA «</vt:lpstr>
      <vt:lpstr>Presentazione standard di PowerPoint</vt:lpstr>
      <vt:lpstr>LA TARGA DI PAPA PAOLO III°</vt:lpstr>
      <vt:lpstr>Presentazione standard di PowerPoint</vt:lpstr>
      <vt:lpstr>Venezia, Fede della Salute.   1713</vt:lpstr>
      <vt:lpstr>IL PERCORSO</vt:lpstr>
      <vt:lpstr>LE PIE OPERE DELLA MISERICORDIA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 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Utente Pc</dc:creator>
  <cp:lastModifiedBy>Mario D'Angella</cp:lastModifiedBy>
  <cp:revision>178</cp:revision>
  <dcterms:created xsi:type="dcterms:W3CDTF">2026-03-27T10:37:08Z</dcterms:created>
  <dcterms:modified xsi:type="dcterms:W3CDTF">2026-06-22T08:10:01Z</dcterms:modified>
</cp:coreProperties>
</file>