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70" r:id="rId3"/>
    <p:sldId id="269" r:id="rId4"/>
    <p:sldId id="271" r:id="rId5"/>
    <p:sldId id="258" r:id="rId6"/>
    <p:sldId id="260" r:id="rId7"/>
    <p:sldId id="261" r:id="rId8"/>
    <p:sldId id="262" r:id="rId9"/>
    <p:sldId id="267" r:id="rId10"/>
    <p:sldId id="263" r:id="rId11"/>
    <p:sldId id="281" r:id="rId12"/>
    <p:sldId id="257" r:id="rId13"/>
    <p:sldId id="264" r:id="rId14"/>
    <p:sldId id="278" r:id="rId15"/>
    <p:sldId id="259" r:id="rId16"/>
    <p:sldId id="265" r:id="rId17"/>
    <p:sldId id="266" r:id="rId18"/>
    <p:sldId id="272" r:id="rId19"/>
    <p:sldId id="273" r:id="rId20"/>
    <p:sldId id="277" r:id="rId21"/>
    <p:sldId id="279" r:id="rId22"/>
    <p:sldId id="280" r:id="rId23"/>
    <p:sldId id="274" r:id="rId24"/>
    <p:sldId id="276" r:id="rId25"/>
    <p:sldId id="275" r:id="rId26"/>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77" autoAdjust="0"/>
    <p:restoredTop sz="94660"/>
  </p:normalViewPr>
  <p:slideViewPr>
    <p:cSldViewPr>
      <p:cViewPr varScale="1">
        <p:scale>
          <a:sx n="51" d="100"/>
          <a:sy n="51" d="100"/>
        </p:scale>
        <p:origin x="-1240" y="-68"/>
      </p:cViewPr>
      <p:guideLst>
        <p:guide orient="horz" pos="2160"/>
        <p:guide pos="2880"/>
      </p:guideLst>
    </p:cSldViewPr>
  </p:slideViewPr>
  <p:notesTextViewPr>
    <p:cViewPr>
      <p:scale>
        <a:sx n="1" d="1"/>
        <a:sy n="1" d="1"/>
      </p:scale>
      <p:origin x="0" y="0"/>
    </p:cViewPr>
  </p:notesTextViewPr>
  <p:sorterViewPr>
    <p:cViewPr>
      <p:scale>
        <a:sx n="100" d="100"/>
        <a:sy n="100" d="100"/>
      </p:scale>
      <p:origin x="0" y="144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01ED3F-AA17-4CA9-8B85-BE3EA76867D5}" type="datetimeFigureOut">
              <a:rPr lang="it-IT" smtClean="0"/>
              <a:t>27/04/2020</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A8A8CA-6222-4A99-A465-737754723E3C}" type="slidenum">
              <a:rPr lang="it-IT" smtClean="0"/>
              <a:t>‹N›</a:t>
            </a:fld>
            <a:endParaRPr lang="it-IT"/>
          </a:p>
        </p:txBody>
      </p:sp>
    </p:spTree>
    <p:extLst>
      <p:ext uri="{BB962C8B-B14F-4D97-AF65-F5344CB8AC3E}">
        <p14:creationId xmlns:p14="http://schemas.microsoft.com/office/powerpoint/2010/main" val="2335279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nationalgallery.org.uk/"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FA8A8CA-6222-4A99-A465-737754723E3C}" type="slidenum">
              <a:rPr lang="it-IT" smtClean="0"/>
              <a:t>1</a:t>
            </a:fld>
            <a:endParaRPr lang="it-IT"/>
          </a:p>
        </p:txBody>
      </p:sp>
    </p:spTree>
    <p:extLst>
      <p:ext uri="{BB962C8B-B14F-4D97-AF65-F5344CB8AC3E}">
        <p14:creationId xmlns:p14="http://schemas.microsoft.com/office/powerpoint/2010/main" val="3500529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Antonello da Messina, San Gerolamo nello studio, 1474 </a:t>
            </a:r>
            <a:r>
              <a:rPr lang="it-IT" dirty="0" err="1" smtClean="0"/>
              <a:t>ca</a:t>
            </a:r>
            <a:r>
              <a:rPr lang="it-IT" dirty="0" smtClean="0"/>
              <a:t>., National Gallery, Londra (</a:t>
            </a:r>
            <a:r>
              <a:rPr lang="it-IT" dirty="0" err="1" smtClean="0">
                <a:hlinkClick r:id="rId3"/>
              </a:rPr>
              <a:t>www.nationalgallery.org.uk</a:t>
            </a:r>
            <a:r>
              <a:rPr lang="it-IT" dirty="0" smtClean="0"/>
              <a:t>)</a:t>
            </a:r>
          </a:p>
          <a:p>
            <a:r>
              <a:rPr lang="it-IT" sz="1200" kern="1200" dirty="0" smtClean="0">
                <a:solidFill>
                  <a:schemeClr val="tx1"/>
                </a:solidFill>
                <a:latin typeface="+mn-lt"/>
                <a:ea typeface="+mn-ea"/>
                <a:cs typeface="+mn-cs"/>
              </a:rPr>
              <a:t>Il quadro riprende probabilmente un motivo già utilizzato dal pittore </a:t>
            </a:r>
            <a:r>
              <a:rPr lang="it-IT" sz="1200" kern="1200" dirty="0" err="1" smtClean="0">
                <a:solidFill>
                  <a:schemeClr val="tx1"/>
                </a:solidFill>
                <a:latin typeface="+mn-lt"/>
                <a:ea typeface="+mn-ea"/>
                <a:cs typeface="+mn-cs"/>
              </a:rPr>
              <a:t>Colantonio</a:t>
            </a:r>
            <a:r>
              <a:rPr lang="it-IT" sz="1200" kern="1200" dirty="0" smtClean="0">
                <a:solidFill>
                  <a:schemeClr val="tx1"/>
                </a:solidFill>
                <a:latin typeface="+mn-lt"/>
                <a:ea typeface="+mn-ea"/>
                <a:cs typeface="+mn-cs"/>
              </a:rPr>
              <a:t>, dal quale Antonello da Messina aveva svolto un periodo di apprendistato. San Gerolamo era un erudito vissuto tra il 347 e 420, che ebbe soprattutto il merito di tradurre dall’ebraico l’Antico Testamento e di averci lasciato numerosi altri scritti di soggetto religioso. Per questo viene qui ritratto in uno studio, intento a leggere un libro. San Gerolamo visse anche un periodo da asceta nel deserto, e qui, secondo la leggenda, incontrò un leone al quale si era conficcata una spina nella zampa. San Gerolamo gliela estrasse, e per questo motivo il leone gli divenne fedele, seguendolo ovunque. Il leone divenne quindi, nell’iconografia del santo, un elemento costante nella sua rappresentazione pittorica. </a:t>
            </a:r>
            <a:endParaRPr lang="it-IT" dirty="0" smtClean="0"/>
          </a:p>
          <a:p>
            <a:r>
              <a:rPr lang="it-IT" sz="1200" kern="1200" dirty="0" smtClean="0">
                <a:solidFill>
                  <a:schemeClr val="tx1"/>
                </a:solidFill>
                <a:latin typeface="+mn-lt"/>
                <a:ea typeface="+mn-ea"/>
                <a:cs typeface="+mn-cs"/>
              </a:rPr>
              <a:t>Rispetto al quadro di </a:t>
            </a:r>
            <a:r>
              <a:rPr lang="it-IT" sz="1200" kern="1200" dirty="0" err="1" smtClean="0">
                <a:solidFill>
                  <a:schemeClr val="tx1"/>
                </a:solidFill>
                <a:latin typeface="+mn-lt"/>
                <a:ea typeface="+mn-ea"/>
                <a:cs typeface="+mn-cs"/>
              </a:rPr>
              <a:t>Colantonio</a:t>
            </a:r>
            <a:r>
              <a:rPr lang="it-IT" sz="1200" kern="1200" dirty="0" smtClean="0">
                <a:solidFill>
                  <a:schemeClr val="tx1"/>
                </a:solidFill>
                <a:latin typeface="+mn-lt"/>
                <a:ea typeface="+mn-ea"/>
                <a:cs typeface="+mn-cs"/>
              </a:rPr>
              <a:t>, conservato nel Museo di Capodimonte a Napoli, san Gerolamo viene sì rappresentato nel suo studio, ma intento a togliere al leone la spina della zampa. Antonello lo rappresenta invece come un umanista intento a studiare, senza neppure l’aureola, assimilandolo all’immagine che doveva avere uno studioso del suo tempo. L’ambiente assomiglia molto alle architetture del Meridione d’Italia d’età aragonese. Ma la cosa più straordinaria del dipinto è proprio la rappresentazione di questo spazio. Qui c’è una costruzione prospettiva assolutamente precisa e senza sbavature, ma vi è anche un’attenzione alla luce che è sicuramente di derivazione fiamminga. Da notare, infatti, è soprattutto il virtuosismo di come la luce si distribuisce sul pavimento. Ma è tutto il quadro che trasmette una grande sensazione di ariosità, proprio grazie alla sapiente costruzione tonale dell’immagine. Anche le finestre sullo sfondo, con il paesaggio che ci svelano, contribuiscono a dare ulteriore ariosità e profondità al quadro. </a:t>
            </a:r>
            <a:endParaRPr lang="it-IT" dirty="0" smtClean="0"/>
          </a:p>
          <a:p>
            <a:r>
              <a:rPr lang="it-IT" sz="1200" kern="1200" dirty="0" smtClean="0">
                <a:solidFill>
                  <a:schemeClr val="tx1"/>
                </a:solidFill>
                <a:latin typeface="+mn-lt"/>
                <a:ea typeface="+mn-ea"/>
                <a:cs typeface="+mn-cs"/>
              </a:rPr>
              <a:t>In questa immagine Antonello rivela di avere potenzialità enormi, proprio per la capacità che ha di sintetizzare, per primo, le maggiori novità stilistiche del suo tempo.</a:t>
            </a:r>
            <a:r>
              <a:rPr lang="it-IT" dirty="0" smtClean="0"/>
              <a:t> </a:t>
            </a:r>
          </a:p>
          <a:p>
            <a:endParaRPr lang="it-IT" dirty="0"/>
          </a:p>
        </p:txBody>
      </p:sp>
      <p:sp>
        <p:nvSpPr>
          <p:cNvPr id="4" name="Segnaposto numero diapositiva 3"/>
          <p:cNvSpPr>
            <a:spLocks noGrp="1"/>
          </p:cNvSpPr>
          <p:nvPr>
            <p:ph type="sldNum" sz="quarter" idx="10"/>
          </p:nvPr>
        </p:nvSpPr>
        <p:spPr/>
        <p:txBody>
          <a:bodyPr/>
          <a:lstStyle/>
          <a:p>
            <a:fld id="{7FA8A8CA-6222-4A99-A465-737754723E3C}" type="slidenum">
              <a:rPr lang="it-IT" smtClean="0"/>
              <a:t>6</a:t>
            </a:fld>
            <a:endParaRPr lang="it-IT"/>
          </a:p>
        </p:txBody>
      </p:sp>
    </p:spTree>
    <p:extLst>
      <p:ext uri="{BB962C8B-B14F-4D97-AF65-F5344CB8AC3E}">
        <p14:creationId xmlns:p14="http://schemas.microsoft.com/office/powerpoint/2010/main" val="1642709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Antonello da Messina, San Sebastiano, 1476 </a:t>
            </a:r>
            <a:r>
              <a:rPr lang="it-IT" dirty="0" err="1" smtClean="0"/>
              <a:t>ca</a:t>
            </a:r>
            <a:r>
              <a:rPr lang="it-IT" dirty="0" smtClean="0"/>
              <a:t>., </a:t>
            </a:r>
            <a:r>
              <a:rPr lang="it-IT" dirty="0" err="1" smtClean="0"/>
              <a:t>Staatliche</a:t>
            </a:r>
            <a:r>
              <a:rPr lang="it-IT" dirty="0" smtClean="0"/>
              <a:t> </a:t>
            </a:r>
            <a:r>
              <a:rPr lang="it-IT" dirty="0" err="1" smtClean="0"/>
              <a:t>Gemaldegalerie</a:t>
            </a:r>
            <a:r>
              <a:rPr lang="it-IT" dirty="0" smtClean="0"/>
              <a:t>, Dresda</a:t>
            </a:r>
          </a:p>
          <a:p>
            <a:r>
              <a:rPr lang="it-IT" sz="1200" kern="1200" dirty="0" smtClean="0">
                <a:solidFill>
                  <a:schemeClr val="tx1"/>
                </a:solidFill>
                <a:latin typeface="+mn-lt"/>
                <a:ea typeface="+mn-ea"/>
                <a:cs typeface="+mn-cs"/>
              </a:rPr>
              <a:t>Questo dipinto realizzato durante il soggiorno del pittore a Venezia, mostra chiaramente le influenze che Antonello subì anche dalla pittura di Piero della Francesca. Vi è in questa immagine una notevole semplificazione geometrica, tesa alla chiarezza concettuale delle forme e dello spazio. Anche il corpo di san Sebastiano ha qualcosa che rimanda a Piero della Francesca, non tanto per la costruzione volumetrica, quanto per la notevole levigatezza delle superfici. Per il resto l’immagine si discosta in maniera radicale dalla pittura veneta di quegli anni, sia per la semplificazione cromatica, ridotta a pochi colori, sia per la serenità aulica del santo, che non esprime assolutamente quel dolore pietistico così comune agli altri pittori veneziani, quali in particolare Giovanni Bellini. </a:t>
            </a:r>
            <a:endParaRPr lang="it-IT" dirty="0" smtClean="0"/>
          </a:p>
          <a:p>
            <a:r>
              <a:rPr lang="it-IT" sz="1200" kern="1200" dirty="0" smtClean="0">
                <a:solidFill>
                  <a:schemeClr val="tx1"/>
                </a:solidFill>
                <a:latin typeface="+mn-lt"/>
                <a:ea typeface="+mn-ea"/>
                <a:cs typeface="+mn-cs"/>
              </a:rPr>
              <a:t>Se confrontiamo questa immagine con il san Sebastiano di Mantegna, realizzato solo pochi anni dopo, appare evidente tutta la distanza che c’era tra Antonello e la pittura veneta coeva, e fu soprattutto quest’ultima ad essere debitrice verso il pittore siciliano della sua lezione pittorica.</a:t>
            </a:r>
            <a:r>
              <a:rPr lang="it-IT" dirty="0" smtClean="0"/>
              <a:t> </a:t>
            </a:r>
          </a:p>
          <a:p>
            <a:endParaRPr lang="it-IT" dirty="0"/>
          </a:p>
        </p:txBody>
      </p:sp>
      <p:sp>
        <p:nvSpPr>
          <p:cNvPr id="4" name="Segnaposto numero diapositiva 3"/>
          <p:cNvSpPr>
            <a:spLocks noGrp="1"/>
          </p:cNvSpPr>
          <p:nvPr>
            <p:ph type="sldNum" sz="quarter" idx="10"/>
          </p:nvPr>
        </p:nvSpPr>
        <p:spPr/>
        <p:txBody>
          <a:bodyPr/>
          <a:lstStyle/>
          <a:p>
            <a:fld id="{7FA8A8CA-6222-4A99-A465-737754723E3C}" type="slidenum">
              <a:rPr lang="it-IT" smtClean="0"/>
              <a:t>7</a:t>
            </a:fld>
            <a:endParaRPr lang="it-IT"/>
          </a:p>
        </p:txBody>
      </p:sp>
    </p:spTree>
    <p:extLst>
      <p:ext uri="{BB962C8B-B14F-4D97-AF65-F5344CB8AC3E}">
        <p14:creationId xmlns:p14="http://schemas.microsoft.com/office/powerpoint/2010/main" val="373612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Antonello da Messina, Vergine annunziata, 1476 </a:t>
            </a:r>
            <a:r>
              <a:rPr lang="it-IT" dirty="0" err="1" smtClean="0"/>
              <a:t>ca</a:t>
            </a:r>
            <a:r>
              <a:rPr lang="it-IT" dirty="0" smtClean="0"/>
              <a:t>., Galleria Nazionale della Sicilia, Palermo</a:t>
            </a:r>
          </a:p>
          <a:p>
            <a:r>
              <a:rPr lang="it-IT" sz="1200" kern="1200" dirty="0" smtClean="0">
                <a:solidFill>
                  <a:schemeClr val="tx1"/>
                </a:solidFill>
                <a:latin typeface="+mn-lt"/>
                <a:ea typeface="+mn-ea"/>
                <a:cs typeface="+mn-cs"/>
              </a:rPr>
              <a:t>Uno dei più bei quadri di tutta la storia dell’arte. Qui la scelta compositiva è ridotta all’essenziale: solo il busto della Madonna che emerge da dietro un tavolino sul quale è poggiato un libro. Il motivo è l’armonia di due triangoli: il primo, esterno, è dato dalla forma del mantello, il secondo, interno, è l’apertura del mantello che incornicia il volto della Madonna. Da questa apertura appare un volto bellissimo, tranquillo e quasi sorridente. Il suo sguardo e la mano destra protesa in avanti creano uno spazio virtuale che sembra quasi fuoriuscire dal quadro. In pratica, il pittore ottiene un effetto straordinario: invece di aprire all’occhio uno spazio che entra nel quadro, come fanno tutti i pittori rinascimentali, ne crea un altro che sembra venire verso di noi, a partire dal piano di rappresentazione. La scelta della posizione del volto, come lo sfondo completamente nero, rimandano inevitabilmente alla pittura fiamminga. Ma qui Antonello ottiene un risultato che è fuori da qualsiasi facile classificazione: è il frutto di una cifra stilistica che rimane assolutamente individuale.</a:t>
            </a:r>
            <a:endParaRPr lang="it-IT" dirty="0" smtClean="0"/>
          </a:p>
          <a:p>
            <a:endParaRPr lang="it-IT" dirty="0"/>
          </a:p>
        </p:txBody>
      </p:sp>
      <p:sp>
        <p:nvSpPr>
          <p:cNvPr id="4" name="Segnaposto numero diapositiva 3"/>
          <p:cNvSpPr>
            <a:spLocks noGrp="1"/>
          </p:cNvSpPr>
          <p:nvPr>
            <p:ph type="sldNum" sz="quarter" idx="10"/>
          </p:nvPr>
        </p:nvSpPr>
        <p:spPr/>
        <p:txBody>
          <a:bodyPr/>
          <a:lstStyle/>
          <a:p>
            <a:fld id="{7FA8A8CA-6222-4A99-A465-737754723E3C}" type="slidenum">
              <a:rPr lang="it-IT" smtClean="0"/>
              <a:t>8</a:t>
            </a:fld>
            <a:endParaRPr lang="it-IT"/>
          </a:p>
        </p:txBody>
      </p:sp>
    </p:spTree>
    <p:extLst>
      <p:ext uri="{BB962C8B-B14F-4D97-AF65-F5344CB8AC3E}">
        <p14:creationId xmlns:p14="http://schemas.microsoft.com/office/powerpoint/2010/main" val="2513159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51FBE940-FFD4-4CC8-BA58-985DF2BDF809}" type="datetimeFigureOut">
              <a:rPr lang="it-IT" smtClean="0"/>
              <a:t>27/04/2020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5731A71-83E8-4AD8-ACBB-97DDBAC0C4E6}" type="slidenum">
              <a:rPr lang="it-IT" smtClean="0"/>
              <a:t>‹N›</a:t>
            </a:fld>
            <a:endParaRPr lang="it-IT"/>
          </a:p>
        </p:txBody>
      </p:sp>
    </p:spTree>
    <p:extLst>
      <p:ext uri="{BB962C8B-B14F-4D97-AF65-F5344CB8AC3E}">
        <p14:creationId xmlns:p14="http://schemas.microsoft.com/office/powerpoint/2010/main" val="3151513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1FBE940-FFD4-4CC8-BA58-985DF2BDF809}" type="datetimeFigureOut">
              <a:rPr lang="it-IT" smtClean="0"/>
              <a:t>27/04/2020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5731A71-83E8-4AD8-ACBB-97DDBAC0C4E6}" type="slidenum">
              <a:rPr lang="it-IT" smtClean="0"/>
              <a:t>‹N›</a:t>
            </a:fld>
            <a:endParaRPr lang="it-IT"/>
          </a:p>
        </p:txBody>
      </p:sp>
    </p:spTree>
    <p:extLst>
      <p:ext uri="{BB962C8B-B14F-4D97-AF65-F5344CB8AC3E}">
        <p14:creationId xmlns:p14="http://schemas.microsoft.com/office/powerpoint/2010/main" val="1357707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1FBE940-FFD4-4CC8-BA58-985DF2BDF809}" type="datetimeFigureOut">
              <a:rPr lang="it-IT" smtClean="0"/>
              <a:t>27/04/2020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5731A71-83E8-4AD8-ACBB-97DDBAC0C4E6}" type="slidenum">
              <a:rPr lang="it-IT" smtClean="0"/>
              <a:t>‹N›</a:t>
            </a:fld>
            <a:endParaRPr lang="it-IT"/>
          </a:p>
        </p:txBody>
      </p:sp>
    </p:spTree>
    <p:extLst>
      <p:ext uri="{BB962C8B-B14F-4D97-AF65-F5344CB8AC3E}">
        <p14:creationId xmlns:p14="http://schemas.microsoft.com/office/powerpoint/2010/main" val="2101491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1FBE940-FFD4-4CC8-BA58-985DF2BDF809}" type="datetimeFigureOut">
              <a:rPr lang="it-IT" smtClean="0"/>
              <a:t>27/04/2020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5731A71-83E8-4AD8-ACBB-97DDBAC0C4E6}" type="slidenum">
              <a:rPr lang="it-IT" smtClean="0"/>
              <a:t>‹N›</a:t>
            </a:fld>
            <a:endParaRPr lang="it-IT"/>
          </a:p>
        </p:txBody>
      </p:sp>
    </p:spTree>
    <p:extLst>
      <p:ext uri="{BB962C8B-B14F-4D97-AF65-F5344CB8AC3E}">
        <p14:creationId xmlns:p14="http://schemas.microsoft.com/office/powerpoint/2010/main" val="2343141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51FBE940-FFD4-4CC8-BA58-985DF2BDF809}" type="datetimeFigureOut">
              <a:rPr lang="it-IT" smtClean="0"/>
              <a:t>27/04/2020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5731A71-83E8-4AD8-ACBB-97DDBAC0C4E6}" type="slidenum">
              <a:rPr lang="it-IT" smtClean="0"/>
              <a:t>‹N›</a:t>
            </a:fld>
            <a:endParaRPr lang="it-IT"/>
          </a:p>
        </p:txBody>
      </p:sp>
    </p:spTree>
    <p:extLst>
      <p:ext uri="{BB962C8B-B14F-4D97-AF65-F5344CB8AC3E}">
        <p14:creationId xmlns:p14="http://schemas.microsoft.com/office/powerpoint/2010/main" val="1643304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51FBE940-FFD4-4CC8-BA58-985DF2BDF809}" type="datetimeFigureOut">
              <a:rPr lang="it-IT" smtClean="0"/>
              <a:t>27/04/2020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5731A71-83E8-4AD8-ACBB-97DDBAC0C4E6}" type="slidenum">
              <a:rPr lang="it-IT" smtClean="0"/>
              <a:t>‹N›</a:t>
            </a:fld>
            <a:endParaRPr lang="it-IT"/>
          </a:p>
        </p:txBody>
      </p:sp>
    </p:spTree>
    <p:extLst>
      <p:ext uri="{BB962C8B-B14F-4D97-AF65-F5344CB8AC3E}">
        <p14:creationId xmlns:p14="http://schemas.microsoft.com/office/powerpoint/2010/main" val="3363451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51FBE940-FFD4-4CC8-BA58-985DF2BDF809}" type="datetimeFigureOut">
              <a:rPr lang="it-IT" smtClean="0"/>
              <a:t>27/04/2020</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35731A71-83E8-4AD8-ACBB-97DDBAC0C4E6}" type="slidenum">
              <a:rPr lang="it-IT" smtClean="0"/>
              <a:t>‹N›</a:t>
            </a:fld>
            <a:endParaRPr lang="it-IT"/>
          </a:p>
        </p:txBody>
      </p:sp>
    </p:spTree>
    <p:extLst>
      <p:ext uri="{BB962C8B-B14F-4D97-AF65-F5344CB8AC3E}">
        <p14:creationId xmlns:p14="http://schemas.microsoft.com/office/powerpoint/2010/main" val="764538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51FBE940-FFD4-4CC8-BA58-985DF2BDF809}" type="datetimeFigureOut">
              <a:rPr lang="it-IT" smtClean="0"/>
              <a:t>27/04/2020</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35731A71-83E8-4AD8-ACBB-97DDBAC0C4E6}" type="slidenum">
              <a:rPr lang="it-IT" smtClean="0"/>
              <a:t>‹N›</a:t>
            </a:fld>
            <a:endParaRPr lang="it-IT"/>
          </a:p>
        </p:txBody>
      </p:sp>
    </p:spTree>
    <p:extLst>
      <p:ext uri="{BB962C8B-B14F-4D97-AF65-F5344CB8AC3E}">
        <p14:creationId xmlns:p14="http://schemas.microsoft.com/office/powerpoint/2010/main" val="4152015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51FBE940-FFD4-4CC8-BA58-985DF2BDF809}" type="datetimeFigureOut">
              <a:rPr lang="it-IT" smtClean="0"/>
              <a:t>27/04/2020</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35731A71-83E8-4AD8-ACBB-97DDBAC0C4E6}" type="slidenum">
              <a:rPr lang="it-IT" smtClean="0"/>
              <a:t>‹N›</a:t>
            </a:fld>
            <a:endParaRPr lang="it-IT"/>
          </a:p>
        </p:txBody>
      </p:sp>
    </p:spTree>
    <p:extLst>
      <p:ext uri="{BB962C8B-B14F-4D97-AF65-F5344CB8AC3E}">
        <p14:creationId xmlns:p14="http://schemas.microsoft.com/office/powerpoint/2010/main" val="1177437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51FBE940-FFD4-4CC8-BA58-985DF2BDF809}" type="datetimeFigureOut">
              <a:rPr lang="it-IT" smtClean="0"/>
              <a:t>27/04/2020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5731A71-83E8-4AD8-ACBB-97DDBAC0C4E6}" type="slidenum">
              <a:rPr lang="it-IT" smtClean="0"/>
              <a:t>‹N›</a:t>
            </a:fld>
            <a:endParaRPr lang="it-IT"/>
          </a:p>
        </p:txBody>
      </p:sp>
    </p:spTree>
    <p:extLst>
      <p:ext uri="{BB962C8B-B14F-4D97-AF65-F5344CB8AC3E}">
        <p14:creationId xmlns:p14="http://schemas.microsoft.com/office/powerpoint/2010/main" val="3300488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51FBE940-FFD4-4CC8-BA58-985DF2BDF809}" type="datetimeFigureOut">
              <a:rPr lang="it-IT" smtClean="0"/>
              <a:t>27/04/2020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5731A71-83E8-4AD8-ACBB-97DDBAC0C4E6}" type="slidenum">
              <a:rPr lang="it-IT" smtClean="0"/>
              <a:t>‹N›</a:t>
            </a:fld>
            <a:endParaRPr lang="it-IT"/>
          </a:p>
        </p:txBody>
      </p:sp>
    </p:spTree>
    <p:extLst>
      <p:ext uri="{BB962C8B-B14F-4D97-AF65-F5344CB8AC3E}">
        <p14:creationId xmlns:p14="http://schemas.microsoft.com/office/powerpoint/2010/main" val="1997147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FBE940-FFD4-4CC8-BA58-985DF2BDF809}" type="datetimeFigureOut">
              <a:rPr lang="it-IT" smtClean="0"/>
              <a:t>27/04/2020</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731A71-83E8-4AD8-ACBB-97DDBAC0C4E6}" type="slidenum">
              <a:rPr lang="it-IT" smtClean="0"/>
              <a:t>‹N›</a:t>
            </a:fld>
            <a:endParaRPr lang="it-IT"/>
          </a:p>
        </p:txBody>
      </p:sp>
    </p:spTree>
    <p:extLst>
      <p:ext uri="{BB962C8B-B14F-4D97-AF65-F5344CB8AC3E}">
        <p14:creationId xmlns:p14="http://schemas.microsoft.com/office/powerpoint/2010/main" val="33542220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it.wikipedia.org/wiki/Ritratto_d'uomo_(Antonello_da_Messina_Londra)" TargetMode="External"/><Relationship Id="rId7"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it.wikipedia.org/wiki/National_Gallery_(Londra)" TargetMode="External"/><Relationship Id="rId5" Type="http://schemas.openxmlformats.org/officeDocument/2006/relationships/hyperlink" Target="https://it.wikipedia.org/wiki/Londra" TargetMode="External"/><Relationship Id="rId4" Type="http://schemas.openxmlformats.org/officeDocument/2006/relationships/hyperlink" Target="https://it.wikipedia.org/wiki/Autoritratto"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https://it.wikipedia.org/wiki/Pala_di_San_Cassiano"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it.wikipedia.org/wiki/Madrid" TargetMode="External"/><Relationship Id="rId2" Type="http://schemas.openxmlformats.org/officeDocument/2006/relationships/hyperlink" Target="https://it.wikipedia.org/wiki/Colantonio" TargetMode="Externa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hyperlink" Target="https://it.wikipedia.org/wiki/Museo_Thyssen-Bornemisza"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it.wikipedia.org/wiki/Museo_nazionale_d'arte_rumeno" TargetMode="External"/><Relationship Id="rId2" Type="http://schemas.openxmlformats.org/officeDocument/2006/relationships/hyperlink" Target="https://it.wikipedia.org/wiki/Bucarest" TargetMode="Externa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en.wikipedia.org/wiki/Crucifixion_(Antonello_da_Messina)"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hyperlink" Target="https://it.wikipedia.org/wiki/Salvator_mundi_(Antonello_da_Messina)"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it.wikipedia.org/wiki/Galleria_del_Collegio_Alberoni" TargetMode="External"/><Relationship Id="rId2" Type="http://schemas.openxmlformats.org/officeDocument/2006/relationships/hyperlink" Target="https://it.wikipedia.org/wiki/Piacenza" TargetMode="Externa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it.wikipedia.org/wiki/Gem%C3%A4ldegalerie_(Berlino)" TargetMode="External"/><Relationship Id="rId2" Type="http://schemas.openxmlformats.org/officeDocument/2006/relationships/hyperlink" Target="https://it.wikipedia.org/wiki/Berlino" TargetMode="Externa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hyperlink" Target="https://it.wikipedia.org/wiki/Londra" TargetMode="External"/><Relationship Id="rId2" Type="http://schemas.openxmlformats.org/officeDocument/2006/relationships/hyperlink" Target="https://it.wikipedia.org/wiki/Madonna_Salting" TargetMode="External"/><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hyperlink" Target="https://it.wikipedia.org/wiki/National_Gallery_(Londra)"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it.wikipedia.org/wiki/Museo_Civico_d'Arte_Antica_di_Torino" TargetMode="External"/><Relationship Id="rId2" Type="http://schemas.openxmlformats.org/officeDocument/2006/relationships/hyperlink" Target="https://it.wikipedia.org/wiki/Ritratto_Trivulzio" TargetMode="Externa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s://it.wikipedia.org/wiki/Galeazzo_Maria_Sforza"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it.wikipedia.org/wiki/Cefal%C3%B9" TargetMode="External"/><Relationship Id="rId2" Type="http://schemas.openxmlformats.org/officeDocument/2006/relationships/hyperlink" Target="https://it.wikipedia.org/wiki/Ritratto_d'ignoto_marinaio" TargetMode="Externa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hyperlink" Target="https://it.wikipedia.org/wiki/Museo_Mandralisca"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it.wikipedia.org/wiki/National_Gallery_(Londra)" TargetMode="External"/><Relationship Id="rId5" Type="http://schemas.openxmlformats.org/officeDocument/2006/relationships/hyperlink" Target="https://it.wikipedia.org/wiki/Londra" TargetMode="External"/><Relationship Id="rId4" Type="http://schemas.openxmlformats.org/officeDocument/2006/relationships/hyperlink" Target="https://it.wikipedia.org/wiki/San_Girolamo_nello_studio_(Antonello_da_Messina)"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hyperlink" Target="https://it.wikipedia.org/wiki/1478" TargetMode="External"/><Relationship Id="rId7" Type="http://schemas.openxmlformats.org/officeDocument/2006/relationships/hyperlink" Target="https://it.wikipedia.org/wiki/Gem%C3%A4ldegalerie_(Dresda)"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it.wikipedia.org/wiki/Piero_della_Francesca" TargetMode="External"/><Relationship Id="rId5" Type="http://schemas.openxmlformats.org/officeDocument/2006/relationships/hyperlink" Target="https://it.wikipedia.org/wiki/Dresda" TargetMode="External"/><Relationship Id="rId4" Type="http://schemas.openxmlformats.org/officeDocument/2006/relationships/hyperlink" Target="https://it.wikipedia.org/wiki/San_Sebastiano_(Antonello_da_Messina)"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it.wikipedia.org/wiki/1476"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hyperlink" Target="https://it.wikipedia.org/wiki/Lettura" TargetMode="External"/><Relationship Id="rId4" Type="http://schemas.openxmlformats.org/officeDocument/2006/relationships/hyperlink" Target="https://it.wikipedia.org/wiki/Annunciata_di_Palermo"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en.wikipedia.org/wiki/Palazzo_Abatellis" TargetMode="External"/><Relationship Id="rId2" Type="http://schemas.openxmlformats.org/officeDocument/2006/relationships/hyperlink" Target="https://en.wikipedia.org/wiki/Virgin_Annunciate_(Antonello_da_Messina,_Palermo)" TargetMode="Externa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hyperlink" Target="https://en.wikipedia.org/wiki/Palermo"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220072" y="2130425"/>
            <a:ext cx="3238128" cy="1470025"/>
          </a:xfrm>
        </p:spPr>
        <p:txBody>
          <a:bodyPr>
            <a:normAutofit fontScale="90000"/>
          </a:bodyPr>
          <a:lstStyle/>
          <a:p>
            <a:r>
              <a:rPr lang="it-IT" sz="2000" dirty="0"/>
              <a:t>Antonello da Messina - </a:t>
            </a:r>
            <a:r>
              <a:rPr lang="it-IT" sz="2000" dirty="0" err="1"/>
              <a:t>Portrait</a:t>
            </a:r>
            <a:r>
              <a:rPr lang="it-IT" sz="2000" dirty="0"/>
              <a:t> of a Man - National Gallery </a:t>
            </a:r>
            <a:r>
              <a:rPr lang="it-IT" sz="2000" dirty="0" err="1" smtClean="0"/>
              <a:t>London</a:t>
            </a:r>
            <a:r>
              <a:rPr lang="it-IT" sz="2000" dirty="0" smtClean="0"/>
              <a:t/>
            </a:r>
            <a:br>
              <a:rPr lang="it-IT" sz="2000" dirty="0" smtClean="0"/>
            </a:br>
            <a:r>
              <a:rPr lang="it-IT" sz="2000" i="1" dirty="0">
                <a:hlinkClick r:id="rId3" tooltip="Ritratto d'uomo (Antonello da Messina Londra)"/>
              </a:rPr>
              <a:t>Ritratto d'uomo</a:t>
            </a:r>
            <a:r>
              <a:rPr lang="it-IT" sz="2000" dirty="0"/>
              <a:t> (forse </a:t>
            </a:r>
            <a:r>
              <a:rPr lang="it-IT" sz="2000" dirty="0">
                <a:hlinkClick r:id="rId4" tooltip="Autoritratto"/>
              </a:rPr>
              <a:t>autoritratto</a:t>
            </a:r>
            <a:r>
              <a:rPr lang="it-IT" sz="2000" dirty="0"/>
              <a:t>), </a:t>
            </a:r>
            <a:r>
              <a:rPr lang="it-IT" sz="2000" dirty="0">
                <a:hlinkClick r:id="rId5" tooltip="Londra"/>
              </a:rPr>
              <a:t>Londra</a:t>
            </a:r>
            <a:r>
              <a:rPr lang="it-IT" sz="2000" dirty="0"/>
              <a:t>, </a:t>
            </a:r>
            <a:r>
              <a:rPr lang="it-IT" sz="2000" dirty="0">
                <a:hlinkClick r:id="rId6" tooltip="National Gallery (Londra)"/>
              </a:rPr>
              <a:t>National Gallery</a:t>
            </a:r>
            <a:endParaRPr lang="it-IT" sz="2000" dirty="0"/>
          </a:p>
        </p:txBody>
      </p:sp>
      <p:sp>
        <p:nvSpPr>
          <p:cNvPr id="3" name="Sottotitolo 2"/>
          <p:cNvSpPr>
            <a:spLocks noGrp="1"/>
          </p:cNvSpPr>
          <p:nvPr>
            <p:ph type="subTitle" idx="1"/>
          </p:nvPr>
        </p:nvSpPr>
        <p:spPr/>
        <p:txBody>
          <a:bodyPr/>
          <a:lstStyle/>
          <a:p>
            <a:endParaRPr lang="it-IT"/>
          </a:p>
        </p:txBody>
      </p:sp>
      <p:pic>
        <p:nvPicPr>
          <p:cNvPr id="4" name="Immagin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4930588" cy="6858000"/>
          </a:xfrm>
          <a:prstGeom prst="rect">
            <a:avLst/>
          </a:prstGeom>
        </p:spPr>
      </p:pic>
    </p:spTree>
    <p:extLst>
      <p:ext uri="{BB962C8B-B14F-4D97-AF65-F5344CB8AC3E}">
        <p14:creationId xmlns:p14="http://schemas.microsoft.com/office/powerpoint/2010/main" val="5115734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32240" y="274638"/>
            <a:ext cx="2304256" cy="3226370"/>
          </a:xfrm>
        </p:spPr>
        <p:txBody>
          <a:bodyPr>
            <a:normAutofit/>
          </a:bodyPr>
          <a:lstStyle/>
          <a:p>
            <a:r>
              <a:rPr lang="it-IT" sz="2000" i="1" dirty="0" smtClean="0"/>
              <a:t/>
            </a:r>
            <a:br>
              <a:rPr lang="it-IT" sz="2000" i="1" dirty="0" smtClean="0"/>
            </a:br>
            <a:r>
              <a:rPr lang="it-IT" sz="2000" i="1" dirty="0">
                <a:hlinkClick r:id="rId2" tooltip="Pala di San Cassiano"/>
              </a:rPr>
              <a:t>Pala di San Cassiano</a:t>
            </a:r>
            <a:r>
              <a:rPr lang="it-IT" sz="2000" dirty="0"/>
              <a:t> (</a:t>
            </a:r>
            <a:r>
              <a:rPr lang="it-IT" sz="2000" i="1" dirty="0"/>
              <a:t>Madonna col Bambino tra i santi Nicola di Bari, Lucia, Orsola e Domenico</a:t>
            </a:r>
            <a:r>
              <a:rPr lang="it-IT" sz="2000" dirty="0"/>
              <a:t>), 1475-1476 circa, olio su tavola, 115×135,6 cm</a:t>
            </a:r>
          </a:p>
        </p:txBody>
      </p:sp>
      <p:pic>
        <p:nvPicPr>
          <p:cNvPr id="4" name="Segnaposto contenuto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0"/>
            <a:ext cx="6660233" cy="5721458"/>
          </a:xfrm>
        </p:spPr>
      </p:pic>
    </p:spTree>
    <p:extLst>
      <p:ext uri="{BB962C8B-B14F-4D97-AF65-F5344CB8AC3E}">
        <p14:creationId xmlns:p14="http://schemas.microsoft.com/office/powerpoint/2010/main" val="14200918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436096" y="274638"/>
            <a:ext cx="3250704" cy="1143000"/>
          </a:xfrm>
        </p:spPr>
        <p:txBody>
          <a:bodyPr>
            <a:normAutofit fontScale="90000"/>
          </a:bodyPr>
          <a:lstStyle/>
          <a:p>
            <a:r>
              <a:rPr lang="it-IT" sz="2000" dirty="0" err="1" smtClean="0"/>
              <a:t>Anttonello</a:t>
            </a:r>
            <a:r>
              <a:rPr lang="it-IT" sz="2000" dirty="0" smtClean="0"/>
              <a:t> da </a:t>
            </a:r>
            <a:r>
              <a:rPr lang="it-IT" sz="2000" dirty="0" err="1" smtClean="0"/>
              <a:t>Mssina</a:t>
            </a:r>
            <a:r>
              <a:rPr lang="it-IT" sz="2000" dirty="0" smtClean="0"/>
              <a:t>,, Annunciata, 1473-74, part., olio su tavola, Monaco di Bavera, Alte </a:t>
            </a:r>
            <a:r>
              <a:rPr lang="it-IT" sz="2000" smtClean="0"/>
              <a:t>Pinakothek</a:t>
            </a:r>
            <a:endParaRPr lang="it-IT" sz="20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520570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00627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355976" y="274638"/>
            <a:ext cx="4330824" cy="2002234"/>
          </a:xfrm>
        </p:spPr>
        <p:txBody>
          <a:bodyPr>
            <a:normAutofit/>
          </a:bodyPr>
          <a:lstStyle/>
          <a:p>
            <a:r>
              <a:rPr lang="it-IT" sz="2000" i="1" dirty="0"/>
              <a:t>Crocifissione</a:t>
            </a:r>
            <a:r>
              <a:rPr lang="it-IT" sz="2000" dirty="0"/>
              <a:t> (</a:t>
            </a:r>
            <a:r>
              <a:rPr lang="it-IT" sz="2000" dirty="0" err="1"/>
              <a:t>attr</a:t>
            </a:r>
            <a:r>
              <a:rPr lang="it-IT" sz="2000" dirty="0"/>
              <a:t>., forse riferibile a </a:t>
            </a:r>
            <a:r>
              <a:rPr lang="it-IT" sz="2000" dirty="0" err="1">
                <a:hlinkClick r:id="rId2" tooltip="Colantonio"/>
              </a:rPr>
              <a:t>Colantonio</a:t>
            </a:r>
            <a:r>
              <a:rPr lang="it-IT" sz="2000" dirty="0"/>
              <a:t>), 1450-1455 circa, tempera e olio su tavola, </a:t>
            </a:r>
            <a:r>
              <a:rPr lang="it-IT" sz="2000" dirty="0" err="1"/>
              <a:t>44x52</a:t>
            </a:r>
            <a:r>
              <a:rPr lang="it-IT" sz="2000" dirty="0"/>
              <a:t> cm, </a:t>
            </a:r>
            <a:r>
              <a:rPr lang="it-IT" sz="2000" dirty="0">
                <a:hlinkClick r:id="rId3" tooltip="Madrid"/>
              </a:rPr>
              <a:t>Madrid</a:t>
            </a:r>
            <a:r>
              <a:rPr lang="it-IT" sz="2000" dirty="0"/>
              <a:t>, </a:t>
            </a:r>
            <a:r>
              <a:rPr lang="it-IT" sz="2000" dirty="0">
                <a:hlinkClick r:id="rId4" tooltip="Museo Thyssen-Bornemisza"/>
              </a:rPr>
              <a:t>Museo </a:t>
            </a:r>
            <a:r>
              <a:rPr lang="it-IT" sz="2000" dirty="0" err="1">
                <a:hlinkClick r:id="rId4" tooltip="Museo Thyssen-Bornemisza"/>
              </a:rPr>
              <a:t>Thyssen-Bornemisza</a:t>
            </a:r>
            <a:endParaRPr lang="it-IT" sz="2000" dirty="0"/>
          </a:p>
        </p:txBody>
      </p:sp>
      <p:pic>
        <p:nvPicPr>
          <p:cNvPr id="4" name="Segnaposto contenuto 3"/>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0" y="0"/>
            <a:ext cx="4085090" cy="6858000"/>
          </a:xfrm>
        </p:spPr>
      </p:pic>
    </p:spTree>
    <p:extLst>
      <p:ext uri="{BB962C8B-B14F-4D97-AF65-F5344CB8AC3E}">
        <p14:creationId xmlns:p14="http://schemas.microsoft.com/office/powerpoint/2010/main" val="9469003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76056" y="274638"/>
            <a:ext cx="3610744" cy="2434282"/>
          </a:xfrm>
        </p:spPr>
        <p:txBody>
          <a:bodyPr>
            <a:normAutofit/>
          </a:bodyPr>
          <a:lstStyle/>
          <a:p>
            <a:r>
              <a:rPr lang="it-IT" sz="2000" i="1" dirty="0"/>
              <a:t>Crocifissione</a:t>
            </a:r>
            <a:r>
              <a:rPr lang="it-IT" sz="2000" dirty="0"/>
              <a:t> di </a:t>
            </a:r>
            <a:r>
              <a:rPr lang="it-IT" sz="2000" dirty="0" smtClean="0"/>
              <a:t>Sibiu</a:t>
            </a:r>
            <a:br>
              <a:rPr lang="it-IT" sz="2000" dirty="0" smtClean="0"/>
            </a:br>
            <a:r>
              <a:rPr lang="it-IT" sz="2000" i="1" dirty="0"/>
              <a:t>Crocifissione</a:t>
            </a:r>
            <a:r>
              <a:rPr lang="it-IT" sz="2000" dirty="0"/>
              <a:t>, 1463-1465 circa, tempera e olio su tavola, 39×22,5 cm, </a:t>
            </a:r>
            <a:r>
              <a:rPr lang="it-IT" sz="2000" dirty="0">
                <a:hlinkClick r:id="rId2" tooltip="Bucarest"/>
              </a:rPr>
              <a:t>Bucarest</a:t>
            </a:r>
            <a:r>
              <a:rPr lang="it-IT" sz="2000" dirty="0"/>
              <a:t>, </a:t>
            </a:r>
            <a:r>
              <a:rPr lang="it-IT" sz="2000" dirty="0">
                <a:hlinkClick r:id="rId3" tooltip="Museo nazionale d'arte rumeno"/>
              </a:rPr>
              <a:t>Museo nazionale d'arte rumeno</a:t>
            </a:r>
            <a:endParaRPr lang="it-IT" sz="2000" dirty="0"/>
          </a:p>
        </p:txBody>
      </p:sp>
      <p:pic>
        <p:nvPicPr>
          <p:cNvPr id="6" name="Segnaposto contenuto 5"/>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 y="0"/>
            <a:ext cx="4835769" cy="6858000"/>
          </a:xfrm>
        </p:spPr>
      </p:pic>
    </p:spTree>
    <p:extLst>
      <p:ext uri="{BB962C8B-B14F-4D97-AF65-F5344CB8AC3E}">
        <p14:creationId xmlns:p14="http://schemas.microsoft.com/office/powerpoint/2010/main" val="17190584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75856" y="274638"/>
            <a:ext cx="5410944" cy="1143000"/>
          </a:xfrm>
        </p:spPr>
        <p:txBody>
          <a:bodyPr>
            <a:normAutofit/>
          </a:bodyPr>
          <a:lstStyle/>
          <a:p>
            <a:r>
              <a:rPr lang="it-IT" sz="2000" i="1" dirty="0" err="1">
                <a:hlinkClick r:id="rId2" tooltip="Crucifixion (Antonello da Messina)"/>
              </a:rPr>
              <a:t>Crucifixion</a:t>
            </a:r>
            <a:r>
              <a:rPr lang="it-IT" sz="2000" dirty="0"/>
              <a:t>, Antwerp, </a:t>
            </a:r>
            <a:r>
              <a:rPr lang="it-IT" sz="2000" dirty="0" err="1"/>
              <a:t>detail</a:t>
            </a:r>
            <a:r>
              <a:rPr lang="it-IT" sz="2000" dirty="0"/>
              <a:t>.</a:t>
            </a:r>
          </a:p>
        </p:txBody>
      </p:sp>
      <p:pic>
        <p:nvPicPr>
          <p:cNvPr id="4" name="Segnaposto contenuto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4813"/>
            <a:ext cx="2169855" cy="6853187"/>
          </a:xfrm>
        </p:spPr>
      </p:pic>
    </p:spTree>
    <p:extLst>
      <p:ext uri="{BB962C8B-B14F-4D97-AF65-F5344CB8AC3E}">
        <p14:creationId xmlns:p14="http://schemas.microsoft.com/office/powerpoint/2010/main" val="38239994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580112" y="274638"/>
            <a:ext cx="3106688" cy="1143000"/>
          </a:xfrm>
        </p:spPr>
        <p:txBody>
          <a:bodyPr>
            <a:normAutofit/>
          </a:bodyPr>
          <a:lstStyle/>
          <a:p>
            <a:r>
              <a:rPr lang="it-IT" sz="2000" i="1" dirty="0">
                <a:hlinkClick r:id="rId2" tooltip="Salvator mundi (Antonello da Messina)"/>
              </a:rPr>
              <a:t>Salvator mundi</a:t>
            </a:r>
            <a:endParaRPr lang="it-IT" sz="2000" dirty="0"/>
          </a:p>
        </p:txBody>
      </p:sp>
      <p:pic>
        <p:nvPicPr>
          <p:cNvPr id="4" name="Segnaposto contenuto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941" y="0"/>
            <a:ext cx="5190688" cy="6858000"/>
          </a:xfrm>
        </p:spPr>
      </p:pic>
    </p:spTree>
    <p:extLst>
      <p:ext uri="{BB962C8B-B14F-4D97-AF65-F5344CB8AC3E}">
        <p14:creationId xmlns:p14="http://schemas.microsoft.com/office/powerpoint/2010/main" val="22589250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508104" y="274638"/>
            <a:ext cx="3178696" cy="1143000"/>
          </a:xfrm>
        </p:spPr>
        <p:txBody>
          <a:bodyPr>
            <a:normAutofit fontScale="90000"/>
          </a:bodyPr>
          <a:lstStyle/>
          <a:p>
            <a:r>
              <a:rPr lang="it-IT" sz="2000" i="1" dirty="0"/>
              <a:t>Ecce Homo</a:t>
            </a:r>
            <a:r>
              <a:rPr lang="it-IT" sz="2000" dirty="0"/>
              <a:t>, 1475 circa, olio su tavola di rovere, 48,5×38 cm, </a:t>
            </a:r>
            <a:r>
              <a:rPr lang="it-IT" sz="2000" dirty="0">
                <a:hlinkClick r:id="rId2" tooltip="Piacenza"/>
              </a:rPr>
              <a:t>Piacenza</a:t>
            </a:r>
            <a:r>
              <a:rPr lang="it-IT" sz="2000" dirty="0"/>
              <a:t>, </a:t>
            </a:r>
            <a:r>
              <a:rPr lang="it-IT" sz="2000" dirty="0">
                <a:hlinkClick r:id="rId3" tooltip="Galleria del Collegio Alberoni"/>
              </a:rPr>
              <a:t>Galleria del Collegio Alberoni</a:t>
            </a:r>
            <a:endParaRPr lang="it-IT" sz="2000" dirty="0"/>
          </a:p>
        </p:txBody>
      </p:sp>
      <p:pic>
        <p:nvPicPr>
          <p:cNvPr id="4" name="Segnaposto contenuto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649" y="0"/>
            <a:ext cx="5287710" cy="6858000"/>
          </a:xfrm>
        </p:spPr>
      </p:pic>
    </p:spTree>
    <p:extLst>
      <p:ext uri="{BB962C8B-B14F-4D97-AF65-F5344CB8AC3E}">
        <p14:creationId xmlns:p14="http://schemas.microsoft.com/office/powerpoint/2010/main" val="23636526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31902"/>
            <a:ext cx="5672151" cy="6889901"/>
          </a:xfrm>
        </p:spPr>
      </p:pic>
    </p:spTree>
    <p:extLst>
      <p:ext uri="{BB962C8B-B14F-4D97-AF65-F5344CB8AC3E}">
        <p14:creationId xmlns:p14="http://schemas.microsoft.com/office/powerpoint/2010/main" val="10668065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5" name="Segnaposto contenuto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2627784" cy="6848167"/>
          </a:xfrm>
        </p:spPr>
      </p:pic>
    </p:spTree>
    <p:extLst>
      <p:ext uri="{BB962C8B-B14F-4D97-AF65-F5344CB8AC3E}">
        <p14:creationId xmlns:p14="http://schemas.microsoft.com/office/powerpoint/2010/main" val="26263760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2915816" cy="6803572"/>
          </a:xfrm>
        </p:spPr>
      </p:pic>
    </p:spTree>
    <p:extLst>
      <p:ext uri="{BB962C8B-B14F-4D97-AF65-F5344CB8AC3E}">
        <p14:creationId xmlns:p14="http://schemas.microsoft.com/office/powerpoint/2010/main" val="42006363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292080" y="274638"/>
            <a:ext cx="3394720" cy="1143000"/>
          </a:xfrm>
        </p:spPr>
        <p:txBody>
          <a:bodyPr>
            <a:normAutofit fontScale="90000"/>
          </a:bodyPr>
          <a:lstStyle/>
          <a:p>
            <a:r>
              <a:rPr lang="it-IT" sz="2000" i="1" dirty="0"/>
              <a:t>Ritratto di giovane</a:t>
            </a:r>
            <a:r>
              <a:rPr lang="it-IT" sz="2000" dirty="0"/>
              <a:t>, 1478 circa, tempera e olio su tavola di noce, </a:t>
            </a:r>
            <a:r>
              <a:rPr lang="it-IT" sz="2000" dirty="0" err="1"/>
              <a:t>32x26</a:t>
            </a:r>
            <a:r>
              <a:rPr lang="it-IT" sz="2000" dirty="0"/>
              <a:t> cm, </a:t>
            </a:r>
            <a:r>
              <a:rPr lang="it-IT" sz="2000" dirty="0">
                <a:hlinkClick r:id="rId2" tooltip="Berlino"/>
              </a:rPr>
              <a:t>Berlino</a:t>
            </a:r>
            <a:r>
              <a:rPr lang="it-IT" sz="2000" dirty="0"/>
              <a:t>, </a:t>
            </a:r>
            <a:r>
              <a:rPr lang="it-IT" sz="2000" dirty="0" err="1">
                <a:hlinkClick r:id="rId3" tooltip="Gemäldegalerie (Berlino)"/>
              </a:rPr>
              <a:t>Gemäldegalerie</a:t>
            </a:r>
            <a:endParaRPr lang="it-IT" sz="2000" dirty="0"/>
          </a:p>
        </p:txBody>
      </p:sp>
      <p:pic>
        <p:nvPicPr>
          <p:cNvPr id="4" name="Segnaposto contenuto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0"/>
            <a:ext cx="4941354" cy="6858000"/>
          </a:xfrm>
        </p:spPr>
      </p:pic>
    </p:spTree>
    <p:extLst>
      <p:ext uri="{BB962C8B-B14F-4D97-AF65-F5344CB8AC3E}">
        <p14:creationId xmlns:p14="http://schemas.microsoft.com/office/powerpoint/2010/main" val="18959428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652120" y="274638"/>
            <a:ext cx="3034680" cy="3442394"/>
          </a:xfrm>
        </p:spPr>
        <p:txBody>
          <a:bodyPr>
            <a:normAutofit/>
          </a:bodyPr>
          <a:lstStyle/>
          <a:p>
            <a:r>
              <a:rPr lang="it-IT" sz="2000" dirty="0"/>
              <a:t>Antonello da Messina, </a:t>
            </a:r>
            <a:r>
              <a:rPr lang="it-IT" sz="2000" i="1" dirty="0" smtClean="0"/>
              <a:t/>
            </a:r>
            <a:br>
              <a:rPr lang="it-IT" sz="2000" i="1" dirty="0" smtClean="0"/>
            </a:br>
            <a:r>
              <a:rPr lang="it-IT" sz="2000" i="1" dirty="0">
                <a:hlinkClick r:id="rId2" tooltip="Madonna Salting"/>
              </a:rPr>
              <a:t>Madonna </a:t>
            </a:r>
            <a:r>
              <a:rPr lang="it-IT" sz="2000" i="1" dirty="0" err="1">
                <a:hlinkClick r:id="rId2" tooltip="Madonna Salting"/>
              </a:rPr>
              <a:t>Salting</a:t>
            </a:r>
            <a:r>
              <a:rPr lang="it-IT" sz="2000" dirty="0"/>
              <a:t>, 1470 circa, tempera e olio su tavola, 43,2×34,3 cm, </a:t>
            </a:r>
            <a:r>
              <a:rPr lang="it-IT" sz="2000" dirty="0">
                <a:hlinkClick r:id="rId3" tooltip="Londra"/>
              </a:rPr>
              <a:t>Londra</a:t>
            </a:r>
            <a:r>
              <a:rPr lang="it-IT" sz="2000" dirty="0"/>
              <a:t>, </a:t>
            </a:r>
            <a:r>
              <a:rPr lang="it-IT" sz="2000" dirty="0">
                <a:hlinkClick r:id="rId4" tooltip="National Gallery (Londra)"/>
              </a:rPr>
              <a:t>National Gallery</a:t>
            </a:r>
            <a:endParaRPr lang="it-IT" sz="2000" dirty="0"/>
          </a:p>
        </p:txBody>
      </p:sp>
      <p:pic>
        <p:nvPicPr>
          <p:cNvPr id="4" name="Segnaposto contenuto 3"/>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0" y="0"/>
            <a:ext cx="5378824" cy="6858000"/>
          </a:xfrm>
        </p:spPr>
      </p:pic>
    </p:spTree>
    <p:extLst>
      <p:ext uri="{BB962C8B-B14F-4D97-AF65-F5344CB8AC3E}">
        <p14:creationId xmlns:p14="http://schemas.microsoft.com/office/powerpoint/2010/main" val="4752580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6309320"/>
            <a:ext cx="8229600" cy="548680"/>
          </a:xfrm>
        </p:spPr>
        <p:txBody>
          <a:bodyPr>
            <a:normAutofit fontScale="90000"/>
          </a:bodyPr>
          <a:lstStyle/>
          <a:p>
            <a:r>
              <a:rPr lang="it-IT" sz="2000" dirty="0" smtClean="0"/>
              <a:t>Antonello da Messina, Madonna col Bambino e due Angeli ( 1570-75 ), particolare, </a:t>
            </a:r>
            <a:r>
              <a:rPr lang="it-IT" sz="2000" dirty="0" err="1" smtClean="0"/>
              <a:t>oilio</a:t>
            </a:r>
            <a:r>
              <a:rPr lang="it-IT" sz="2000" dirty="0" smtClean="0"/>
              <a:t> su tavola, Firenze, Uffizi</a:t>
            </a:r>
            <a:endParaRPr lang="it-IT" sz="20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6696903" cy="6237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38013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75856" y="274638"/>
            <a:ext cx="5410944" cy="3010346"/>
          </a:xfrm>
        </p:spPr>
        <p:txBody>
          <a:bodyPr>
            <a:normAutofit/>
          </a:bodyPr>
          <a:lstStyle/>
          <a:p>
            <a:r>
              <a:rPr lang="it-IT" sz="2000" dirty="0" smtClean="0"/>
              <a:t>Antonello da Messina,                                                                   Madonna col Bambino,                                                                               olio su tavola,                                                                                                 dal trittico dei Dottori della Chiesa,                                                         1470-1475 </a:t>
            </a:r>
            <a:r>
              <a:rPr lang="it-IT" sz="2000" dirty="0" err="1" smtClean="0"/>
              <a:t>cira</a:t>
            </a:r>
            <a:r>
              <a:rPr lang="it-IT" sz="2000" dirty="0" smtClean="0"/>
              <a:t>,                                                                                           Firenze,                                                                                                             Galleria degli Uffizi</a:t>
            </a:r>
            <a:endParaRPr lang="it-IT" sz="20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720" y="0"/>
            <a:ext cx="3126120" cy="68544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41098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6" name="Segnaposto contenuto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387" y="0"/>
            <a:ext cx="6066692" cy="6858000"/>
          </a:xfrm>
        </p:spPr>
      </p:pic>
    </p:spTree>
    <p:extLst>
      <p:ext uri="{BB962C8B-B14F-4D97-AF65-F5344CB8AC3E}">
        <p14:creationId xmlns:p14="http://schemas.microsoft.com/office/powerpoint/2010/main" val="33162754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59" y="0"/>
            <a:ext cx="5524500" cy="6858000"/>
          </a:xfrm>
        </p:spPr>
      </p:pic>
    </p:spTree>
    <p:extLst>
      <p:ext uri="{BB962C8B-B14F-4D97-AF65-F5344CB8AC3E}">
        <p14:creationId xmlns:p14="http://schemas.microsoft.com/office/powerpoint/2010/main" val="4599232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6" name="Segnaposto contenuto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6300192" cy="6900210"/>
          </a:xfrm>
        </p:spPr>
      </p:pic>
    </p:spTree>
    <p:extLst>
      <p:ext uri="{BB962C8B-B14F-4D97-AF65-F5344CB8AC3E}">
        <p14:creationId xmlns:p14="http://schemas.microsoft.com/office/powerpoint/2010/main" val="6086347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508104" y="274638"/>
            <a:ext cx="3178696" cy="5098578"/>
          </a:xfrm>
        </p:spPr>
        <p:txBody>
          <a:bodyPr>
            <a:normAutofit/>
          </a:bodyPr>
          <a:lstStyle/>
          <a:p>
            <a:r>
              <a:rPr lang="it-IT" sz="2000" dirty="0"/>
              <a:t>Dello stesso anno è il </a:t>
            </a:r>
            <a:r>
              <a:rPr lang="it-IT" sz="2000" i="1" dirty="0"/>
              <a:t>Ritratto d'uomo</a:t>
            </a:r>
            <a:r>
              <a:rPr lang="it-IT" sz="2000" dirty="0"/>
              <a:t>, detto </a:t>
            </a:r>
            <a:r>
              <a:rPr lang="it-IT" sz="2000" i="1" dirty="0">
                <a:hlinkClick r:id="rId2" tooltip="Ritratto Trivulzio"/>
              </a:rPr>
              <a:t>Ritratto Trivulzio</a:t>
            </a:r>
            <a:r>
              <a:rPr lang="it-IT" sz="2000" dirty="0"/>
              <a:t>, del </a:t>
            </a:r>
            <a:r>
              <a:rPr lang="it-IT" sz="2000" dirty="0">
                <a:hlinkClick r:id="rId3" tooltip="Museo Civico d'Arte Antica di Torino"/>
              </a:rPr>
              <a:t>Museo Civico d'Arte Antica di Torino</a:t>
            </a:r>
            <a:r>
              <a:rPr lang="it-IT" sz="2000" dirty="0"/>
              <a:t>, firmato e datato, in cui l'incarnato si accorda perfettamente al colore rosso della veste. Questo ritratto impressionò anche </a:t>
            </a:r>
            <a:r>
              <a:rPr lang="it-IT" sz="2000" dirty="0">
                <a:hlinkClick r:id="rId4" tooltip="Galeazzo Maria Sforza"/>
              </a:rPr>
              <a:t>Galeazzo Maria Sforza</a:t>
            </a:r>
            <a:r>
              <a:rPr lang="it-IT" sz="2000" dirty="0"/>
              <a:t> il quale invitò più volte Antonello nella capitale lombarda, ma senza successo</a:t>
            </a:r>
          </a:p>
        </p:txBody>
      </p:sp>
      <p:pic>
        <p:nvPicPr>
          <p:cNvPr id="6" name="Segnaposto contenuto 5"/>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8206" y="0"/>
            <a:ext cx="5300254" cy="6858000"/>
          </a:xfrm>
        </p:spPr>
      </p:pic>
    </p:spTree>
    <p:extLst>
      <p:ext uri="{BB962C8B-B14F-4D97-AF65-F5344CB8AC3E}">
        <p14:creationId xmlns:p14="http://schemas.microsoft.com/office/powerpoint/2010/main" val="33643133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5664648" cy="6858000"/>
          </a:xfrm>
        </p:spPr>
      </p:pic>
    </p:spTree>
    <p:extLst>
      <p:ext uri="{BB962C8B-B14F-4D97-AF65-F5344CB8AC3E}">
        <p14:creationId xmlns:p14="http://schemas.microsoft.com/office/powerpoint/2010/main" val="13627524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796136" y="274638"/>
            <a:ext cx="2890664" cy="3298378"/>
          </a:xfrm>
        </p:spPr>
        <p:txBody>
          <a:bodyPr>
            <a:normAutofit/>
          </a:bodyPr>
          <a:lstStyle/>
          <a:p>
            <a:r>
              <a:rPr lang="it-IT" sz="2000" i="1" dirty="0" smtClean="0"/>
              <a:t/>
            </a:r>
            <a:br>
              <a:rPr lang="it-IT" sz="2000" i="1" dirty="0" smtClean="0"/>
            </a:br>
            <a:r>
              <a:rPr lang="it-IT" sz="2000" i="1" dirty="0">
                <a:hlinkClick r:id="rId2" tooltip="Ritratto d'ignoto marinaio"/>
              </a:rPr>
              <a:t>Ritratto d'ignoto marinaio</a:t>
            </a:r>
            <a:r>
              <a:rPr lang="it-IT" sz="2000" dirty="0"/>
              <a:t>, 1470-1472 circa, tempera e olio su tavola di noce, 30,5×26,3 cm, </a:t>
            </a:r>
            <a:r>
              <a:rPr lang="it-IT" sz="2000" dirty="0">
                <a:hlinkClick r:id="rId3" tooltip="Cefalù"/>
              </a:rPr>
              <a:t>Cefalù</a:t>
            </a:r>
            <a:r>
              <a:rPr lang="it-IT" sz="2000" dirty="0"/>
              <a:t>, </a:t>
            </a:r>
            <a:r>
              <a:rPr lang="it-IT" sz="2000" dirty="0">
                <a:hlinkClick r:id="rId4" tooltip="Museo Mandralisca"/>
              </a:rPr>
              <a:t>Museo </a:t>
            </a:r>
            <a:r>
              <a:rPr lang="it-IT" sz="2000" dirty="0" err="1">
                <a:hlinkClick r:id="rId4" tooltip="Museo Mandralisca"/>
              </a:rPr>
              <a:t>Mandralisca</a:t>
            </a:r>
            <a:endParaRPr lang="it-IT" sz="2000" dirty="0"/>
          </a:p>
        </p:txBody>
      </p:sp>
      <p:pic>
        <p:nvPicPr>
          <p:cNvPr id="4" name="Segnaposto contenuto 3"/>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1" y="0"/>
            <a:ext cx="5414951" cy="6957392"/>
          </a:xfrm>
        </p:spPr>
      </p:pic>
    </p:spTree>
    <p:extLst>
      <p:ext uri="{BB962C8B-B14F-4D97-AF65-F5344CB8AC3E}">
        <p14:creationId xmlns:p14="http://schemas.microsoft.com/office/powerpoint/2010/main" val="15495536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5370992" cy="6858000"/>
          </a:xfrm>
        </p:spPr>
      </p:pic>
      <p:sp>
        <p:nvSpPr>
          <p:cNvPr id="6" name="Titolo 5"/>
          <p:cNvSpPr>
            <a:spLocks noGrp="1"/>
          </p:cNvSpPr>
          <p:nvPr>
            <p:ph type="title"/>
          </p:nvPr>
        </p:nvSpPr>
        <p:spPr>
          <a:xfrm>
            <a:off x="5652120" y="274638"/>
            <a:ext cx="3034680" cy="1143000"/>
          </a:xfrm>
        </p:spPr>
        <p:txBody>
          <a:bodyPr>
            <a:normAutofit fontScale="90000"/>
          </a:bodyPr>
          <a:lstStyle/>
          <a:p>
            <a:r>
              <a:rPr lang="it-IT" sz="2000" dirty="0"/>
              <a:t>Antonello da Messina </a:t>
            </a:r>
            <a:r>
              <a:rPr lang="it-IT" sz="2000" dirty="0" smtClean="0"/>
              <a:t>-</a:t>
            </a:r>
            <a:br>
              <a:rPr lang="it-IT" sz="2000" dirty="0" smtClean="0"/>
            </a:br>
            <a:r>
              <a:rPr lang="it-IT" sz="2000" i="1" dirty="0">
                <a:hlinkClick r:id="rId4" tooltip="San Girolamo nello studio (Antonello da Messina)"/>
              </a:rPr>
              <a:t>San Girolamo nello studio</a:t>
            </a:r>
            <a:r>
              <a:rPr lang="it-IT" sz="2000" dirty="0"/>
              <a:t>, 1474-1475 circa, olio su tavola di tiglio, 45,7×36,2 cm, </a:t>
            </a:r>
            <a:r>
              <a:rPr lang="it-IT" sz="2000" dirty="0">
                <a:hlinkClick r:id="rId5" tooltip="Londra"/>
              </a:rPr>
              <a:t>Londra</a:t>
            </a:r>
            <a:r>
              <a:rPr lang="it-IT" sz="2000" dirty="0"/>
              <a:t>, </a:t>
            </a:r>
            <a:r>
              <a:rPr lang="it-IT" sz="2000" dirty="0">
                <a:hlinkClick r:id="rId6" tooltip="National Gallery (Londra)"/>
              </a:rPr>
              <a:t>National Gallery</a:t>
            </a:r>
            <a:endParaRPr lang="it-IT" sz="2000" dirty="0"/>
          </a:p>
        </p:txBody>
      </p:sp>
    </p:spTree>
    <p:extLst>
      <p:ext uri="{BB962C8B-B14F-4D97-AF65-F5344CB8AC3E}">
        <p14:creationId xmlns:p14="http://schemas.microsoft.com/office/powerpoint/2010/main" val="16909833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707904" y="274638"/>
            <a:ext cx="4978896" cy="4234482"/>
          </a:xfrm>
        </p:spPr>
        <p:txBody>
          <a:bodyPr>
            <a:normAutofit fontScale="90000"/>
          </a:bodyPr>
          <a:lstStyle/>
          <a:p>
            <a:r>
              <a:rPr lang="it-IT" sz="2000" dirty="0"/>
              <a:t>Del </a:t>
            </a:r>
            <a:r>
              <a:rPr lang="it-IT" sz="2000" dirty="0">
                <a:hlinkClick r:id="rId3" tooltip="1478"/>
              </a:rPr>
              <a:t>1478</a:t>
            </a:r>
            <a:r>
              <a:rPr lang="it-IT" sz="2000" dirty="0"/>
              <a:t>, o del '75-76 fu il </a:t>
            </a:r>
            <a:r>
              <a:rPr lang="it-IT" sz="2000" i="1" dirty="0">
                <a:hlinkClick r:id="rId4" tooltip="San Sebastiano (Antonello da Messina)"/>
              </a:rPr>
              <a:t>San Sebastiano</a:t>
            </a:r>
            <a:r>
              <a:rPr lang="it-IT" sz="2000" dirty="0"/>
              <a:t> di </a:t>
            </a:r>
            <a:r>
              <a:rPr lang="it-IT" sz="2000" dirty="0">
                <a:hlinkClick r:id="rId5" tooltip="Dresda"/>
              </a:rPr>
              <a:t>Dresda</a:t>
            </a:r>
            <a:r>
              <a:rPr lang="it-IT" sz="2000" dirty="0"/>
              <a:t>, parte centrale di un trittico smembrato (</a:t>
            </a:r>
            <a:r>
              <a:rPr lang="it-IT" sz="2000" i="1" dirty="0"/>
              <a:t>Trittico di San Giuliano</a:t>
            </a:r>
            <a:r>
              <a:rPr lang="it-IT" sz="2000" dirty="0"/>
              <a:t>); in esso l'asse del dipinto è dato dalla figura monumentale del santo, accentuata dal punto di vista ribassato, ruotata leggermente a destra. L'influenza di </a:t>
            </a:r>
            <a:r>
              <a:rPr lang="it-IT" sz="2000" dirty="0">
                <a:hlinkClick r:id="rId6" tooltip="Piero della Francesca"/>
              </a:rPr>
              <a:t>Piero della Francesca</a:t>
            </a:r>
            <a:r>
              <a:rPr lang="it-IT" sz="2000" dirty="0"/>
              <a:t> è evidente nella disposizione matematica degli elementi e nel pavimento scorciato in prospettiva che conduce lo sguardo verso il piazzale in fondo; al contempo Antonello rifiutò la scomposizione geometrica del corpo del santo, addolcendo i contorni; inserì inoltre la scena in un paesaggio contemporaneo, popolato di figure </a:t>
            </a:r>
            <a:r>
              <a:rPr lang="it-IT" sz="2000" dirty="0" smtClean="0"/>
              <a:t>minuscole</a:t>
            </a:r>
            <a:br>
              <a:rPr lang="it-IT" sz="2000" dirty="0" smtClean="0"/>
            </a:br>
            <a:r>
              <a:rPr lang="it-IT" sz="1800" i="1" dirty="0">
                <a:hlinkClick r:id="rId4" tooltip="San Sebastiano (Antonello da Messina)"/>
              </a:rPr>
              <a:t>San Sebastiano</a:t>
            </a:r>
            <a:r>
              <a:rPr lang="it-IT" sz="1800" dirty="0"/>
              <a:t>, 1475-1476?, 1478? olio su tavola trasportata su tela, 171×85,5 cm, </a:t>
            </a:r>
            <a:r>
              <a:rPr lang="it-IT" sz="1800" dirty="0">
                <a:hlinkClick r:id="rId5" tooltip="Dresda"/>
              </a:rPr>
              <a:t>Dresda</a:t>
            </a:r>
            <a:r>
              <a:rPr lang="it-IT" sz="1800" dirty="0"/>
              <a:t>, </a:t>
            </a:r>
            <a:r>
              <a:rPr lang="it-IT" sz="1800" dirty="0" err="1">
                <a:hlinkClick r:id="rId7" tooltip="Gemäldegalerie (Dresda)"/>
              </a:rPr>
              <a:t>Gemäldegalerie</a:t>
            </a:r>
            <a:endParaRPr lang="it-IT" sz="2000" dirty="0"/>
          </a:p>
        </p:txBody>
      </p:sp>
      <p:pic>
        <p:nvPicPr>
          <p:cNvPr id="4" name="Segnaposto contenuto 3"/>
          <p:cNvPicPr>
            <a:picLocks noGrp="1" noChangeAspect="1"/>
          </p:cNvPicPr>
          <p:nvPr>
            <p:ph idx="1"/>
          </p:nvPr>
        </p:nvPicPr>
        <p:blipFill>
          <a:blip r:embed="rId8">
            <a:extLst>
              <a:ext uri="{28A0092B-C50C-407E-A947-70E740481C1C}">
                <a14:useLocalDpi xmlns:a14="http://schemas.microsoft.com/office/drawing/2010/main" val="0"/>
              </a:ext>
            </a:extLst>
          </a:blip>
          <a:stretch>
            <a:fillRect/>
          </a:stretch>
        </p:blipFill>
        <p:spPr>
          <a:xfrm>
            <a:off x="0" y="0"/>
            <a:ext cx="3419872" cy="6922653"/>
          </a:xfrm>
        </p:spPr>
      </p:pic>
    </p:spTree>
    <p:extLst>
      <p:ext uri="{BB962C8B-B14F-4D97-AF65-F5344CB8AC3E}">
        <p14:creationId xmlns:p14="http://schemas.microsoft.com/office/powerpoint/2010/main" val="6842892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64088" y="274638"/>
            <a:ext cx="3600400" cy="6178698"/>
          </a:xfrm>
        </p:spPr>
        <p:txBody>
          <a:bodyPr>
            <a:normAutofit fontScale="90000"/>
          </a:bodyPr>
          <a:lstStyle/>
          <a:p>
            <a:r>
              <a:rPr lang="it-IT" sz="2000" dirty="0"/>
              <a:t>Dopo il suo ritorno in Sicilia, realizzò nel </a:t>
            </a:r>
            <a:r>
              <a:rPr lang="it-IT" sz="2000" dirty="0">
                <a:hlinkClick r:id="rId3" tooltip="1476"/>
              </a:rPr>
              <a:t>1476</a:t>
            </a:r>
            <a:r>
              <a:rPr lang="it-IT" sz="2000" dirty="0"/>
              <a:t> l'</a:t>
            </a:r>
            <a:r>
              <a:rPr lang="it-IT" sz="2000" i="1" dirty="0">
                <a:hlinkClick r:id="rId4" tooltip="Annunciata di Palermo"/>
              </a:rPr>
              <a:t>Annunciata di Palermo</a:t>
            </a:r>
            <a:r>
              <a:rPr lang="it-IT" sz="2000" dirty="0"/>
              <a:t>: </a:t>
            </a:r>
            <a:r>
              <a:rPr lang="it-IT" sz="2000" dirty="0" err="1"/>
              <a:t>Maria,'distratta</a:t>
            </a:r>
            <a:r>
              <a:rPr lang="it-IT" sz="2000" dirty="0"/>
              <a:t>' dalla </a:t>
            </a:r>
            <a:r>
              <a:rPr lang="it-IT" sz="2000" dirty="0">
                <a:hlinkClick r:id="rId5" tooltip="Lettura"/>
              </a:rPr>
              <a:t>lettura</a:t>
            </a:r>
            <a:r>
              <a:rPr lang="it-IT" sz="2000" dirty="0"/>
              <a:t>, è colta nell'attimo in cui l'interlocutore (L'Angelo ? Noi?) le è davanti, e la sua mano destra sembra volerlo infrenare; dalla sagoma dalla geometria essenziale del manto emerge il perfetto ovale del volto della Vergine ; un asse - forse casuale- della composizione è dato dalla piega del manto sulla fronte giù fino all'angolo del leggio ; al contrario, il lieve girare della figura, e il gesto della mano, danno naturalezza alla composizione. L'opera rappresenta uno dei traguardi fondamentali della pittura rinascimentale italiana. L'assolutezza formale, lo sguardo magnetico e la mano sospesa in una dimensione astratta ne fanno un capolavoro assoluto</a:t>
            </a:r>
          </a:p>
        </p:txBody>
      </p:sp>
      <p:pic>
        <p:nvPicPr>
          <p:cNvPr id="4" name="Segnaposto contenuto 3"/>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1" y="0"/>
            <a:ext cx="5131837" cy="6858000"/>
          </a:xfrm>
        </p:spPr>
      </p:pic>
    </p:spTree>
    <p:extLst>
      <p:ext uri="{BB962C8B-B14F-4D97-AF65-F5344CB8AC3E}">
        <p14:creationId xmlns:p14="http://schemas.microsoft.com/office/powerpoint/2010/main" val="29105786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580112" y="274638"/>
            <a:ext cx="3106688" cy="1143000"/>
          </a:xfrm>
        </p:spPr>
        <p:txBody>
          <a:bodyPr>
            <a:normAutofit/>
          </a:bodyPr>
          <a:lstStyle/>
          <a:p>
            <a:r>
              <a:rPr lang="it-IT" sz="2000" dirty="0"/>
              <a:t>The </a:t>
            </a:r>
            <a:r>
              <a:rPr lang="it-IT" sz="2000" i="1" dirty="0">
                <a:hlinkClick r:id="rId2" tooltip="Virgin Annunciate (Antonello da Messina, Palermo)"/>
              </a:rPr>
              <a:t>Virgin Annunciate</a:t>
            </a:r>
            <a:r>
              <a:rPr lang="it-IT" sz="2000" dirty="0"/>
              <a:t> in the </a:t>
            </a:r>
            <a:r>
              <a:rPr lang="it-IT" sz="2000" dirty="0">
                <a:hlinkClick r:id="rId3" tooltip="Palazzo Abatellis"/>
              </a:rPr>
              <a:t>Palazzo Abatellis</a:t>
            </a:r>
            <a:r>
              <a:rPr lang="it-IT" sz="2000" dirty="0"/>
              <a:t> in </a:t>
            </a:r>
            <a:r>
              <a:rPr lang="it-IT" sz="2000" dirty="0">
                <a:hlinkClick r:id="rId4" tooltip="Palermo"/>
              </a:rPr>
              <a:t>Palermo</a:t>
            </a:r>
            <a:endParaRPr lang="it-IT" sz="2000" dirty="0"/>
          </a:p>
        </p:txBody>
      </p:sp>
      <p:pic>
        <p:nvPicPr>
          <p:cNvPr id="4" name="Segnaposto contenuto 3"/>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1" y="0"/>
            <a:ext cx="5231219" cy="6858000"/>
          </a:xfrm>
        </p:spPr>
      </p:pic>
    </p:spTree>
    <p:extLst>
      <p:ext uri="{BB962C8B-B14F-4D97-AF65-F5344CB8AC3E}">
        <p14:creationId xmlns:p14="http://schemas.microsoft.com/office/powerpoint/2010/main" val="305007794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TotalTime>
  <Words>1131</Words>
  <Application>Microsoft Office PowerPoint</Application>
  <PresentationFormat>Presentazione su schermo (4:3)</PresentationFormat>
  <Paragraphs>31</Paragraphs>
  <Slides>25</Slides>
  <Notes>4</Notes>
  <HiddenSlides>0</HiddenSlides>
  <MMClips>0</MMClips>
  <ScaleCrop>false</ScaleCrop>
  <HeadingPairs>
    <vt:vector size="4" baseType="variant">
      <vt:variant>
        <vt:lpstr>Tema</vt:lpstr>
      </vt:variant>
      <vt:variant>
        <vt:i4>1</vt:i4>
      </vt:variant>
      <vt:variant>
        <vt:lpstr>Titoli diapositive</vt:lpstr>
      </vt:variant>
      <vt:variant>
        <vt:i4>25</vt:i4>
      </vt:variant>
    </vt:vector>
  </HeadingPairs>
  <TitlesOfParts>
    <vt:vector size="26" baseType="lpstr">
      <vt:lpstr>Tema di Office</vt:lpstr>
      <vt:lpstr>Antonello da Messina - Portrait of a Man - National Gallery London Ritratto d'uomo (forse autoritratto), Londra, National Gallery</vt:lpstr>
      <vt:lpstr>Ritratto di giovane, 1478 circa, tempera e olio su tavola di noce, 32x26 cm, Berlino, Gemäldegalerie</vt:lpstr>
      <vt:lpstr>Dello stesso anno è il Ritratto d'uomo, detto Ritratto Trivulzio, del Museo Civico d'Arte Antica di Torino, firmato e datato, in cui l'incarnato si accorda perfettamente al colore rosso della veste. Questo ritratto impressionò anche Galeazzo Maria Sforza il quale invitò più volte Antonello nella capitale lombarda, ma senza successo</vt:lpstr>
      <vt:lpstr>Presentazione standard di PowerPoint</vt:lpstr>
      <vt:lpstr> Ritratto d'ignoto marinaio, 1470-1472 circa, tempera e olio su tavola di noce, 30,5×26,3 cm, Cefalù, Museo Mandralisca</vt:lpstr>
      <vt:lpstr>Antonello da Messina - San Girolamo nello studio, 1474-1475 circa, olio su tavola di tiglio, 45,7×36,2 cm, Londra, National Gallery</vt:lpstr>
      <vt:lpstr>Del 1478, o del '75-76 fu il San Sebastiano di Dresda, parte centrale di un trittico smembrato (Trittico di San Giuliano); in esso l'asse del dipinto è dato dalla figura monumentale del santo, accentuata dal punto di vista ribassato, ruotata leggermente a destra. L'influenza di Piero della Francesca è evidente nella disposizione matematica degli elementi e nel pavimento scorciato in prospettiva che conduce lo sguardo verso il piazzale in fondo; al contempo Antonello rifiutò la scomposizione geometrica del corpo del santo, addolcendo i contorni; inserì inoltre la scena in un paesaggio contemporaneo, popolato di figure minuscole San Sebastiano, 1475-1476?, 1478? olio su tavola trasportata su tela, 171×85,5 cm, Dresda, Gemäldegalerie</vt:lpstr>
      <vt:lpstr>Dopo il suo ritorno in Sicilia, realizzò nel 1476 l'Annunciata di Palermo: Maria,'distratta' dalla lettura, è colta nell'attimo in cui l'interlocutore (L'Angelo ? Noi?) le è davanti, e la sua mano destra sembra volerlo infrenare; dalla sagoma dalla geometria essenziale del manto emerge il perfetto ovale del volto della Vergine ; un asse - forse casuale- della composizione è dato dalla piega del manto sulla fronte giù fino all'angolo del leggio ; al contrario, il lieve girare della figura, e il gesto della mano, danno naturalezza alla composizione. L'opera rappresenta uno dei traguardi fondamentali della pittura rinascimentale italiana. L'assolutezza formale, lo sguardo magnetico e la mano sospesa in una dimensione astratta ne fanno un capolavoro assoluto</vt:lpstr>
      <vt:lpstr>The Virgin Annunciate in the Palazzo Abatellis in Palermo</vt:lpstr>
      <vt:lpstr> Pala di San Cassiano (Madonna col Bambino tra i santi Nicola di Bari, Lucia, Orsola e Domenico), 1475-1476 circa, olio su tavola, 115×135,6 cm</vt:lpstr>
      <vt:lpstr>Anttonello da Mssina,, Annunciata, 1473-74, part., olio su tavola, Monaco di Bavera, Alte Pinakothek</vt:lpstr>
      <vt:lpstr>Crocifissione (attr., forse riferibile a Colantonio), 1450-1455 circa, tempera e olio su tavola, 44x52 cm, Madrid, Museo Thyssen-Bornemisza</vt:lpstr>
      <vt:lpstr>Crocifissione di Sibiu Crocifissione, 1463-1465 circa, tempera e olio su tavola, 39×22,5 cm, Bucarest, Museo nazionale d'arte rumeno</vt:lpstr>
      <vt:lpstr>Crucifixion, Antwerp, detail.</vt:lpstr>
      <vt:lpstr>Salvator mundi</vt:lpstr>
      <vt:lpstr>Ecce Homo, 1475 circa, olio su tavola di rovere, 48,5×38 cm, Piacenza, Galleria del Collegio Alberoni</vt:lpstr>
      <vt:lpstr>Presentazione standard di PowerPoint</vt:lpstr>
      <vt:lpstr>Presentazione standard di PowerPoint</vt:lpstr>
      <vt:lpstr>Presentazione standard di PowerPoint</vt:lpstr>
      <vt:lpstr>Antonello da Messina,  Madonna Salting, 1470 circa, tempera e olio su tavola, 43,2×34,3 cm, Londra, National Gallery</vt:lpstr>
      <vt:lpstr>Antonello da Messina, Madonna col Bambino e due Angeli ( 1570-75 ), particolare, oilio su tavola, Firenze, Uffizi</vt:lpstr>
      <vt:lpstr>Antonello da Messina,                                                                   Madonna col Bambino,                                                                               olio su tavola,                                                                                                 dal trittico dei Dottori della Chiesa,                                                         1470-1475 cira,                                                                                           Firenze,                                                                                                             Galleria degli Uffizi</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lenovo</dc:creator>
  <cp:lastModifiedBy>lenovo</cp:lastModifiedBy>
  <cp:revision>17</cp:revision>
  <dcterms:created xsi:type="dcterms:W3CDTF">2016-02-14T21:50:28Z</dcterms:created>
  <dcterms:modified xsi:type="dcterms:W3CDTF">2020-04-27T19:21:30Z</dcterms:modified>
</cp:coreProperties>
</file>