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2" r:id="rId3"/>
    <p:sldId id="303" r:id="rId4"/>
    <p:sldId id="257" r:id="rId5"/>
    <p:sldId id="304" r:id="rId6"/>
    <p:sldId id="305" r:id="rId7"/>
    <p:sldId id="306" r:id="rId8"/>
    <p:sldId id="258" r:id="rId9"/>
    <p:sldId id="266" r:id="rId10"/>
    <p:sldId id="314" r:id="rId11"/>
    <p:sldId id="316" r:id="rId12"/>
    <p:sldId id="317" r:id="rId13"/>
    <p:sldId id="318" r:id="rId14"/>
    <p:sldId id="315" r:id="rId15"/>
    <p:sldId id="259" r:id="rId16"/>
    <p:sldId id="310" r:id="rId17"/>
    <p:sldId id="263" r:id="rId18"/>
    <p:sldId id="322" r:id="rId19"/>
    <p:sldId id="308" r:id="rId20"/>
    <p:sldId id="309" r:id="rId21"/>
    <p:sldId id="311" r:id="rId22"/>
    <p:sldId id="313" r:id="rId23"/>
    <p:sldId id="261" r:id="rId24"/>
    <p:sldId id="269" r:id="rId25"/>
    <p:sldId id="264" r:id="rId26"/>
    <p:sldId id="265" r:id="rId27"/>
    <p:sldId id="267" r:id="rId28"/>
    <p:sldId id="271" r:id="rId29"/>
    <p:sldId id="270" r:id="rId30"/>
    <p:sldId id="320" r:id="rId31"/>
    <p:sldId id="321" r:id="rId32"/>
    <p:sldId id="319" r:id="rId33"/>
    <p:sldId id="273" r:id="rId34"/>
    <p:sldId id="272" r:id="rId35"/>
    <p:sldId id="274" r:id="rId36"/>
    <p:sldId id="275" r:id="rId37"/>
    <p:sldId id="276" r:id="rId38"/>
    <p:sldId id="278" r:id="rId39"/>
    <p:sldId id="287" r:id="rId40"/>
    <p:sldId id="290" r:id="rId41"/>
    <p:sldId id="299" r:id="rId42"/>
    <p:sldId id="296" r:id="rId43"/>
    <p:sldId id="302" r:id="rId44"/>
    <p:sldId id="301" r:id="rId45"/>
    <p:sldId id="293" r:id="rId4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2277-0C68-4749-86B1-B7A9B5062A39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C700D-4D73-4C27-8FB0-BC061D2A0D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898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L'Arco venne costruito dal Senato in memoria </a:t>
            </a:r>
            <a:r>
              <a:rPr lang="it-IT" dirty="0" err="1" smtClean="0"/>
              <a:t>dell'impera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tore</a:t>
            </a:r>
            <a:r>
              <a:rPr lang="it-IT" dirty="0" smtClean="0"/>
              <a:t> Tito dopo la sua morte avvenuta nell'81 d.C. L'arco </a:t>
            </a:r>
          </a:p>
          <a:p>
            <a:r>
              <a:rPr lang="it-IT" dirty="0" smtClean="0"/>
              <a:t>  mostra le fondazioni sospese a causa di uno scavo </a:t>
            </a:r>
            <a:r>
              <a:rPr lang="it-IT" dirty="0" err="1" smtClean="0"/>
              <a:t>avvenu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to in epoca moderna al fine di riportare alla luce la </a:t>
            </a:r>
            <a:r>
              <a:rPr lang="it-IT" dirty="0" err="1" smtClean="0"/>
              <a:t>pavi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mentazione</a:t>
            </a:r>
            <a:r>
              <a:rPr lang="it-IT" dirty="0" smtClean="0"/>
              <a:t> di epoca augustea, eliminando però la </a:t>
            </a:r>
            <a:r>
              <a:rPr lang="it-IT" dirty="0" err="1" smtClean="0"/>
              <a:t>pavi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mentazione</a:t>
            </a:r>
            <a:r>
              <a:rPr lang="it-IT" dirty="0" smtClean="0"/>
              <a:t> contemporanea all'arco. L'arco nel tempo ha </a:t>
            </a:r>
          </a:p>
          <a:p>
            <a:r>
              <a:rPr lang="it-IT" dirty="0" smtClean="0"/>
              <a:t>  avuto notevoli traversie (in epoca medievale venne </a:t>
            </a:r>
            <a:r>
              <a:rPr lang="it-IT" dirty="0" err="1" smtClean="0"/>
              <a:t>incorpo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rato nella costruzione del convento di S. M Nova - S. </a:t>
            </a:r>
            <a:r>
              <a:rPr lang="it-IT" dirty="0" err="1" smtClean="0"/>
              <a:t>Fran</a:t>
            </a:r>
            <a:r>
              <a:rPr lang="it-IT" dirty="0" smtClean="0"/>
              <a:t>- 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cesca</a:t>
            </a:r>
            <a:r>
              <a:rPr lang="it-IT" dirty="0" smtClean="0"/>
              <a:t> Romana - e all'interno del fornice venne ricavata una</a:t>
            </a:r>
          </a:p>
          <a:p>
            <a:r>
              <a:rPr lang="it-IT" dirty="0" smtClean="0"/>
              <a:t>  stanza), ma venne riportato agli antichi  splendori grazie ai</a:t>
            </a:r>
          </a:p>
          <a:p>
            <a:r>
              <a:rPr lang="it-IT" dirty="0" smtClean="0"/>
              <a:t>  lavori (1822) eseguiti da parte di Giuseppe </a:t>
            </a:r>
            <a:r>
              <a:rPr lang="it-IT" dirty="0" err="1" smtClean="0"/>
              <a:t>Valadier</a:t>
            </a:r>
            <a:r>
              <a:rPr lang="it-IT" dirty="0" smtClean="0"/>
              <a:t> su </a:t>
            </a:r>
            <a:r>
              <a:rPr lang="it-IT" dirty="0" err="1" smtClean="0"/>
              <a:t>com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missione di Pio VII con integrazioni di travertino (l'iscrizione</a:t>
            </a:r>
          </a:p>
          <a:p>
            <a:r>
              <a:rPr lang="it-IT" dirty="0" smtClean="0"/>
              <a:t>  commemorativa di questi lavori la si può vedere dal lato </a:t>
            </a:r>
          </a:p>
          <a:p>
            <a:r>
              <a:rPr lang="it-IT" dirty="0" smtClean="0"/>
              <a:t>  del Foro Romano).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700D-4D73-4C27-8FB0-BC061D2A0D0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020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L'arco, a un solo fornice, conserva la maggior parte delle </a:t>
            </a:r>
          </a:p>
          <a:p>
            <a:r>
              <a:rPr lang="it-IT" dirty="0" smtClean="0"/>
              <a:t>  decorazioni dal lato del Colosseo; sulla facciata si possono</a:t>
            </a:r>
          </a:p>
          <a:p>
            <a:r>
              <a:rPr lang="it-IT" dirty="0" smtClean="0"/>
              <a:t>  notare quattro semicolonne in marmo. La decorazione più</a:t>
            </a:r>
          </a:p>
          <a:p>
            <a:r>
              <a:rPr lang="it-IT" dirty="0" smtClean="0"/>
              <a:t>  importante di tutto l'arco è quella posta all'interno.</a:t>
            </a:r>
          </a:p>
          <a:p>
            <a:endParaRPr lang="it-IT" dirty="0" smtClean="0"/>
          </a:p>
          <a:p>
            <a:r>
              <a:rPr lang="it-IT" dirty="0" smtClean="0"/>
              <a:t>  Guardando in direzione del Foro Romano, sul lato sinistro </a:t>
            </a:r>
          </a:p>
          <a:p>
            <a:r>
              <a:rPr lang="it-IT" dirty="0" smtClean="0"/>
              <a:t>  (immagine alla vostra sinistra) si possono vedere dei </a:t>
            </a:r>
          </a:p>
          <a:p>
            <a:r>
              <a:rPr lang="it-IT" dirty="0" smtClean="0"/>
              <a:t>  portatori che trasportano oggetti conquistati nella </a:t>
            </a:r>
            <a:r>
              <a:rPr lang="it-IT" dirty="0" err="1" smtClean="0"/>
              <a:t>cam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pagna</a:t>
            </a:r>
            <a:r>
              <a:rPr lang="it-IT" dirty="0" smtClean="0"/>
              <a:t> di Tito contro gli Ebrei (in questo caso trombe d'</a:t>
            </a:r>
            <a:r>
              <a:rPr lang="it-IT" dirty="0" err="1" smtClean="0"/>
              <a:t>ar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gento</a:t>
            </a:r>
            <a:r>
              <a:rPr lang="it-IT" dirty="0" smtClean="0"/>
              <a:t> e il candelabro a sette bracci, gli oggetti più impor-</a:t>
            </a:r>
          </a:p>
          <a:p>
            <a:r>
              <a:rPr lang="it-IT" dirty="0" smtClean="0"/>
              <a:t>  tanti al momento della conquista di Gerusalemme; accanto</a:t>
            </a:r>
          </a:p>
          <a:p>
            <a:r>
              <a:rPr lang="it-IT" dirty="0" smtClean="0"/>
              <a:t>  ad essi si possono vedere altri portatori con cartelli sui qua-</a:t>
            </a:r>
          </a:p>
          <a:p>
            <a:r>
              <a:rPr lang="it-IT" dirty="0" smtClean="0"/>
              <a:t>  li con buona probabilità erano incisi i nomi delle città con-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quistate</a:t>
            </a:r>
            <a:r>
              <a:rPr lang="it-IT" dirty="0" smtClean="0"/>
              <a:t>). All'estrema destra si può notare un arco </a:t>
            </a:r>
            <a:r>
              <a:rPr lang="it-IT" dirty="0" err="1" smtClean="0"/>
              <a:t>sormon</a:t>
            </a:r>
            <a:r>
              <a:rPr lang="it-IT" dirty="0" smtClean="0"/>
              <a:t>-</a:t>
            </a:r>
          </a:p>
          <a:p>
            <a:r>
              <a:rPr lang="it-IT" dirty="0" smtClean="0"/>
              <a:t>  tato da due quadrighe: si tratta della Porta Trionfale, si-</a:t>
            </a:r>
          </a:p>
          <a:p>
            <a:r>
              <a:rPr lang="it-IT" dirty="0" smtClean="0"/>
              <a:t>  </a:t>
            </a:r>
            <a:r>
              <a:rPr lang="it-IT" dirty="0" err="1" smtClean="0"/>
              <a:t>tuata</a:t>
            </a:r>
            <a:r>
              <a:rPr lang="it-IT" dirty="0" smtClean="0"/>
              <a:t> nel Foro Boario, inizio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700D-4D73-4C27-8FB0-BC061D2A0D0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287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Sul pannello di destra dell'Arco (lo potete vedere qui a </a:t>
            </a:r>
            <a:r>
              <a:rPr lang="it-IT" dirty="0" err="1" smtClean="0"/>
              <a:t>fian</a:t>
            </a:r>
            <a:r>
              <a:rPr lang="it-IT" dirty="0" smtClean="0"/>
              <a:t>- </a:t>
            </a:r>
          </a:p>
          <a:p>
            <a:r>
              <a:rPr lang="it-IT" dirty="0" smtClean="0"/>
              <a:t>  co) si può vedere la quadriga su cui si trova Tito, preceduta</a:t>
            </a:r>
          </a:p>
          <a:p>
            <a:r>
              <a:rPr lang="it-IT" dirty="0" smtClean="0"/>
              <a:t>  dalla dea Roma che trattiene i cavalli per il morso; alle </a:t>
            </a:r>
          </a:p>
          <a:p>
            <a:r>
              <a:rPr lang="it-IT" dirty="0" smtClean="0"/>
              <a:t>  spalle dell'imperatore sono raffigurate una Vittoria e due </a:t>
            </a:r>
          </a:p>
          <a:p>
            <a:r>
              <a:rPr lang="it-IT" dirty="0" smtClean="0"/>
              <a:t>  figure maschili, un giovane a torso nudo e un anziano con la </a:t>
            </a:r>
          </a:p>
          <a:p>
            <a:r>
              <a:rPr lang="it-IT" dirty="0" smtClean="0"/>
              <a:t>  toga, nei quali alla fine si sono riconosciute le personifica-</a:t>
            </a:r>
          </a:p>
          <a:p>
            <a:r>
              <a:rPr lang="it-IT" dirty="0" smtClean="0"/>
              <a:t>  zioni rispettivamente del Popolo e del Senato di Roma; in </a:t>
            </a:r>
          </a:p>
          <a:p>
            <a:r>
              <a:rPr lang="it-IT" dirty="0" smtClean="0"/>
              <a:t>  secondo piano sono presenti profili di teste e numerosi fasci </a:t>
            </a:r>
          </a:p>
          <a:p>
            <a:r>
              <a:rPr lang="it-IT" dirty="0" smtClean="0"/>
              <a:t>  littori a rappresentare l'affollamento dei magistrati dietro al </a:t>
            </a:r>
          </a:p>
          <a:p>
            <a:r>
              <a:rPr lang="it-IT" dirty="0" smtClean="0"/>
              <a:t>  trionfatore.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C700D-4D73-4C27-8FB0-BC061D2A0D0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284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9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85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191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28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53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1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21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5243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69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22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21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4A874-4684-41D2-8245-1751B0C990FF}" type="datetimeFigureOut">
              <a:rPr lang="it-IT" smtClean="0"/>
              <a:t>13/01/2017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0648C-0AE1-47FE-A02A-AE5179D94B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949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76256" y="0"/>
            <a:ext cx="2267744" cy="6858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Recita l'iscrizione:</a:t>
            </a:r>
            <a:br>
              <a:rPr lang="it-IT" sz="2000" dirty="0" smtClean="0"/>
            </a:br>
            <a:r>
              <a:rPr lang="it-IT" sz="2000" dirty="0" err="1" smtClean="0"/>
              <a:t>SENATUS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POPULUSQUE</a:t>
            </a:r>
            <a:r>
              <a:rPr lang="it-IT" sz="2000" dirty="0" smtClean="0"/>
              <a:t> </a:t>
            </a:r>
            <a:r>
              <a:rPr lang="it-IT" sz="2000" dirty="0" err="1" smtClean="0"/>
              <a:t>ROMANUS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DIVO TITO DIVI VESPASIANI F(ILIO)</a:t>
            </a:r>
            <a:br>
              <a:rPr lang="it-IT" sz="2000" dirty="0" smtClean="0"/>
            </a:br>
            <a:r>
              <a:rPr lang="it-IT" sz="2000" dirty="0" smtClean="0"/>
              <a:t>VESPASIANO AUGUSTO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Recita l'iscrizione:</a:t>
            </a:r>
          </a:p>
          <a:p>
            <a:r>
              <a:rPr lang="it-IT" dirty="0" err="1" smtClean="0"/>
              <a:t>SENATUS</a:t>
            </a:r>
            <a:endParaRPr lang="it-IT" dirty="0" smtClean="0"/>
          </a:p>
          <a:p>
            <a:r>
              <a:rPr lang="it-IT" dirty="0" err="1" smtClean="0"/>
              <a:t>POPULUSQUE</a:t>
            </a:r>
            <a:r>
              <a:rPr lang="it-IT" dirty="0" smtClean="0"/>
              <a:t> </a:t>
            </a:r>
            <a:r>
              <a:rPr lang="it-IT" dirty="0" err="1" smtClean="0"/>
              <a:t>ROMANUS</a:t>
            </a:r>
            <a:endParaRPr lang="it-IT" dirty="0" smtClean="0"/>
          </a:p>
          <a:p>
            <a:r>
              <a:rPr lang="it-IT" dirty="0" smtClean="0"/>
              <a:t>DIVO TITO DIVI VESPASIANI F()</a:t>
            </a:r>
          </a:p>
          <a:p>
            <a:r>
              <a:rPr lang="it-IT" dirty="0" smtClean="0"/>
              <a:t>VESPASIANO AUGUSTO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9" y="0"/>
            <a:ext cx="6871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2" y="24735"/>
            <a:ext cx="9111020" cy="6833265"/>
          </a:xfrm>
        </p:spPr>
      </p:pic>
    </p:spTree>
    <p:extLst>
      <p:ext uri="{BB962C8B-B14F-4D97-AF65-F5344CB8AC3E}">
        <p14:creationId xmlns:p14="http://schemas.microsoft.com/office/powerpoint/2010/main" val="26008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" y="0"/>
            <a:ext cx="9120763" cy="6597352"/>
          </a:xfrm>
        </p:spPr>
      </p:pic>
    </p:spTree>
    <p:extLst>
      <p:ext uri="{BB962C8B-B14F-4D97-AF65-F5344CB8AC3E}">
        <p14:creationId xmlns:p14="http://schemas.microsoft.com/office/powerpoint/2010/main" val="227121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05" y="0"/>
            <a:ext cx="4732020" cy="6858000"/>
          </a:xfrm>
        </p:spPr>
      </p:pic>
    </p:spTree>
    <p:extLst>
      <p:ext uri="{BB962C8B-B14F-4D97-AF65-F5344CB8AC3E}">
        <p14:creationId xmlns:p14="http://schemas.microsoft.com/office/powerpoint/2010/main" val="33123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" y="0"/>
            <a:ext cx="9155254" cy="6093296"/>
          </a:xfrm>
        </p:spPr>
      </p:pic>
    </p:spTree>
    <p:extLst>
      <p:ext uri="{BB962C8B-B14F-4D97-AF65-F5344CB8AC3E}">
        <p14:creationId xmlns:p14="http://schemas.microsoft.com/office/powerpoint/2010/main" val="42844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05264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Ricostruzione del rilievo dell'Arco di Tito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" y="0"/>
            <a:ext cx="9232823" cy="5157192"/>
          </a:xfrm>
        </p:spPr>
      </p:pic>
    </p:spTree>
    <p:extLst>
      <p:ext uri="{BB962C8B-B14F-4D97-AF65-F5344CB8AC3E}">
        <p14:creationId xmlns:p14="http://schemas.microsoft.com/office/powerpoint/2010/main" val="3640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Rilievo della processione sull'Arco di Tito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329618" cy="5040560"/>
          </a:xfrm>
        </p:spPr>
      </p:pic>
    </p:spTree>
    <p:extLst>
      <p:ext uri="{BB962C8B-B14F-4D97-AF65-F5344CB8AC3E}">
        <p14:creationId xmlns:p14="http://schemas.microsoft.com/office/powerpoint/2010/main" val="48637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873" cy="6093296"/>
          </a:xfrm>
        </p:spPr>
      </p:pic>
    </p:spTree>
    <p:extLst>
      <p:ext uri="{BB962C8B-B14F-4D97-AF65-F5344CB8AC3E}">
        <p14:creationId xmlns:p14="http://schemas.microsoft.com/office/powerpoint/2010/main" val="304542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Vedi nota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12" y="0"/>
            <a:ext cx="9183675" cy="6093296"/>
          </a:xfrm>
        </p:spPr>
      </p:pic>
    </p:spTree>
    <p:extLst>
      <p:ext uri="{BB962C8B-B14F-4D97-AF65-F5344CB8AC3E}">
        <p14:creationId xmlns:p14="http://schemas.microsoft.com/office/powerpoint/2010/main" val="403826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35" y="0"/>
            <a:ext cx="4776797" cy="6863749"/>
          </a:xfrm>
        </p:spPr>
      </p:pic>
    </p:spTree>
    <p:extLst>
      <p:ext uri="{BB962C8B-B14F-4D97-AF65-F5344CB8AC3E}">
        <p14:creationId xmlns:p14="http://schemas.microsoft.com/office/powerpoint/2010/main" val="7088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873" cy="6093296"/>
          </a:xfrm>
        </p:spPr>
      </p:pic>
    </p:spTree>
    <p:extLst>
      <p:ext uri="{BB962C8B-B14F-4D97-AF65-F5344CB8AC3E}">
        <p14:creationId xmlns:p14="http://schemas.microsoft.com/office/powerpoint/2010/main" val="7908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483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Vedi nota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188"/>
            <a:ext cx="6530736" cy="6883188"/>
          </a:xfrm>
        </p:spPr>
      </p:pic>
    </p:spTree>
    <p:extLst>
      <p:ext uri="{BB962C8B-B14F-4D97-AF65-F5344CB8AC3E}">
        <p14:creationId xmlns:p14="http://schemas.microsoft.com/office/powerpoint/2010/main" val="26459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\\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3795" cy="6021288"/>
          </a:xfrm>
        </p:spPr>
      </p:pic>
    </p:spTree>
    <p:extLst>
      <p:ext uri="{BB962C8B-B14F-4D97-AF65-F5344CB8AC3E}">
        <p14:creationId xmlns:p14="http://schemas.microsoft.com/office/powerpoint/2010/main" val="2417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786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452" cy="6741368"/>
          </a:xfrm>
        </p:spPr>
      </p:pic>
    </p:spTree>
    <p:extLst>
      <p:ext uri="{BB962C8B-B14F-4D97-AF65-F5344CB8AC3E}">
        <p14:creationId xmlns:p14="http://schemas.microsoft.com/office/powerpoint/2010/main" val="40436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10081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Rilievo con la quadriga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15607"/>
            <a:ext cx="8714483" cy="6535862"/>
          </a:xfrm>
        </p:spPr>
      </p:pic>
    </p:spTree>
    <p:extLst>
      <p:ext uri="{BB962C8B-B14F-4D97-AF65-F5344CB8AC3E}">
        <p14:creationId xmlns:p14="http://schemas.microsoft.com/office/powerpoint/2010/main" val="20290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583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</p:spPr>
        <p:txBody>
          <a:bodyPr>
            <a:noAutofit/>
          </a:bodyPr>
          <a:lstStyle/>
          <a:p>
            <a:r>
              <a:rPr lang="it-IT" sz="1600" dirty="0" smtClean="0"/>
              <a:t>Vedi nota</a:t>
            </a:r>
            <a:endParaRPr lang="it-IT" sz="16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31" cy="6021288"/>
          </a:xfrm>
        </p:spPr>
      </p:pic>
    </p:spTree>
    <p:extLst>
      <p:ext uri="{BB962C8B-B14F-4D97-AF65-F5344CB8AC3E}">
        <p14:creationId xmlns:p14="http://schemas.microsoft.com/office/powerpoint/2010/main" val="218932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165304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La volta a cassettoni posta al centro dell'arco presenta la </a:t>
            </a:r>
            <a:r>
              <a:rPr lang="it-IT" sz="2000" dirty="0" err="1" smtClean="0"/>
              <a:t>raf</a:t>
            </a:r>
            <a:r>
              <a:rPr lang="it-IT" sz="2000" dirty="0" smtClean="0"/>
              <a:t> figurazione di Tito trasportato in cielo da un'aquila (</a:t>
            </a:r>
            <a:r>
              <a:rPr lang="it-IT" sz="2000" dirty="0" err="1" smtClean="0"/>
              <a:t>riferi</a:t>
            </a:r>
            <a:r>
              <a:rPr lang="it-IT" sz="2000" dirty="0" smtClean="0"/>
              <a:t> mento alla divinizzazione di tutti gli imperatori dopo la   morte).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62"/>
            <a:ext cx="9149038" cy="6099358"/>
          </a:xfrm>
        </p:spPr>
      </p:pic>
    </p:spTree>
    <p:extLst>
      <p:ext uri="{BB962C8B-B14F-4D97-AF65-F5344CB8AC3E}">
        <p14:creationId xmlns:p14="http://schemas.microsoft.com/office/powerpoint/2010/main" val="19865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15"/>
            <a:ext cx="9135313" cy="6851485"/>
          </a:xfrm>
        </p:spPr>
      </p:pic>
    </p:spTree>
    <p:extLst>
      <p:ext uri="{BB962C8B-B14F-4D97-AF65-F5344CB8AC3E}">
        <p14:creationId xmlns:p14="http://schemas.microsoft.com/office/powerpoint/2010/main" val="472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36339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5711" cy="6858000"/>
          </a:xfrm>
        </p:spPr>
      </p:pic>
    </p:spTree>
    <p:extLst>
      <p:ext uri="{BB962C8B-B14F-4D97-AF65-F5344CB8AC3E}">
        <p14:creationId xmlns:p14="http://schemas.microsoft.com/office/powerpoint/2010/main" val="359118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0"/>
            <a:ext cx="7364749" cy="6858000"/>
          </a:xfrm>
        </p:spPr>
      </p:pic>
    </p:spTree>
    <p:extLst>
      <p:ext uri="{BB962C8B-B14F-4D97-AF65-F5344CB8AC3E}">
        <p14:creationId xmlns:p14="http://schemas.microsoft.com/office/powerpoint/2010/main" val="370664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137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689" cy="5589240"/>
          </a:xfrm>
        </p:spPr>
      </p:pic>
    </p:spTree>
    <p:extLst>
      <p:ext uri="{BB962C8B-B14F-4D97-AF65-F5344CB8AC3E}">
        <p14:creationId xmlns:p14="http://schemas.microsoft.com/office/powerpoint/2010/main" val="32628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990" cy="6525344"/>
          </a:xfrm>
        </p:spPr>
      </p:pic>
    </p:spTree>
    <p:extLst>
      <p:ext uri="{BB962C8B-B14F-4D97-AF65-F5344CB8AC3E}">
        <p14:creationId xmlns:p14="http://schemas.microsoft.com/office/powerpoint/2010/main" val="25784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4641" cy="4653136"/>
          </a:xfrm>
        </p:spPr>
      </p:pic>
    </p:spTree>
    <p:extLst>
      <p:ext uri="{BB962C8B-B14F-4D97-AF65-F5344CB8AC3E}">
        <p14:creationId xmlns:p14="http://schemas.microsoft.com/office/powerpoint/2010/main" val="3944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" y="0"/>
            <a:ext cx="9247956" cy="6165304"/>
          </a:xfrm>
        </p:spPr>
      </p:pic>
    </p:spTree>
    <p:extLst>
      <p:ext uri="{BB962C8B-B14F-4D97-AF65-F5344CB8AC3E}">
        <p14:creationId xmlns:p14="http://schemas.microsoft.com/office/powerpoint/2010/main" val="14342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-29518"/>
            <a:ext cx="9183357" cy="6887517"/>
          </a:xfrm>
        </p:spPr>
      </p:pic>
    </p:spTree>
    <p:extLst>
      <p:ext uri="{BB962C8B-B14F-4D97-AF65-F5344CB8AC3E}">
        <p14:creationId xmlns:p14="http://schemas.microsoft.com/office/powerpoint/2010/main" val="250665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5"/>
            <a:ext cx="9201470" cy="6594387"/>
          </a:xfrm>
        </p:spPr>
      </p:pic>
    </p:spTree>
    <p:extLst>
      <p:ext uri="{BB962C8B-B14F-4D97-AF65-F5344CB8AC3E}">
        <p14:creationId xmlns:p14="http://schemas.microsoft.com/office/powerpoint/2010/main" val="2076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57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38860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6532" cy="4797152"/>
          </a:xfrm>
        </p:spPr>
      </p:pic>
    </p:spTree>
    <p:extLst>
      <p:ext uri="{BB962C8B-B14F-4D97-AF65-F5344CB8AC3E}">
        <p14:creationId xmlns:p14="http://schemas.microsoft.com/office/powerpoint/2010/main" val="39907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873" cy="6093296"/>
          </a:xfrm>
        </p:spPr>
      </p:pic>
    </p:spTree>
    <p:extLst>
      <p:ext uri="{BB962C8B-B14F-4D97-AF65-F5344CB8AC3E}">
        <p14:creationId xmlns:p14="http://schemas.microsoft.com/office/powerpoint/2010/main" val="36874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L'arco di Tito a Roma, sullo sfondo del Colosseo (lato est)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08436" cy="6381328"/>
          </a:xfrm>
        </p:spPr>
      </p:pic>
    </p:spTree>
    <p:extLst>
      <p:ext uri="{BB962C8B-B14F-4D97-AF65-F5344CB8AC3E}">
        <p14:creationId xmlns:p14="http://schemas.microsoft.com/office/powerpoint/2010/main" val="35922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2" y="0"/>
            <a:ext cx="9217130" cy="6165304"/>
          </a:xfrm>
        </p:spPr>
      </p:pic>
    </p:spTree>
    <p:extLst>
      <p:ext uri="{BB962C8B-B14F-4D97-AF65-F5344CB8AC3E}">
        <p14:creationId xmlns:p14="http://schemas.microsoft.com/office/powerpoint/2010/main" val="34382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807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5873" cy="6093296"/>
          </a:xfrm>
        </p:spPr>
      </p:pic>
    </p:spTree>
    <p:extLst>
      <p:ext uri="{BB962C8B-B14F-4D97-AF65-F5344CB8AC3E}">
        <p14:creationId xmlns:p14="http://schemas.microsoft.com/office/powerpoint/2010/main" val="9823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" y="-99392"/>
            <a:ext cx="9150417" cy="6120680"/>
          </a:xfrm>
        </p:spPr>
      </p:pic>
    </p:spTree>
    <p:extLst>
      <p:ext uri="{BB962C8B-B14F-4D97-AF65-F5344CB8AC3E}">
        <p14:creationId xmlns:p14="http://schemas.microsoft.com/office/powerpoint/2010/main" val="36781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121769" cy="6858000"/>
          </a:xfrm>
        </p:spPr>
      </p:pic>
    </p:spTree>
    <p:extLst>
      <p:ext uri="{BB962C8B-B14F-4D97-AF65-F5344CB8AC3E}">
        <p14:creationId xmlns:p14="http://schemas.microsoft.com/office/powerpoint/2010/main" val="38881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608094" cy="6858000"/>
          </a:xfrm>
        </p:spPr>
      </p:pic>
    </p:spTree>
    <p:extLst>
      <p:ext uri="{BB962C8B-B14F-4D97-AF65-F5344CB8AC3E}">
        <p14:creationId xmlns:p14="http://schemas.microsoft.com/office/powerpoint/2010/main" val="18882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3447" cy="6165304"/>
          </a:xfrm>
        </p:spPr>
      </p:pic>
    </p:spTree>
    <p:extLst>
      <p:ext uri="{BB962C8B-B14F-4D97-AF65-F5344CB8AC3E}">
        <p14:creationId xmlns:p14="http://schemas.microsoft.com/office/powerpoint/2010/main" val="19730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96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9" y="-99392"/>
            <a:ext cx="9184984" cy="6696744"/>
          </a:xfrm>
        </p:spPr>
      </p:pic>
    </p:spTree>
    <p:extLst>
      <p:ext uri="{BB962C8B-B14F-4D97-AF65-F5344CB8AC3E}">
        <p14:creationId xmlns:p14="http://schemas.microsoft.com/office/powerpoint/2010/main" val="30341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548680"/>
            <a:ext cx="3466728" cy="630932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L'arco di Tito come appariva nel 1742-1744, olio su tela di Bernardo Bellotto.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786" cy="6858000"/>
          </a:xfrm>
        </p:spPr>
      </p:pic>
    </p:spTree>
    <p:extLst>
      <p:ext uri="{BB962C8B-B14F-4D97-AF65-F5344CB8AC3E}">
        <p14:creationId xmlns:p14="http://schemas.microsoft.com/office/powerpoint/2010/main" val="894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573016"/>
            <a:ext cx="8229600" cy="328498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L'iscrizione originale dell'epoca (qui a fianco) può essere </a:t>
            </a:r>
            <a:br>
              <a:rPr lang="it-IT" sz="2000" dirty="0" smtClean="0"/>
            </a:br>
            <a:r>
              <a:rPr lang="it-IT" sz="2000" dirty="0" smtClean="0"/>
              <a:t>  vista sul lato verso il Colosseo e recita: "il Senato e il </a:t>
            </a:r>
            <a:br>
              <a:rPr lang="it-IT" sz="2000" dirty="0" smtClean="0"/>
            </a:br>
            <a:r>
              <a:rPr lang="it-IT" sz="2000" dirty="0" smtClean="0"/>
              <a:t>  Popolo Romano (dedicarono) al Divo Tito Vespasiano figlio</a:t>
            </a:r>
            <a:br>
              <a:rPr lang="it-IT" sz="2000" dirty="0" smtClean="0"/>
            </a:br>
            <a:r>
              <a:rPr lang="it-IT" sz="2000" dirty="0" smtClean="0"/>
              <a:t>  del divo Vespasiano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0796" cy="3212976"/>
          </a:xfrm>
        </p:spPr>
      </p:pic>
    </p:spTree>
    <p:extLst>
      <p:ext uri="{BB962C8B-B14F-4D97-AF65-F5344CB8AC3E}">
        <p14:creationId xmlns:p14="http://schemas.microsoft.com/office/powerpoint/2010/main" val="1874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539</Words>
  <Application>Microsoft Office PowerPoint</Application>
  <PresentationFormat>Presentazione su schermo (4:3)</PresentationFormat>
  <Paragraphs>61</Paragraphs>
  <Slides>45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46" baseType="lpstr">
      <vt:lpstr>Tema di Office</vt:lpstr>
      <vt:lpstr>Recita l'iscrizione: SENATUS POPULUSQUE ROMANUS DIVO TITO DIVI VESPASIANI F(ILIO) VESPASIANO AUGUSTO</vt:lpstr>
      <vt:lpstr>Vedi nota</vt:lpstr>
      <vt:lpstr>Presentazione standard di PowerPoint</vt:lpstr>
      <vt:lpstr>L'arco di Tito a Roma, sullo sfondo del Colosseo (lato est)</vt:lpstr>
      <vt:lpstr>Presentazione standard di PowerPoint</vt:lpstr>
      <vt:lpstr>Presentazione standard di PowerPoint</vt:lpstr>
      <vt:lpstr>Presentazione standard di PowerPoint</vt:lpstr>
      <vt:lpstr>L'arco di Tito come appariva nel 1742-1744, olio su tela di Bernardo Bellotto.</vt:lpstr>
      <vt:lpstr>L'iscrizione originale dell'epoca (qui a fianco) può essere    vista sul lato verso il Colosseo e recita: "il Senato e il    Popolo Romano (dedicarono) al Divo Tito Vespasiano figlio   del divo Vespasiano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Ricostruzione del rilievo dell'Arco di Tito</vt:lpstr>
      <vt:lpstr>Rilievo della processione sull'Arco di Tito</vt:lpstr>
      <vt:lpstr>Presentazione standard di PowerPoint</vt:lpstr>
      <vt:lpstr>Vedi nota</vt:lpstr>
      <vt:lpstr>Presentazione standard di PowerPoint</vt:lpstr>
      <vt:lpstr>Presentazione standard di PowerPoint</vt:lpstr>
      <vt:lpstr>\\</vt:lpstr>
      <vt:lpstr>Presentazione standard di PowerPoint</vt:lpstr>
      <vt:lpstr>Presentazione standard di PowerPoint</vt:lpstr>
      <vt:lpstr>Rilievo con la quadriga</vt:lpstr>
      <vt:lpstr>Presentazione standard di PowerPoint</vt:lpstr>
      <vt:lpstr>Vedi nota</vt:lpstr>
      <vt:lpstr>La volta a cassettoni posta al centro dell'arco presenta la raf figurazione di Tito trasportato in cielo da un'aquila (riferi mento alla divinizzazione di tutti gli imperatori dopo la   morte).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 l'iscrizione: SENATUS POPULUSQUE ROMANUS DIVO TITO DIVI VESPASIANI F(ILIO) VESPASIANO AUGUSTO</dc:title>
  <dc:creator>lenovo</dc:creator>
  <cp:lastModifiedBy>lenovo</cp:lastModifiedBy>
  <cp:revision>8</cp:revision>
  <dcterms:created xsi:type="dcterms:W3CDTF">2017-01-13T07:29:18Z</dcterms:created>
  <dcterms:modified xsi:type="dcterms:W3CDTF">2017-01-13T09:12:45Z</dcterms:modified>
</cp:coreProperties>
</file>