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EB1A-CDAB-43E7-AABA-ED5D5A66D8E1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F7D-FC61-4C7B-BA55-7065B88BE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34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EB1A-CDAB-43E7-AABA-ED5D5A66D8E1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F7D-FC61-4C7B-BA55-7065B88BE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99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EB1A-CDAB-43E7-AABA-ED5D5A66D8E1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F7D-FC61-4C7B-BA55-7065B88BE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12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EB1A-CDAB-43E7-AABA-ED5D5A66D8E1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F7D-FC61-4C7B-BA55-7065B88BE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40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EB1A-CDAB-43E7-AABA-ED5D5A66D8E1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F7D-FC61-4C7B-BA55-7065B88BE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25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EB1A-CDAB-43E7-AABA-ED5D5A66D8E1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F7D-FC61-4C7B-BA55-7065B88BE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08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EB1A-CDAB-43E7-AABA-ED5D5A66D8E1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F7D-FC61-4C7B-BA55-7065B88BE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39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EB1A-CDAB-43E7-AABA-ED5D5A66D8E1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F7D-FC61-4C7B-BA55-7065B88BE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31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EB1A-CDAB-43E7-AABA-ED5D5A66D8E1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F7D-FC61-4C7B-BA55-7065B88BE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99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EB1A-CDAB-43E7-AABA-ED5D5A66D8E1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F7D-FC61-4C7B-BA55-7065B88BE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65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EB1A-CDAB-43E7-AABA-ED5D5A66D8E1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F7D-FC61-4C7B-BA55-7065B88BE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60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AEB1A-CDAB-43E7-AABA-ED5D5A66D8E1}" type="datetimeFigureOut">
              <a:rPr lang="it-IT" smtClean="0"/>
              <a:t>02/02/2017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08F7D-FC61-4C7B-BA55-7065B88BE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66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88024" y="2130425"/>
            <a:ext cx="4104456" cy="14700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famous </a:t>
            </a:r>
            <a:r>
              <a:rPr lang="en-US" sz="2000" dirty="0" err="1" smtClean="0"/>
              <a:t>khachkar</a:t>
            </a:r>
            <a:r>
              <a:rPr lang="en-US" sz="2000" dirty="0" smtClean="0"/>
              <a:t> at </a:t>
            </a:r>
            <a:r>
              <a:rPr lang="en-US" sz="2000" dirty="0" err="1" smtClean="0"/>
              <a:t>Goshavank</a:t>
            </a:r>
            <a:r>
              <a:rPr lang="en-US" sz="2000" dirty="0" smtClean="0"/>
              <a:t>, carved in 1291 by the artist </a:t>
            </a:r>
            <a:r>
              <a:rPr lang="en-US" sz="2000" dirty="0" err="1" smtClean="0"/>
              <a:t>Poghos</a:t>
            </a:r>
            <a:r>
              <a:rPr lang="en-US" sz="2000" dirty="0" smtClean="0"/>
              <a:t>.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92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4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Khachkar</a:t>
            </a:r>
            <a:r>
              <a:rPr lang="en-US" sz="2000" dirty="0" smtClean="0"/>
              <a:t> at </a:t>
            </a:r>
            <a:r>
              <a:rPr lang="en-US" sz="2000" dirty="0" err="1" smtClean="0"/>
              <a:t>Haghartsin</a:t>
            </a:r>
            <a:r>
              <a:rPr lang="en-US" sz="2000" dirty="0" smtClean="0"/>
              <a:t> Monastery, near Dilijan, Armenia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4" y="0"/>
            <a:ext cx="5141892" cy="6858000"/>
          </a:xfrm>
        </p:spPr>
      </p:pic>
    </p:spTree>
    <p:extLst>
      <p:ext uri="{BB962C8B-B14F-4D97-AF65-F5344CB8AC3E}">
        <p14:creationId xmlns:p14="http://schemas.microsoft.com/office/powerpoint/2010/main" val="414852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3096344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Holy Savior </a:t>
            </a:r>
            <a:r>
              <a:rPr lang="en-US" sz="2000" dirty="0" err="1" smtClean="0"/>
              <a:t>khachkar</a:t>
            </a:r>
            <a:r>
              <a:rPr lang="en-US" sz="2000" dirty="0" smtClean="0"/>
              <a:t> in </a:t>
            </a:r>
            <a:r>
              <a:rPr lang="en-US" sz="2000" dirty="0" err="1" smtClean="0"/>
              <a:t>Haghpat</a:t>
            </a:r>
            <a:r>
              <a:rPr lang="en-US" sz="2000" dirty="0" smtClean="0"/>
              <a:t> (1273)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27" y="-54902"/>
            <a:ext cx="4700773" cy="6912901"/>
          </a:xfrm>
        </p:spPr>
      </p:pic>
    </p:spTree>
    <p:extLst>
      <p:ext uri="{BB962C8B-B14F-4D97-AF65-F5344CB8AC3E}">
        <p14:creationId xmlns:p14="http://schemas.microsoft.com/office/powerpoint/2010/main" val="174006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Various </a:t>
            </a:r>
            <a:r>
              <a:rPr lang="en-US" sz="2000" dirty="0" err="1" smtClean="0"/>
              <a:t>khachkars</a:t>
            </a:r>
            <a:r>
              <a:rPr lang="en-US" sz="2000" dirty="0" smtClean="0"/>
              <a:t> at </a:t>
            </a:r>
            <a:r>
              <a:rPr lang="en-US" sz="2000" dirty="0" err="1" smtClean="0"/>
              <a:t>Makaravank</a:t>
            </a:r>
            <a:r>
              <a:rPr lang="en-US" sz="2000" dirty="0" smtClean="0"/>
              <a:t> Monastery in Armenia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7"/>
            <a:ext cx="9159524" cy="6102533"/>
          </a:xfrm>
        </p:spPr>
      </p:pic>
    </p:spTree>
    <p:extLst>
      <p:ext uri="{BB962C8B-B14F-4D97-AF65-F5344CB8AC3E}">
        <p14:creationId xmlns:p14="http://schemas.microsoft.com/office/powerpoint/2010/main" val="288997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664296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A modern </a:t>
            </a:r>
            <a:r>
              <a:rPr lang="en-US" sz="2000" dirty="0" err="1" smtClean="0"/>
              <a:t>Amenaprkich</a:t>
            </a:r>
            <a:r>
              <a:rPr lang="en-US" sz="2000" dirty="0" smtClean="0"/>
              <a:t>-type </a:t>
            </a:r>
            <a:r>
              <a:rPr lang="en-US" sz="2000" dirty="0" err="1" smtClean="0"/>
              <a:t>khatchkar</a:t>
            </a:r>
            <a:r>
              <a:rPr lang="en-US" sz="2000" dirty="0" smtClean="0"/>
              <a:t> with two others at the </a:t>
            </a:r>
            <a:r>
              <a:rPr lang="en-US" sz="2000" dirty="0" err="1" smtClean="0"/>
              <a:t>Sourp</a:t>
            </a:r>
            <a:r>
              <a:rPr lang="en-US" sz="2000" dirty="0" smtClean="0"/>
              <a:t> </a:t>
            </a:r>
            <a:r>
              <a:rPr lang="en-US" sz="2000" dirty="0" err="1" smtClean="0"/>
              <a:t>Nshan</a:t>
            </a:r>
            <a:r>
              <a:rPr lang="en-US" sz="2000" dirty="0" smtClean="0"/>
              <a:t> Church in downtown Beirut, Lebanon (2001)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5225098" cy="6968976"/>
          </a:xfrm>
        </p:spPr>
      </p:pic>
    </p:spTree>
    <p:extLst>
      <p:ext uri="{BB962C8B-B14F-4D97-AF65-F5344CB8AC3E}">
        <p14:creationId xmlns:p14="http://schemas.microsoft.com/office/powerpoint/2010/main" val="34783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332656"/>
            <a:ext cx="2602632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A modern </a:t>
            </a:r>
            <a:r>
              <a:rPr lang="en-US" sz="2000" dirty="0" err="1" smtClean="0"/>
              <a:t>khackhar</a:t>
            </a:r>
            <a:r>
              <a:rPr lang="en-US" sz="2000" dirty="0" smtClean="0"/>
              <a:t> at the Armenian </a:t>
            </a:r>
            <a:r>
              <a:rPr lang="en-US" sz="2000" dirty="0" err="1" smtClean="0"/>
              <a:t>Catholicossate</a:t>
            </a:r>
            <a:r>
              <a:rPr lang="en-US" sz="2000" dirty="0" smtClean="0"/>
              <a:t> of Cilicia in </a:t>
            </a:r>
            <a:r>
              <a:rPr lang="en-US" sz="2000" dirty="0" err="1" smtClean="0"/>
              <a:t>Antelias</a:t>
            </a:r>
            <a:r>
              <a:rPr lang="en-US" sz="2000" dirty="0" smtClean="0"/>
              <a:t>, Lebanon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4938886" cy="6871496"/>
          </a:xfrm>
        </p:spPr>
      </p:pic>
    </p:spTree>
    <p:extLst>
      <p:ext uri="{BB962C8B-B14F-4D97-AF65-F5344CB8AC3E}">
        <p14:creationId xmlns:p14="http://schemas.microsoft.com/office/powerpoint/2010/main" val="285700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 </a:t>
            </a:r>
            <a:r>
              <a:rPr lang="it-IT" sz="2000" dirty="0" err="1" smtClean="0"/>
              <a:t>khachkar</a:t>
            </a:r>
            <a:r>
              <a:rPr lang="it-IT" sz="2000" dirty="0" smtClean="0"/>
              <a:t> in </a:t>
            </a:r>
            <a:r>
              <a:rPr lang="it-IT" sz="2000" dirty="0" err="1" smtClean="0"/>
              <a:t>Sanahin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4384" cy="6859758"/>
          </a:xfrm>
        </p:spPr>
      </p:pic>
    </p:spTree>
    <p:extLst>
      <p:ext uri="{BB962C8B-B14F-4D97-AF65-F5344CB8AC3E}">
        <p14:creationId xmlns:p14="http://schemas.microsoft.com/office/powerpoint/2010/main" val="323890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A monumental medieval </a:t>
            </a:r>
            <a:r>
              <a:rPr lang="en-US" sz="2000" dirty="0" err="1" smtClean="0"/>
              <a:t>khatchkar</a:t>
            </a:r>
            <a:r>
              <a:rPr lang="en-US" sz="2000" dirty="0" smtClean="0"/>
              <a:t> at the Armenian monastery of </a:t>
            </a:r>
            <a:r>
              <a:rPr lang="en-US" sz="2000" dirty="0" err="1" smtClean="0"/>
              <a:t>Sanahin</a:t>
            </a:r>
            <a:r>
              <a:rPr lang="en-US" sz="2000" dirty="0" smtClean="0"/>
              <a:t> in 1902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3" y="0"/>
            <a:ext cx="4916128" cy="6858000"/>
          </a:xfrm>
        </p:spPr>
      </p:pic>
    </p:spTree>
    <p:extLst>
      <p:ext uri="{BB962C8B-B14F-4D97-AF65-F5344CB8AC3E}">
        <p14:creationId xmlns:p14="http://schemas.microsoft.com/office/powerpoint/2010/main" val="3740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66429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 </a:t>
            </a:r>
            <a:r>
              <a:rPr lang="it-IT" sz="2000" dirty="0" err="1" smtClean="0"/>
              <a:t>modern</a:t>
            </a:r>
            <a:r>
              <a:rPr lang="it-IT" sz="2000" dirty="0" smtClean="0"/>
              <a:t>, </a:t>
            </a:r>
            <a:r>
              <a:rPr lang="it-IT" sz="2000" dirty="0" err="1" smtClean="0"/>
              <a:t>Amenaprkich-type</a:t>
            </a:r>
            <a:r>
              <a:rPr lang="it-IT" sz="2000" dirty="0" smtClean="0"/>
              <a:t>, </a:t>
            </a:r>
            <a:r>
              <a:rPr lang="it-IT" sz="2000" dirty="0" err="1" smtClean="0"/>
              <a:t>khachkar</a:t>
            </a:r>
            <a:r>
              <a:rPr lang="it-IT" sz="2000" dirty="0" smtClean="0"/>
              <a:t> in Novi </a:t>
            </a:r>
            <a:r>
              <a:rPr lang="it-IT" sz="2000" dirty="0" err="1" smtClean="0"/>
              <a:t>Sad</a:t>
            </a:r>
            <a:r>
              <a:rPr lang="it-IT" sz="2000" dirty="0" smtClean="0"/>
              <a:t>, Serbia (1993)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75" y="0"/>
            <a:ext cx="5194933" cy="6858000"/>
          </a:xfrm>
        </p:spPr>
      </p:pic>
    </p:spTree>
    <p:extLst>
      <p:ext uri="{BB962C8B-B14F-4D97-AF65-F5344CB8AC3E}">
        <p14:creationId xmlns:p14="http://schemas.microsoft.com/office/powerpoint/2010/main" val="22362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8184" y="332656"/>
            <a:ext cx="2915816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A large 13th-century </a:t>
            </a:r>
            <a:r>
              <a:rPr lang="en-US" sz="2000" dirty="0" err="1" smtClean="0"/>
              <a:t>khachkar</a:t>
            </a:r>
            <a:r>
              <a:rPr lang="en-US" sz="2000" dirty="0" smtClean="0"/>
              <a:t> at </a:t>
            </a:r>
            <a:r>
              <a:rPr lang="en-US" sz="2000" dirty="0" err="1" smtClean="0"/>
              <a:t>Gandzasar</a:t>
            </a:r>
            <a:r>
              <a:rPr lang="en-US" sz="2000" dirty="0" smtClean="0"/>
              <a:t> Monastery in Nagorno-Karabakh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529201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The famous double </a:t>
            </a:r>
            <a:r>
              <a:rPr lang="en-US" sz="2000" dirty="0" err="1" smtClean="0"/>
              <a:t>khachkars</a:t>
            </a:r>
            <a:r>
              <a:rPr lang="en-US" sz="2000" dirty="0" smtClean="0"/>
              <a:t> of the Memorial Bell-Tower of the </a:t>
            </a:r>
            <a:r>
              <a:rPr lang="en-US" sz="2000" dirty="0" err="1" smtClean="0"/>
              <a:t>Dadivank</a:t>
            </a:r>
            <a:r>
              <a:rPr lang="en-US" sz="2000" dirty="0" smtClean="0"/>
              <a:t> Monastery in Nagorno-Karabakh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26" y="-27682"/>
            <a:ext cx="4587585" cy="6885682"/>
          </a:xfrm>
        </p:spPr>
      </p:pic>
    </p:spTree>
    <p:extLst>
      <p:ext uri="{BB962C8B-B14F-4D97-AF65-F5344CB8AC3E}">
        <p14:creationId xmlns:p14="http://schemas.microsoft.com/office/powerpoint/2010/main" val="334305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Two 16th century </a:t>
            </a:r>
            <a:r>
              <a:rPr lang="en-US" sz="2000" dirty="0" err="1" smtClean="0"/>
              <a:t>Julfa</a:t>
            </a:r>
            <a:r>
              <a:rPr lang="en-US" sz="2000" dirty="0" smtClean="0"/>
              <a:t>-type </a:t>
            </a:r>
            <a:r>
              <a:rPr lang="en-US" sz="2000" dirty="0" err="1" smtClean="0"/>
              <a:t>khachkars</a:t>
            </a:r>
            <a:r>
              <a:rPr lang="en-US" sz="2000" dirty="0" smtClean="0"/>
              <a:t> in </a:t>
            </a:r>
            <a:r>
              <a:rPr lang="en-US" sz="2000" dirty="0" err="1" smtClean="0"/>
              <a:t>Etchmiadzin</a:t>
            </a:r>
            <a:r>
              <a:rPr lang="en-US" sz="2000" dirty="0" smtClean="0"/>
              <a:t>, removed from the </a:t>
            </a:r>
            <a:r>
              <a:rPr lang="en-US" sz="2000" dirty="0" err="1" smtClean="0"/>
              <a:t>Julfa</a:t>
            </a:r>
            <a:r>
              <a:rPr lang="en-US" sz="2000" dirty="0" smtClean="0"/>
              <a:t> graveyard before its destruction by Azerbaijan.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418718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Modern </a:t>
            </a:r>
            <a:r>
              <a:rPr lang="en-US" sz="2000" dirty="0" err="1" smtClean="0"/>
              <a:t>khachkar</a:t>
            </a:r>
            <a:r>
              <a:rPr lang="en-US" sz="2000" dirty="0" smtClean="0"/>
              <a:t> (1999), St. James Armenian Church in Watertown, MA, USA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17"/>
            <a:ext cx="7632848" cy="6153984"/>
          </a:xfrm>
        </p:spPr>
      </p:pic>
    </p:spTree>
    <p:extLst>
      <p:ext uri="{BB962C8B-B14F-4D97-AF65-F5344CB8AC3E}">
        <p14:creationId xmlns:p14="http://schemas.microsoft.com/office/powerpoint/2010/main" val="6462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332656"/>
            <a:ext cx="2530624" cy="1143000"/>
          </a:xfrm>
        </p:spPr>
        <p:txBody>
          <a:bodyPr>
            <a:normAutofit/>
          </a:bodyPr>
          <a:lstStyle/>
          <a:p>
            <a:r>
              <a:rPr lang="sv-SE" sz="2200" dirty="0" smtClean="0"/>
              <a:t>Modern khachkar (2004), Kraków, Poland</a:t>
            </a:r>
            <a:endParaRPr lang="it-IT" sz="2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01" y="-22012"/>
            <a:ext cx="4590499" cy="6880011"/>
          </a:xfrm>
        </p:spPr>
      </p:pic>
    </p:spTree>
    <p:extLst>
      <p:ext uri="{BB962C8B-B14F-4D97-AF65-F5344CB8AC3E}">
        <p14:creationId xmlns:p14="http://schemas.microsoft.com/office/powerpoint/2010/main" val="961548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736304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Modern</a:t>
            </a:r>
            <a:r>
              <a:rPr lang="it-IT" sz="2000" dirty="0" smtClean="0"/>
              <a:t> </a:t>
            </a:r>
            <a:r>
              <a:rPr lang="it-IT" sz="2000" dirty="0" err="1" smtClean="0"/>
              <a:t>khachkar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</a:t>
            </a:r>
            <a:r>
              <a:rPr lang="it-IT" sz="2000" dirty="0" err="1" smtClean="0"/>
              <a:t>Goshavank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53334"/>
            <a:ext cx="4779803" cy="7026311"/>
          </a:xfrm>
        </p:spPr>
      </p:pic>
    </p:spTree>
    <p:extLst>
      <p:ext uri="{BB962C8B-B14F-4D97-AF65-F5344CB8AC3E}">
        <p14:creationId xmlns:p14="http://schemas.microsoft.com/office/powerpoint/2010/main" val="4263392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 </a:t>
            </a:r>
            <a:r>
              <a:rPr lang="it-IT" sz="2000" dirty="0" err="1" smtClean="0"/>
              <a:t>modern</a:t>
            </a:r>
            <a:r>
              <a:rPr lang="it-IT" sz="2000" dirty="0" smtClean="0"/>
              <a:t> </a:t>
            </a:r>
            <a:r>
              <a:rPr lang="it-IT" sz="2000" dirty="0" err="1" smtClean="0"/>
              <a:t>khachkar</a:t>
            </a:r>
            <a:r>
              <a:rPr lang="it-IT" sz="2000" dirty="0" smtClean="0"/>
              <a:t> with </a:t>
            </a:r>
            <a:r>
              <a:rPr lang="it-IT" sz="2000" dirty="0" err="1" smtClean="0"/>
              <a:t>traditional</a:t>
            </a:r>
            <a:r>
              <a:rPr lang="it-IT" sz="2000" dirty="0" smtClean="0"/>
              <a:t> </a:t>
            </a:r>
            <a:r>
              <a:rPr lang="it-IT" sz="2000" dirty="0" err="1" smtClean="0"/>
              <a:t>Armenian</a:t>
            </a:r>
            <a:r>
              <a:rPr lang="it-IT" sz="2000" dirty="0" smtClean="0"/>
              <a:t> </a:t>
            </a:r>
            <a:r>
              <a:rPr lang="it-IT" sz="2000" dirty="0" err="1" smtClean="0"/>
              <a:t>symbolism</a:t>
            </a:r>
            <a:r>
              <a:rPr lang="it-IT" sz="2000" dirty="0" smtClean="0"/>
              <a:t> in </a:t>
            </a:r>
            <a:r>
              <a:rPr lang="it-IT" sz="2000" dirty="0" err="1" smtClean="0"/>
              <a:t>Yerevan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110759"/>
            <a:ext cx="2722267" cy="7511756"/>
          </a:xfrm>
        </p:spPr>
      </p:pic>
    </p:spTree>
    <p:extLst>
      <p:ext uri="{BB962C8B-B14F-4D97-AF65-F5344CB8AC3E}">
        <p14:creationId xmlns:p14="http://schemas.microsoft.com/office/powerpoint/2010/main" val="3436177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/>
              <a:t>Talin</a:t>
            </a:r>
            <a:r>
              <a:rPr lang="en-US" sz="2000" dirty="0" smtClean="0"/>
              <a:t>, </a:t>
            </a:r>
            <a:r>
              <a:rPr lang="en-US" sz="2000" dirty="0" err="1" smtClean="0"/>
              <a:t>Kuys</a:t>
            </a:r>
            <a:r>
              <a:rPr lang="en-US" sz="2000" dirty="0" smtClean="0"/>
              <a:t> </a:t>
            </a:r>
            <a:r>
              <a:rPr lang="en-US" sz="2000" dirty="0" err="1" smtClean="0"/>
              <a:t>Sandukht</a:t>
            </a:r>
            <a:r>
              <a:rPr lang="en-US" sz="2000" dirty="0" smtClean="0"/>
              <a:t> Chapel, unique round cross-stone, 8th century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Armen </a:t>
            </a:r>
            <a:r>
              <a:rPr lang="en-US" sz="2000" dirty="0" err="1" smtClean="0"/>
              <a:t>Manukov</a:t>
            </a:r>
            <a:r>
              <a:rPr lang="en-US" sz="2000" dirty="0" smtClean="0"/>
              <a:t> - Own work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190"/>
            <a:ext cx="7956376" cy="5967282"/>
          </a:xfrm>
        </p:spPr>
      </p:pic>
    </p:spTree>
    <p:extLst>
      <p:ext uri="{BB962C8B-B14F-4D97-AF65-F5344CB8AC3E}">
        <p14:creationId xmlns:p14="http://schemas.microsoft.com/office/powerpoint/2010/main" val="1233890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458616" cy="207424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Modern </a:t>
            </a:r>
            <a:r>
              <a:rPr lang="en-US" sz="2000" dirty="0" err="1" smtClean="0"/>
              <a:t>khachkar</a:t>
            </a:r>
            <a:r>
              <a:rPr lang="en-US" sz="2000" dirty="0" smtClean="0"/>
              <a:t> outside the Tomb of Mary, Gethsemane, Jerusalem, installed in 2014 by the Armenian faithful.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00" y="-57654"/>
            <a:ext cx="4191304" cy="6915654"/>
          </a:xfrm>
        </p:spPr>
      </p:pic>
    </p:spTree>
    <p:extLst>
      <p:ext uri="{BB962C8B-B14F-4D97-AF65-F5344CB8AC3E}">
        <p14:creationId xmlns:p14="http://schemas.microsoft.com/office/powerpoint/2010/main" val="861700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Autofit/>
          </a:bodyPr>
          <a:lstStyle/>
          <a:p>
            <a:r>
              <a:rPr lang="it-IT" sz="2000" dirty="0" smtClean="0"/>
              <a:t>Esempi di </a:t>
            </a:r>
            <a:r>
              <a:rPr lang="it-IT" sz="2000" dirty="0" err="1" smtClean="0"/>
              <a:t>khachkar</a:t>
            </a:r>
            <a:r>
              <a:rPr lang="it-IT" sz="2000" dirty="0" smtClean="0"/>
              <a:t> dalla città di </a:t>
            </a:r>
            <a:r>
              <a:rPr lang="it-IT" sz="2000" dirty="0" err="1" smtClean="0"/>
              <a:t>Julfa</a:t>
            </a:r>
            <a:r>
              <a:rPr lang="it-IT" sz="2000" dirty="0" smtClean="0"/>
              <a:t>, recentemente distrutti dall'Azerbaigian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7" y="-75492"/>
            <a:ext cx="5197165" cy="6933492"/>
          </a:xfrm>
        </p:spPr>
      </p:pic>
    </p:spTree>
    <p:extLst>
      <p:ext uri="{BB962C8B-B14F-4D97-AF65-F5344CB8AC3E}">
        <p14:creationId xmlns:p14="http://schemas.microsoft.com/office/powerpoint/2010/main" val="383238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9523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Un </a:t>
            </a:r>
            <a:r>
              <a:rPr lang="it-IT" sz="2000" dirty="0" err="1" smtClean="0"/>
              <a:t>khachkar</a:t>
            </a:r>
            <a:r>
              <a:rPr lang="it-IT" sz="2000" dirty="0" smtClean="0"/>
              <a:t> a </a:t>
            </a:r>
            <a:r>
              <a:rPr lang="it-IT" sz="2000" dirty="0" err="1" smtClean="0"/>
              <a:t>Echmiadzin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70747"/>
            <a:ext cx="4360689" cy="7006837"/>
          </a:xfrm>
        </p:spPr>
      </p:pic>
    </p:spTree>
    <p:extLst>
      <p:ext uri="{BB962C8B-B14F-4D97-AF65-F5344CB8AC3E}">
        <p14:creationId xmlns:p14="http://schemas.microsoft.com/office/powerpoint/2010/main" val="4090651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56018"/>
            <a:ext cx="67437" cy="100584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67" y="3378708"/>
            <a:ext cx="66065" cy="10058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83" y="3407283"/>
            <a:ext cx="43434" cy="434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81" y="3378708"/>
            <a:ext cx="67437" cy="10058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8"/>
            <a:ext cx="2888332" cy="68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86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74" y="-27300"/>
            <a:ext cx="2421330" cy="6885299"/>
          </a:xfrm>
        </p:spPr>
      </p:pic>
    </p:spTree>
    <p:extLst>
      <p:ext uri="{BB962C8B-B14F-4D97-AF65-F5344CB8AC3E}">
        <p14:creationId xmlns:p14="http://schemas.microsoft.com/office/powerpoint/2010/main" val="129211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Khachkars</a:t>
            </a:r>
            <a:r>
              <a:rPr lang="en-US" sz="2000" dirty="0" smtClean="0"/>
              <a:t> appear in large numbers in the </a:t>
            </a:r>
            <a:r>
              <a:rPr lang="en-US" sz="2000" dirty="0" err="1" smtClean="0"/>
              <a:t>Noratus</a:t>
            </a:r>
            <a:r>
              <a:rPr lang="en-US" sz="2000" dirty="0" smtClean="0"/>
              <a:t> cemetery.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43408"/>
            <a:ext cx="8832981" cy="6624736"/>
          </a:xfrm>
        </p:spPr>
      </p:pic>
    </p:spTree>
    <p:extLst>
      <p:ext uri="{BB962C8B-B14F-4D97-AF65-F5344CB8AC3E}">
        <p14:creationId xmlns:p14="http://schemas.microsoft.com/office/powerpoint/2010/main" val="2095221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34" y="0"/>
            <a:ext cx="3303271" cy="6858000"/>
          </a:xfrm>
        </p:spPr>
      </p:pic>
    </p:spTree>
    <p:extLst>
      <p:ext uri="{BB962C8B-B14F-4D97-AF65-F5344CB8AC3E}">
        <p14:creationId xmlns:p14="http://schemas.microsoft.com/office/powerpoint/2010/main" val="2573214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 ensemble of </a:t>
            </a:r>
            <a:r>
              <a:rPr lang="it-IT" sz="2000" dirty="0" err="1" smtClean="0"/>
              <a:t>khachkars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1033"/>
            <a:ext cx="8571796" cy="6428847"/>
          </a:xfrm>
        </p:spPr>
      </p:pic>
    </p:spTree>
    <p:extLst>
      <p:ext uri="{BB962C8B-B14F-4D97-AF65-F5344CB8AC3E}">
        <p14:creationId xmlns:p14="http://schemas.microsoft.com/office/powerpoint/2010/main" val="711840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Noratus</a:t>
            </a:r>
            <a:r>
              <a:rPr lang="it-IT" sz="2000" dirty="0" smtClean="0"/>
              <a:t> </a:t>
            </a:r>
            <a:r>
              <a:rPr lang="it-IT" sz="2000" dirty="0" err="1" smtClean="0"/>
              <a:t>khachkars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87" y="-7275"/>
            <a:ext cx="9251640" cy="6172579"/>
          </a:xfrm>
        </p:spPr>
      </p:pic>
    </p:spTree>
    <p:extLst>
      <p:ext uri="{BB962C8B-B14F-4D97-AF65-F5344CB8AC3E}">
        <p14:creationId xmlns:p14="http://schemas.microsoft.com/office/powerpoint/2010/main" val="2339192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Tombstone depicting a wedding celebration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8"/>
            <a:ext cx="9146654" cy="6102533"/>
          </a:xfrm>
        </p:spPr>
      </p:pic>
    </p:spTree>
    <p:extLst>
      <p:ext uri="{BB962C8B-B14F-4D97-AF65-F5344CB8AC3E}">
        <p14:creationId xmlns:p14="http://schemas.microsoft.com/office/powerpoint/2010/main" val="568647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Khachkars</a:t>
            </a:r>
            <a:r>
              <a:rPr lang="it-IT" sz="2000" dirty="0" smtClean="0"/>
              <a:t> and a </a:t>
            </a:r>
            <a:r>
              <a:rPr lang="it-IT" sz="2000" dirty="0" err="1" smtClean="0"/>
              <a:t>tomb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3" cy="6093296"/>
          </a:xfrm>
        </p:spPr>
      </p:pic>
    </p:spTree>
    <p:extLst>
      <p:ext uri="{BB962C8B-B14F-4D97-AF65-F5344CB8AC3E}">
        <p14:creationId xmlns:p14="http://schemas.microsoft.com/office/powerpoint/2010/main" val="99667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Khachkar</a:t>
            </a:r>
            <a:r>
              <a:rPr lang="it-IT" sz="2000" dirty="0" smtClean="0"/>
              <a:t> </a:t>
            </a:r>
            <a:r>
              <a:rPr lang="it-IT" sz="2000" dirty="0" err="1" smtClean="0"/>
              <a:t>complex</a:t>
            </a:r>
            <a:r>
              <a:rPr lang="it-IT" sz="2000" dirty="0" smtClean="0"/>
              <a:t> in </a:t>
            </a:r>
            <a:r>
              <a:rPr lang="it-IT" sz="2000" dirty="0" err="1" smtClean="0"/>
              <a:t>Noratus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12427" cy="6309320"/>
          </a:xfrm>
        </p:spPr>
      </p:pic>
    </p:spTree>
    <p:extLst>
      <p:ext uri="{BB962C8B-B14F-4D97-AF65-F5344CB8AC3E}">
        <p14:creationId xmlns:p14="http://schemas.microsoft.com/office/powerpoint/2010/main" val="1475202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the early 20th century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308584" cy="4392488"/>
          </a:xfrm>
        </p:spPr>
      </p:pic>
    </p:spTree>
    <p:extLst>
      <p:ext uri="{BB962C8B-B14F-4D97-AF65-F5344CB8AC3E}">
        <p14:creationId xmlns:p14="http://schemas.microsoft.com/office/powerpoint/2010/main" val="79079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modern-day </a:t>
            </a:r>
            <a:r>
              <a:rPr lang="en-US" sz="2000" dirty="0" err="1" smtClean="0"/>
              <a:t>khachkar</a:t>
            </a:r>
            <a:r>
              <a:rPr lang="en-US" sz="2000" dirty="0" smtClean="0"/>
              <a:t> carver's workshop in downtown Yerevan.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227965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520280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A </a:t>
            </a:r>
            <a:r>
              <a:rPr lang="en-US" sz="2000" dirty="0" err="1" smtClean="0"/>
              <a:t>khachkar</a:t>
            </a:r>
            <a:r>
              <a:rPr lang="en-US" sz="2000" dirty="0" smtClean="0"/>
              <a:t> behind the cathedral in </a:t>
            </a:r>
            <a:r>
              <a:rPr lang="en-US" sz="2000" dirty="0" err="1" smtClean="0"/>
              <a:t>Echmiadzin</a:t>
            </a:r>
            <a:r>
              <a:rPr lang="en-US" sz="2000" dirty="0" smtClean="0"/>
              <a:t>, Armenia. Place of origin is unknown.</a:t>
            </a:r>
            <a:br>
              <a:rPr lang="en-US" sz="2000" dirty="0" smtClean="0"/>
            </a:b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77006"/>
            <a:ext cx="4320480" cy="6953274"/>
          </a:xfrm>
        </p:spPr>
      </p:pic>
    </p:spTree>
    <p:extLst>
      <p:ext uri="{BB962C8B-B14F-4D97-AF65-F5344CB8AC3E}">
        <p14:creationId xmlns:p14="http://schemas.microsoft.com/office/powerpoint/2010/main" val="148997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8083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 </a:t>
            </a:r>
            <a:r>
              <a:rPr lang="it-IT" sz="2000" dirty="0" err="1" smtClean="0"/>
              <a:t>modern</a:t>
            </a:r>
            <a:r>
              <a:rPr lang="it-IT" sz="2000" dirty="0" smtClean="0"/>
              <a:t> </a:t>
            </a:r>
            <a:r>
              <a:rPr lang="it-IT" sz="2000" dirty="0" err="1" smtClean="0"/>
              <a:t>khachkar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</a:t>
            </a:r>
            <a:r>
              <a:rPr lang="it-IT" sz="2000" dirty="0" err="1" smtClean="0"/>
              <a:t>Sourp</a:t>
            </a:r>
            <a:r>
              <a:rPr lang="it-IT" sz="2000" dirty="0" smtClean="0"/>
              <a:t> </a:t>
            </a:r>
            <a:r>
              <a:rPr lang="it-IT" sz="2000" dirty="0" err="1" smtClean="0"/>
              <a:t>Kevork</a:t>
            </a:r>
            <a:r>
              <a:rPr lang="it-IT" sz="2000" dirty="0" smtClean="0"/>
              <a:t> </a:t>
            </a:r>
            <a:r>
              <a:rPr lang="it-IT" sz="2000" dirty="0" err="1" smtClean="0"/>
              <a:t>church</a:t>
            </a:r>
            <a:r>
              <a:rPr lang="it-IT" sz="2000" dirty="0" smtClean="0"/>
              <a:t>- Beirut, Lebanon (2016)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65" y="0"/>
            <a:ext cx="4560599" cy="6858000"/>
          </a:xfrm>
        </p:spPr>
      </p:pic>
    </p:spTree>
    <p:extLst>
      <p:ext uri="{BB962C8B-B14F-4D97-AF65-F5344CB8AC3E}">
        <p14:creationId xmlns:p14="http://schemas.microsoft.com/office/powerpoint/2010/main" val="37193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17058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Gyumri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4" y="0"/>
            <a:ext cx="5141892" cy="6858000"/>
          </a:xfrm>
        </p:spPr>
      </p:pic>
    </p:spTree>
    <p:extLst>
      <p:ext uri="{BB962C8B-B14F-4D97-AF65-F5344CB8AC3E}">
        <p14:creationId xmlns:p14="http://schemas.microsoft.com/office/powerpoint/2010/main" val="213773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880320" cy="1143000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/>
              <a:t>Khachkar</a:t>
            </a:r>
            <a:r>
              <a:rPr lang="en-US" sz="2000" dirty="0" smtClean="0"/>
              <a:t> from 996 from Cape </a:t>
            </a:r>
            <a:r>
              <a:rPr lang="en-US" sz="2000" dirty="0" err="1" smtClean="0"/>
              <a:t>Noratus</a:t>
            </a:r>
            <a:r>
              <a:rPr lang="en-US" sz="2000" dirty="0" smtClean="0"/>
              <a:t>. </a:t>
            </a:r>
            <a:r>
              <a:rPr lang="en-US" sz="2000" dirty="0" err="1" smtClean="0"/>
              <a:t>Vagharshapat</a:t>
            </a:r>
            <a:r>
              <a:rPr lang="en-US" sz="2000" dirty="0" smtClean="0"/>
              <a:t>, Armavir Province, Armenia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5250"/>
            <a:ext cx="4677006" cy="7015510"/>
          </a:xfrm>
        </p:spPr>
      </p:pic>
    </p:spTree>
    <p:extLst>
      <p:ext uri="{BB962C8B-B14F-4D97-AF65-F5344CB8AC3E}">
        <p14:creationId xmlns:p14="http://schemas.microsoft.com/office/powerpoint/2010/main" val="270735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Monastère</a:t>
            </a:r>
            <a:r>
              <a:rPr lang="it-IT" sz="2000" dirty="0" smtClean="0"/>
              <a:t> de </a:t>
            </a:r>
            <a:r>
              <a:rPr lang="it-IT" sz="2000" dirty="0" err="1" smtClean="0"/>
              <a:t>Sanahin</a:t>
            </a:r>
            <a:r>
              <a:rPr lang="it-IT" sz="2000" dirty="0" smtClean="0"/>
              <a:t> : </a:t>
            </a:r>
            <a:r>
              <a:rPr lang="it-IT" sz="2000" dirty="0" err="1" smtClean="0"/>
              <a:t>khatchkar</a:t>
            </a:r>
            <a:r>
              <a:rPr lang="it-IT" sz="2000" dirty="0" smtClean="0"/>
              <a:t> 3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5153090" cy="6872935"/>
          </a:xfrm>
        </p:spPr>
      </p:pic>
    </p:spTree>
    <p:extLst>
      <p:ext uri="{BB962C8B-B14F-4D97-AF65-F5344CB8AC3E}">
        <p14:creationId xmlns:p14="http://schemas.microsoft.com/office/powerpoint/2010/main" val="2218791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323</Words>
  <Application>Microsoft Office PowerPoint</Application>
  <PresentationFormat>Presentazione su schermo (4:3)</PresentationFormat>
  <Paragraphs>33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The famous khachkar at Goshavank, carved in 1291 by the artist Poghos.</vt:lpstr>
      <vt:lpstr>Two 16th century Julfa-type khachkars in Etchmiadzin, removed from the Julfa graveyard before its destruction by Azerbaijan.</vt:lpstr>
      <vt:lpstr>Khachkars appear in large numbers in the Noratus cemetery.</vt:lpstr>
      <vt:lpstr>A modern-day khachkar carver's workshop in downtown Yerevan.</vt:lpstr>
      <vt:lpstr>A khachkar behind the cathedral in Echmiadzin, Armenia. Place of origin is unknown. </vt:lpstr>
      <vt:lpstr>A modern khachkar at Sourp Kevork church- Beirut, Lebanon (2016)</vt:lpstr>
      <vt:lpstr>in Gyumri</vt:lpstr>
      <vt:lpstr>Khachkar from 996 from Cape Noratus. Vagharshapat, Armavir Province, Armenia</vt:lpstr>
      <vt:lpstr>Monastère de Sanahin : khatchkar 3</vt:lpstr>
      <vt:lpstr>Khachkar at Haghartsin Monastery, near Dilijan, Armenia</vt:lpstr>
      <vt:lpstr>The Holy Savior khachkar in Haghpat (1273)</vt:lpstr>
      <vt:lpstr>Various khachkars at Makaravank Monastery in Armenia</vt:lpstr>
      <vt:lpstr>A modern Amenaprkich-type khatchkar with two others at the Sourp Nshan Church in downtown Beirut, Lebanon (2001)</vt:lpstr>
      <vt:lpstr>A modern khackhar at the Armenian Catholicossate of Cilicia in Antelias, Lebanon</vt:lpstr>
      <vt:lpstr>A khachkar in Sanahin</vt:lpstr>
      <vt:lpstr>A monumental medieval khatchkar at the Armenian monastery of Sanahin in 1902</vt:lpstr>
      <vt:lpstr>A modern, Amenaprkich-type, khachkar in Novi Sad, Serbia (1993)</vt:lpstr>
      <vt:lpstr>A large 13th-century khachkar at Gandzasar Monastery in Nagorno-Karabakh</vt:lpstr>
      <vt:lpstr>The famous double khachkars of the Memorial Bell-Tower of the Dadivank Monastery in Nagorno-Karabakh</vt:lpstr>
      <vt:lpstr>Modern khachkar (1999), St. James Armenian Church in Watertown, MA, USA</vt:lpstr>
      <vt:lpstr>Modern khachkar (2004), Kraków, Poland</vt:lpstr>
      <vt:lpstr>Modern khachkar at Goshavank</vt:lpstr>
      <vt:lpstr>A modern khachkar with traditional Armenian symbolism in Yerevan</vt:lpstr>
      <vt:lpstr>Talin, Kuys Sandukht Chapel, unique round cross-stone, 8th century  Armen Manukov - Own work</vt:lpstr>
      <vt:lpstr>Modern khachkar outside the Tomb of Mary, Gethsemane, Jerusalem, installed in 2014 by the Armenian faithful.  </vt:lpstr>
      <vt:lpstr>Esempi di khachkar dalla città di Julfa, recentemente distrutti dall'Azerbaigian</vt:lpstr>
      <vt:lpstr>Un khachkar a Echmiadzin</vt:lpstr>
      <vt:lpstr>Presentazione standard di PowerPoint</vt:lpstr>
      <vt:lpstr>Presentazione standard di PowerPoint</vt:lpstr>
      <vt:lpstr>Presentazione standard di PowerPoint</vt:lpstr>
      <vt:lpstr>An ensemble of khachkars.</vt:lpstr>
      <vt:lpstr>Noratus khachkars</vt:lpstr>
      <vt:lpstr>Tombstone depicting a wedding celebration</vt:lpstr>
      <vt:lpstr>Khachkars and a tomb.</vt:lpstr>
      <vt:lpstr>Khachkar complex in Noratus</vt:lpstr>
      <vt:lpstr>in the early 20th century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famous khachkar at Goshavank, carved in 1291 by the artist Poghos.</dc:title>
  <dc:creator>lenovo</dc:creator>
  <cp:lastModifiedBy>lenovo</cp:lastModifiedBy>
  <cp:revision>9</cp:revision>
  <dcterms:created xsi:type="dcterms:W3CDTF">2017-02-02T20:39:28Z</dcterms:created>
  <dcterms:modified xsi:type="dcterms:W3CDTF">2017-02-02T21:59:59Z</dcterms:modified>
</cp:coreProperties>
</file>