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4" y="-68"/>
      </p:cViewPr>
      <p:guideLst>
        <p:guide orient="horz" pos="2160"/>
        <p:guide pos="2880"/>
      </p:guideLst>
    </p:cSldViewPr>
  </p:slideViewPr>
  <p:notesTextViewPr>
    <p:cViewPr>
      <p:scale>
        <a:sx n="1" d="1"/>
        <a:sy n="1" d="1"/>
      </p:scale>
      <p:origin x="0" y="0"/>
    </p:cViewPr>
  </p:notesTextViewPr>
  <p:sorterViewPr>
    <p:cViewPr>
      <p:scale>
        <a:sx n="100" d="100"/>
        <a:sy n="100" d="100"/>
      </p:scale>
      <p:origin x="0" y="45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939B8-1885-48EB-A7BA-689544CA93D9}" type="datetimeFigureOut">
              <a:rPr lang="it-IT" smtClean="0"/>
              <a:t>21/03/2017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416A40-F169-415A-96AB-7D2A57C9B7B6}" type="slidenum">
              <a:rPr lang="it-IT" smtClean="0"/>
              <a:t>‹N›</a:t>
            </a:fld>
            <a:endParaRPr lang="it-IT"/>
          </a:p>
        </p:txBody>
      </p:sp>
    </p:spTree>
    <p:extLst>
      <p:ext uri="{BB962C8B-B14F-4D97-AF65-F5344CB8AC3E}">
        <p14:creationId xmlns:p14="http://schemas.microsoft.com/office/powerpoint/2010/main" val="708261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797488-5D71-47E2-BAA1-555D8AF1C599}" type="slidenum">
              <a:rPr lang="it-IT" altLang="it-IT" sz="1200"/>
              <a:pPr eaLnBrk="1" hangingPunct="1"/>
              <a:t>1</a:t>
            </a:fld>
            <a:endParaRPr lang="it-IT" altLang="it-IT" sz="1200"/>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Autoritratto di Mattia Bortoloni, nelle sembianze dell’Apostolo San Mattia, inginocchiato davanti a San Pietro e Paolo, ( dipinto nella fascia verticale alla base della cupola del Santuario di Vico a Mondovì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B6AC42-B948-4113-8FC9-3EA945D10DB8}" type="slidenum">
              <a:rPr lang="it-IT" altLang="it-IT" sz="1200"/>
              <a:pPr eaLnBrk="1" hangingPunct="1"/>
              <a:t>11</a:t>
            </a:fld>
            <a:endParaRPr lang="it-IT" altLang="it-IT" sz="120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L’opera è pervenuta alla Pinacoteca dal monastero della SS.ma Trinità, demolito nel 1871.</a:t>
            </a:r>
          </a:p>
          <a:p>
            <a:pPr eaLnBrk="1" hangingPunct="1"/>
            <a:r>
              <a:rPr lang="it-IT" altLang="it-IT" smtClean="0"/>
              <a:t>Databile, forse, subito dopo le tele di Fratta Polesine, quindi del 1735.</a:t>
            </a:r>
          </a:p>
          <a:p>
            <a:pPr eaLnBrk="1" hangingPunct="1"/>
            <a:r>
              <a:rPr lang="it-IT" altLang="it-IT" smtClean="0"/>
              <a:t>Bortoloni perviene a risultati altissimi grazie ai tagli compositivi audaci, alle fisionomie quasi caricaturali.</a:t>
            </a:r>
          </a:p>
          <a:p>
            <a:pPr eaLnBrk="1" hangingPunct="1"/>
            <a:r>
              <a:rPr lang="it-IT" altLang="it-IT" smtClean="0"/>
              <a:t>San Tommaso, che deve solo fare la carità, è stranamente atteggiato, e la donna povera, due figure parallele ed oblique rispetto all’asse verticale del quadro.</a:t>
            </a:r>
          </a:p>
          <a:p>
            <a:pPr eaLnBrk="1" hangingPunct="1"/>
            <a:r>
              <a:rPr lang="it-IT" altLang="it-IT" smtClean="0"/>
              <a:t>I due Santi, in alto, Sant’Antonio da Padova e San Bellino, che diffuse il cristianesimo nel rodigino, sono figure in posizione verticale. </a:t>
            </a:r>
          </a:p>
          <a:p>
            <a:pPr eaLnBrk="1" hangingPunct="1"/>
            <a:r>
              <a:rPr lang="it-IT" altLang="it-IT" smtClean="0"/>
              <a:t>Nel basso i colori hanno un marcato contrasto di luce. In altoi colori diventano raffinati, tenui, luminosi.</a:t>
            </a:r>
          </a:p>
          <a:p>
            <a:pPr eaLnBrk="1" hangingPunct="1"/>
            <a:r>
              <a:rPr lang="it-IT" altLang="it-IT" smtClean="0"/>
              <a:t>I volti sono caricati fino al limite del grottesco, specialmente nel bambino e nel chierico che sostiene il pastorale.</a:t>
            </a:r>
          </a:p>
          <a:p>
            <a:pPr eaLnBrk="1" hangingPunct="1"/>
            <a:r>
              <a:rPr lang="it-IT" altLang="it-IT" smtClean="0"/>
              <a:t>( Intanto a partire dalla tela con l’</a:t>
            </a:r>
            <a:r>
              <a:rPr lang="it-IT" altLang="it-IT" i="1" smtClean="0"/>
              <a:t>Elemosina di San Tommaso da Villanova </a:t>
            </a:r>
            <a:r>
              <a:rPr lang="it-IT" altLang="it-IT" smtClean="0"/>
              <a:t>eseguita poco prima del 1730, compaiono figure, come quelle di San Tommaso e Sant’Antonio, da considerarsi prototipi di tanti spassosi personaggi bortoloniani.Da libro sul Duomo di Monza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CF7C9E-BBE6-40C1-9C39-03AF54E1E1CA}" type="slidenum">
              <a:rPr lang="it-IT" altLang="it-IT" sz="1200"/>
              <a:pPr eaLnBrk="1" hangingPunct="1"/>
              <a:t>12</a:t>
            </a:fld>
            <a:endParaRPr lang="it-IT" altLang="it-IT" sz="12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A Fiesso Umbertiano, nel Polesine, Mattia Bortoloni è chiamato per dipingere, a Villa Vendramin-Calergi, il tiburio ottagonale di questa dimora.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D423C5-50BF-484B-970B-9DD82309F14E}" type="slidenum">
              <a:rPr lang="it-IT" altLang="it-IT" sz="1200"/>
              <a:pPr eaLnBrk="1" hangingPunct="1"/>
              <a:t>13</a:t>
            </a:fld>
            <a:endParaRPr lang="it-IT" altLang="it-IT" sz="1200"/>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Il soggetto trattato è preso dalla storia, quella di Alessandro Magno e di Dario. La tecnica della decorazione quella del monocromo.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4C9449E-6266-4940-AA9B-F63DF808E05A}" type="slidenum">
              <a:rPr lang="it-IT" altLang="it-IT" sz="1200"/>
              <a:pPr eaLnBrk="1" hangingPunct="1"/>
              <a:t>14</a:t>
            </a:fld>
            <a:endParaRPr lang="it-IT" altLang="it-IT" sz="120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In questa serie di episodi, i critici registrano la maturazione dell’artista, impegnato a ricercare effetti plastici.</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9A84BB6-C89C-46B4-A59A-82E02B8675D3}" type="slidenum">
              <a:rPr lang="it-IT" altLang="it-IT" sz="1200"/>
              <a:pPr eaLnBrk="1" hangingPunct="1"/>
              <a:t>15</a:t>
            </a:fld>
            <a:endParaRPr lang="it-IT" altLang="it-IT"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Con l’impegno di questi quattro riquadri si conclude l’attività di Mattia Bortoloni in terra polesana.</a:t>
            </a:r>
          </a:p>
          <a:p>
            <a:pPr eaLnBrk="1" hangingPunct="1"/>
            <a:r>
              <a:rPr lang="it-IT" altLang="it-IT" smtClean="0"/>
              <a:t>Stilisticamente queste opere rimandano affreschi di Piombino Dese.</a:t>
            </a:r>
          </a:p>
          <a:p>
            <a:pPr eaLnBrk="1" hangingPunct="1"/>
            <a:r>
              <a:rPr lang="it-IT" altLang="it-IT" smtClean="0"/>
              <a:t>Nella Pinacoteca deil’Accademia dei Concordi di Rovigo esiste una </a:t>
            </a:r>
            <a:r>
              <a:rPr lang="it-IT" altLang="it-IT" i="1" smtClean="0"/>
              <a:t>Testa della Vergine, </a:t>
            </a:r>
            <a:r>
              <a:rPr lang="it-IT" altLang="it-IT" smtClean="0"/>
              <a:t>che gli viene attribuita perché ‘imbambolata’ alla maniera del Bortoloni.</a:t>
            </a:r>
          </a:p>
          <a:p>
            <a:pPr eaLnBrk="1" hangingPunct="1"/>
            <a:r>
              <a:rPr lang="it-IT" altLang="it-IT" smtClean="0"/>
              <a:t>Esistono sue opere a Ferrara, in Palazzo arcivescopvile: </a:t>
            </a:r>
            <a:r>
              <a:rPr lang="it-IT" altLang="it-IT" i="1" smtClean="0"/>
              <a:t>La Vergine ed i Santi Cosma e Damiano.</a:t>
            </a:r>
          </a:p>
          <a:p>
            <a:pPr eaLnBrk="1" hangingPunct="1"/>
            <a:r>
              <a:rPr lang="it-IT" altLang="it-IT" smtClean="0"/>
              <a:t>Nella cattedrale di Ferrara è presente il </a:t>
            </a:r>
            <a:r>
              <a:rPr lang="it-IT" altLang="it-IT" i="1" smtClean="0"/>
              <a:t>Miracolo di San Tommaso d’Aquino.</a:t>
            </a:r>
          </a:p>
          <a:p>
            <a:pPr eaLnBrk="1" hangingPunct="1"/>
            <a:r>
              <a:rPr lang="it-IT" altLang="it-IT" smtClean="0"/>
              <a:t>Sempre a Ferrara, nella chiesa di Domenico la tela, </a:t>
            </a:r>
            <a:r>
              <a:rPr lang="it-IT" altLang="it-IT" i="1" smtClean="0"/>
              <a:t>Morte della Vergine.</a:t>
            </a:r>
          </a:p>
          <a:p>
            <a:pPr eaLnBrk="1" hangingPunct="1"/>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EE57AB-EA05-4BCF-A3A5-164A1F8F8F4F}" type="slidenum">
              <a:rPr lang="it-IT" altLang="it-IT" sz="1200"/>
              <a:pPr eaLnBrk="1" hangingPunct="1"/>
              <a:t>16</a:t>
            </a:fld>
            <a:endParaRPr lang="it-IT" altLang="it-IT" sz="1200"/>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L’opera si trova a Monselice, nel Duomo vecchio. </a:t>
            </a:r>
          </a:p>
          <a:p>
            <a:pPr eaLnBrk="1" hangingPunct="1"/>
            <a:r>
              <a:rPr lang="it-IT" altLang="it-IT" smtClean="0"/>
              <a:t>I critici avvertono in quet’opera  l’influsso esercitato sul Bortoloni da Giuseppe Maria Crespi, che egli aveva mutuato attraverso il Piazzetta.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6E00C1-D507-408A-85EF-F88FFA7B2B84}" type="slidenum">
              <a:rPr lang="it-IT" altLang="it-IT" sz="1200"/>
              <a:pPr eaLnBrk="1" hangingPunct="1"/>
              <a:t>2</a:t>
            </a:fld>
            <a:endParaRPr lang="it-IT" altLang="it-IT" sz="1200"/>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Mattia Bortoloni, artista risuscitato dall’oblio nel dopoguerra per merito degli stdi di Nicola Ivanoff ( 1950, 1957 ), di Egidio Martini ( 1964 ), di Rossanna Bossaglia ( 1964, 1966, 1967 , 1968 ) attirò via via l’attenzione della critica; il riconoscimento definitivo avvenne al Convegno di Rovigo del 22 novembre 1996 a lui dedicato.</a:t>
            </a:r>
          </a:p>
          <a:p>
            <a:pPr eaLnBrk="1" hangingPunct="1"/>
            <a:r>
              <a:rPr lang="it-IT" altLang="it-IT" smtClean="0"/>
              <a:t>Nato a Canda da Antonio e da Cecilia Maria nel 1696, ancor bambino si trasferì a Venezia dove, secondo le fonti, sarebbe stato allievo del Balestra.</a:t>
            </a:r>
          </a:p>
          <a:p>
            <a:pPr eaLnBrk="1" hangingPunct="1"/>
            <a:r>
              <a:rPr lang="it-IT" altLang="it-IT" smtClean="0"/>
              <a:t>Nel luglio del 1717 il pittore sposa a Venezia Vittoria Vettorelli nativa di Serravalle, l’odiena Vittorio Veneto, ma abitante dal 1714 a Piombino Dese.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DD7C8C-1A69-46C0-B7FC-55AE111A602A}" type="slidenum">
              <a:rPr lang="it-IT" altLang="it-IT" sz="1200"/>
              <a:pPr eaLnBrk="1" hangingPunct="1"/>
              <a:t>3</a:t>
            </a:fld>
            <a:endParaRPr lang="it-IT" altLang="it-IT"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Mattia Bortoloni fin dalla prima opera nota, la decorazione della Villa Corner a Piombino Dese, commissionata nel 1716, manifesta stilemi personali come le composizioni a zig zag e figure neomanieristiche, che riproporrà nei monoscromi di Fiesso Umbertianoin provincia di Rovigo.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7B5782-99B4-494E-B4C1-14BDA4A0D95F}" type="slidenum">
              <a:rPr lang="it-IT" altLang="it-IT" sz="1200"/>
              <a:pPr eaLnBrk="1" hangingPunct="1"/>
              <a:t>4</a:t>
            </a:fld>
            <a:endParaRPr lang="it-IT" altLang="it-IT"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Si deve alla intelligente ricerca di Nicola Ivanoff la attribuzione a Mattia Bortoloni degli affreschi di Villa Cornaro a Piombino Dese-</a:t>
            </a:r>
          </a:p>
          <a:p>
            <a:pPr eaLnBrk="1" hangingPunct="1"/>
            <a:r>
              <a:rPr lang="it-IT" altLang="it-IT" smtClean="0"/>
              <a:t>I lavori gli sono stati commissionati il 10.12.1712. A 20 anni Bortoloni è già famoso?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BB4A90-CB9B-48E8-8412-9245B627312C}" type="slidenum">
              <a:rPr lang="it-IT" altLang="it-IT" sz="1200"/>
              <a:pPr eaLnBrk="1" hangingPunct="1"/>
              <a:t>5</a:t>
            </a:fld>
            <a:endParaRPr lang="it-IT" altLang="it-IT"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I soggetti dei dipinti di Villa Cornaro a Piombino Dese sono presi dall’Antico e dal nuovo Testamento</a:t>
            </a:r>
          </a:p>
          <a:p>
            <a:pPr eaLnBrk="1" hangingPunct="1"/>
            <a:r>
              <a:rPr lang="it-IT" altLang="it-IT" smtClean="0"/>
              <a:t>Bortoloni dimostra di possedere notevoli qualità: i contorni delle figure sono netti e sicuri.</a:t>
            </a:r>
          </a:p>
          <a:p>
            <a:pPr eaLnBrk="1" hangingPunct="1"/>
            <a:r>
              <a:rPr lang="it-IT" altLang="it-IT" smtClean="0"/>
              <a:t> Le forme dimostrano con i loro stiramenti di rifarsi al gusto manieristico.</a:t>
            </a:r>
          </a:p>
          <a:p>
            <a:pPr eaLnBrk="1" hangingPunct="1"/>
            <a:r>
              <a:rPr lang="it-IT" altLang="it-IT" smtClean="0"/>
              <a:t>I colori possiedono una tenera levigatezza quasi neoclassica.</a:t>
            </a:r>
          </a:p>
          <a:p>
            <a:pPr eaLnBrk="1" hangingPunct="1"/>
            <a:r>
              <a:rPr lang="it-IT" altLang="it-IT" smtClean="0"/>
              <a:t>Bortoloni dimostra di possedere già nella sua felicissima fase giovanile una spiccata personalità.</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E0C298C-86E2-43ED-842C-8623D151050D}" type="slidenum">
              <a:rPr lang="it-IT" altLang="it-IT" sz="1200"/>
              <a:pPr eaLnBrk="1" hangingPunct="1"/>
              <a:t>6</a:t>
            </a:fld>
            <a:endParaRPr lang="it-IT" altLang="it-IT"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Nicola Ivanoff nel suo tentativo di dimostrare l’itinerario artistico giovanile di Mattia Bortoloni perlustrò il Polesine pittorico alla ricerca di opere dell’artista. Fu premiato solo dal rinvenimento di questo piccolo quadro. In S. Francesco da Paola identificò addirittura San Girolamo Emiliani, lasciandosi sfuggire che sul libro retto dall’angelo è possibile leggere, almeno adesso con il quadro restaurato, il motto </a:t>
            </a:r>
            <a:r>
              <a:rPr lang="it-IT" altLang="it-IT" i="1" smtClean="0"/>
              <a:t>Charitas,</a:t>
            </a:r>
            <a:r>
              <a:rPr lang="it-IT" altLang="it-IT" smtClean="0"/>
              <a:t> che toglie ogni perplessità nel riconoscimento.</a:t>
            </a:r>
          </a:p>
          <a:p>
            <a:pPr eaLnBrk="1" hangingPunct="1"/>
            <a:r>
              <a:rPr lang="it-IT" altLang="it-IT" smtClean="0"/>
              <a:t>I personaggi sono ancora stiracchiati come quelli di Villa Cornaro di Piombino Dese.</a:t>
            </a:r>
          </a:p>
          <a:p>
            <a:pPr eaLnBrk="1" hangingPunct="1"/>
            <a:r>
              <a:rPr lang="it-IT" altLang="it-IT" smtClean="0"/>
              <a:t>Non trova ancora risposta la domanda se questo quadro sia anteriore o posteriore ai lavori di Villa Cornaro.</a:t>
            </a:r>
          </a:p>
          <a:p>
            <a:pPr eaLnBrk="1" hangingPunct="1"/>
            <a:r>
              <a:rPr lang="it-IT" altLang="it-IT" smtClean="0"/>
              <a:t>Il quadro deve essere finito alla parrocchiale di Castelguglielmo, provenendo da un luogo in cui si venerava San Bovo, il Santo collocato nella parte superiore.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A9B09-64A2-49A0-BC19-EFDAA2941483}" type="slidenum">
              <a:rPr lang="it-IT" altLang="it-IT" sz="1200"/>
              <a:pPr eaLnBrk="1" hangingPunct="1"/>
              <a:t>7</a:t>
            </a:fld>
            <a:endParaRPr lang="it-IT" altLang="it-IT" sz="12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Nel 1733 Mattia Bortoloni conclude un notevole impegno, quasi un ciclo di pitture, a San Nicolò dei Tolentini a Venezia, dove i Teatini, fondati da San Gaetano Thiene risiedono dal 1528. Hanno innalzato il grandioso tempio e lo devono abbellire di decorazioni. Mattia Bortoloni vi esegue: 1. Allegoria di una virtù teologale, nella cappella dedicata a S. Gaetano; 2. Due chiaroscuri: a. San Gaetano messo in croce da Gesù; b. San Gaetano staccato dalla croce; 3. Tutta la volta del presbiterio; 4. Tre chiaroscuri sull’arco sopra l’altare.</a:t>
            </a:r>
          </a:p>
          <a:p>
            <a:pPr eaLnBrk="1" hangingPunct="1"/>
            <a:r>
              <a:rPr lang="it-IT" altLang="it-IT" smtClean="0"/>
              <a:t>Precedentemente tra il 1720-1723, a Venezia, a Ca’ Farsetti aveva dipinto lo scalone ed il soffitto con scene allegoriche. Viene considerato un periodo di transizione nel suo itinerario artitistico.</a:t>
            </a:r>
          </a:p>
          <a:p>
            <a:pPr eaLnBrk="1" hangingPunct="1"/>
            <a:r>
              <a:rPr lang="it-IT" altLang="it-IT" smtClean="0"/>
              <a:t>Nel 1727, lavoro già terminato nell’agosto, aveva dipinto il soffitto dello scalone del Palazzo Contarini-Sceriman.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D179D4-5A0D-4EAA-BD14-FB94D8ACAFF7}" type="slidenum">
              <a:rPr lang="it-IT" altLang="it-IT" sz="1200"/>
              <a:pPr eaLnBrk="1" hangingPunct="1"/>
              <a:t>8</a:t>
            </a:fld>
            <a:endParaRPr lang="it-IT" altLang="it-IT" sz="1200"/>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Si trovano nella parrocchiale, nella capella del SS. nome di Gesù, a sinistra, entrando, nel transetto.</a:t>
            </a:r>
          </a:p>
          <a:p>
            <a:pPr eaLnBrk="1" hangingPunct="1"/>
            <a:r>
              <a:rPr lang="it-IT" altLang="it-IT" smtClean="0"/>
              <a:t>Le due tele, commissionate a Bortoloni che vive a Venezia, il 1.10.1734, consegnate per la Pasqua del 1735.</a:t>
            </a:r>
          </a:p>
          <a:p>
            <a:pPr eaLnBrk="1" hangingPunct="1"/>
            <a:r>
              <a:rPr lang="it-IT" altLang="it-IT" smtClean="0"/>
              <a:t>Loro grandezza m 2.70 X 4.</a:t>
            </a:r>
          </a:p>
          <a:p>
            <a:pPr eaLnBrk="1" hangingPunct="1"/>
            <a:r>
              <a:rPr lang="it-IT" altLang="it-IT" smtClean="0"/>
              <a:t>Nicola Ivanoff sostiene che si tratta di una esercitazione alla maniera del Piazzetta.</a:t>
            </a:r>
          </a:p>
          <a:p>
            <a:pPr eaLnBrk="1" hangingPunct="1"/>
            <a:r>
              <a:rPr lang="it-IT" altLang="it-IT" smtClean="0"/>
              <a:t>Quest’opera è firmata.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AFE37B-D5D9-4A1B-8E4D-EBBB3FBD6D0A}" type="slidenum">
              <a:rPr lang="it-IT" altLang="it-IT" sz="1200"/>
              <a:pPr eaLnBrk="1" hangingPunct="1"/>
              <a:t>10</a:t>
            </a:fld>
            <a:endParaRPr lang="it-IT" altLang="it-IT" sz="1200"/>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smtClean="0"/>
              <a:t>In queste due opere di Fratta Polesine il Bortoloni dichiara apertamente la sua attenzione verso i pittori tenebrosi veneti del Seicento, ( già ripresi dal Piazzetta ).</a:t>
            </a:r>
          </a:p>
          <a:p>
            <a:pPr eaLnBrk="1" hangingPunct="1"/>
            <a:r>
              <a:rPr lang="it-IT" altLang="it-IT" smtClean="0"/>
              <a:t>In questa opera, invece, il Bortoloni si esercita alla maniera del Balestra.</a:t>
            </a:r>
          </a:p>
          <a:p>
            <a:pPr eaLnBrk="1" hangingPunct="1"/>
            <a:r>
              <a:rPr lang="it-IT" altLang="it-IT" smtClean="0"/>
              <a:t>Di Bortoloni, in queste due ultime opere, è il piglio capriccioso e strano, libero di riprendere “ alla sua maniera “ da Piazzetta e da Balestra.</a:t>
            </a:r>
          </a:p>
          <a:p>
            <a:pPr eaLnBrk="1" hangingPunct="1"/>
            <a:r>
              <a:rPr lang="it-IT" altLang="it-IT" smtClean="0"/>
              <a:t>C’è sempre un aspetto nervoso nel taglio delle figure.</a:t>
            </a:r>
          </a:p>
          <a:p>
            <a:pPr eaLnBrk="1" hangingPunct="1"/>
            <a:r>
              <a:rPr lang="it-IT" altLang="it-IT" smtClean="0"/>
              <a:t>Ci sono teste di personaggi modellate con tratti deformanti, tipici dello stile singolare del Bortoloni.</a:t>
            </a:r>
          </a:p>
          <a:p>
            <a:pPr eaLnBrk="1" hangingPunct="1"/>
            <a:r>
              <a:rPr lang="it-IT" altLang="it-IT" smtClean="0"/>
              <a:t>I colori, chiari e luminosi, sono stesi con grande sensibilità e delicatezza.</a:t>
            </a:r>
          </a:p>
          <a:p>
            <a:pPr eaLnBrk="1" hangingPunct="1"/>
            <a:r>
              <a:rPr lang="it-IT" altLang="it-IT" smtClean="0"/>
              <a:t>( Si ritiene che nel secondo lustro degli anni Trenta l’artista risiedesse a Ferrara, dove si possono ammirare una tela col </a:t>
            </a:r>
            <a:r>
              <a:rPr lang="it-IT" altLang="it-IT" i="1" smtClean="0"/>
              <a:t>Miracolo di San Tommaso d’Aquino </a:t>
            </a:r>
            <a:r>
              <a:rPr lang="it-IT" altLang="it-IT" smtClean="0"/>
              <a:t>in Duomo ed un’altra con la </a:t>
            </a:r>
            <a:r>
              <a:rPr lang="it-IT" altLang="it-IT" i="1" smtClean="0"/>
              <a:t>Madonna col Bambino e i Santi Cosma e Damiano </a:t>
            </a:r>
            <a:r>
              <a:rPr lang="it-IT" altLang="it-IT" smtClean="0"/>
              <a:t>nel palazzo arcivescovile; sebbene in essi si riscontrino elementi del repertorio bortoloniano, vi è assente quello spirito  smaliziato, caratteristico del pittore, che nel giro di qualche anno farà capolino negli affreschi milanesi. Ancora da verificare l’attendibilità della notizia di un primo viaggio dell’artista in Piemonte verso il 1737(?). Dal libro sul Duomo di Monza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6B69662-72D8-4A60-AF76-FB1822A9CAA6}" type="datetimeFigureOut">
              <a:rPr lang="it-IT" smtClean="0"/>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129942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6B69662-72D8-4A60-AF76-FB1822A9CAA6}" type="datetimeFigureOut">
              <a:rPr lang="it-IT" smtClean="0"/>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225539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6B69662-72D8-4A60-AF76-FB1822A9CAA6}" type="datetimeFigureOut">
              <a:rPr lang="it-IT" smtClean="0"/>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1597873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6B69662-72D8-4A60-AF76-FB1822A9CAA6}" type="datetimeFigureOut">
              <a:rPr lang="it-IT" smtClean="0"/>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182009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6B69662-72D8-4A60-AF76-FB1822A9CAA6}" type="datetimeFigureOut">
              <a:rPr lang="it-IT" smtClean="0"/>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107733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6B69662-72D8-4A60-AF76-FB1822A9CAA6}" type="datetimeFigureOut">
              <a:rPr lang="it-IT" smtClean="0"/>
              <a:t>21/03/2017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129498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6B69662-72D8-4A60-AF76-FB1822A9CAA6}" type="datetimeFigureOut">
              <a:rPr lang="it-IT" smtClean="0"/>
              <a:t>21/03/2017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237431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6B69662-72D8-4A60-AF76-FB1822A9CAA6}" type="datetimeFigureOut">
              <a:rPr lang="it-IT" smtClean="0"/>
              <a:t>21/03/2017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49891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6B69662-72D8-4A60-AF76-FB1822A9CAA6}" type="datetimeFigureOut">
              <a:rPr lang="it-IT" smtClean="0"/>
              <a:t>21/03/2017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55210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6B69662-72D8-4A60-AF76-FB1822A9CAA6}" type="datetimeFigureOut">
              <a:rPr lang="it-IT" smtClean="0"/>
              <a:t>21/03/2017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192015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6B69662-72D8-4A60-AF76-FB1822A9CAA6}" type="datetimeFigureOut">
              <a:rPr lang="it-IT" smtClean="0"/>
              <a:t>21/03/2017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5F63579-6ADE-4395-92B8-1E8899EFC455}" type="slidenum">
              <a:rPr lang="it-IT" smtClean="0"/>
              <a:t>‹N›</a:t>
            </a:fld>
            <a:endParaRPr lang="it-IT"/>
          </a:p>
        </p:txBody>
      </p:sp>
    </p:spTree>
    <p:extLst>
      <p:ext uri="{BB962C8B-B14F-4D97-AF65-F5344CB8AC3E}">
        <p14:creationId xmlns:p14="http://schemas.microsoft.com/office/powerpoint/2010/main" val="48402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69662-72D8-4A60-AF76-FB1822A9CAA6}" type="datetimeFigureOut">
              <a:rPr lang="it-IT" smtClean="0"/>
              <a:t>21/03/2017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63579-6ADE-4395-92B8-1E8899EFC455}" type="slidenum">
              <a:rPr lang="it-IT" smtClean="0"/>
              <a:t>‹N›</a:t>
            </a:fld>
            <a:endParaRPr lang="it-IT"/>
          </a:p>
        </p:txBody>
      </p:sp>
    </p:spTree>
    <p:extLst>
      <p:ext uri="{BB962C8B-B14F-4D97-AF65-F5344CB8AC3E}">
        <p14:creationId xmlns:p14="http://schemas.microsoft.com/office/powerpoint/2010/main" val="216047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719263" y="90488"/>
          <a:ext cx="5705475" cy="6677025"/>
        </p:xfrm>
        <a:graphic>
          <a:graphicData uri="http://schemas.openxmlformats.org/presentationml/2006/ole">
            <mc:AlternateContent xmlns:mc="http://schemas.openxmlformats.org/markup-compatibility/2006">
              <mc:Choice xmlns:v="urn:schemas-microsoft-com:vml" Requires="v">
                <p:oleObj spid="_x0000_s1028" name="Image" r:id="rId4" imgW="6161143" imgH="7210286" progId="Photoshop.Image.6">
                  <p:embed/>
                </p:oleObj>
              </mc:Choice>
              <mc:Fallback>
                <p:oleObj name="Image" r:id="rId4" imgW="6161143" imgH="7210286"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63" y="90488"/>
                        <a:ext cx="5705475"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WordArt 3"/>
          <p:cNvSpPr>
            <a:spLocks noChangeArrowheads="1" noChangeShapeType="1" noTextEdit="1"/>
          </p:cNvSpPr>
          <p:nvPr/>
        </p:nvSpPr>
        <p:spPr bwMode="auto">
          <a:xfrm>
            <a:off x="3057525" y="2133600"/>
            <a:ext cx="3028950" cy="685800"/>
          </a:xfrm>
          <a:prstGeom prst="rect">
            <a:avLst/>
          </a:prstGeom>
        </p:spPr>
        <p:txBody>
          <a:bodyPr wrap="none" fromWordArt="1">
            <a:prstTxWarp prst="textPlain">
              <a:avLst>
                <a:gd name="adj" fmla="val 50000"/>
              </a:avLst>
            </a:prstTxWarp>
          </a:bodyPr>
          <a:lstStyle/>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Mattia Bortoloni</a:t>
            </a:r>
          </a:p>
        </p:txBody>
      </p:sp>
      <p:sp>
        <p:nvSpPr>
          <p:cNvPr id="2052" name="WordArt 4"/>
          <p:cNvSpPr>
            <a:spLocks noChangeArrowheads="1" noChangeShapeType="1" noTextEdit="1"/>
          </p:cNvSpPr>
          <p:nvPr/>
        </p:nvSpPr>
        <p:spPr bwMode="auto">
          <a:xfrm>
            <a:off x="3062288" y="3105150"/>
            <a:ext cx="301942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a:rPr>
              <a:t>un polesano</a:t>
            </a:r>
          </a:p>
        </p:txBody>
      </p:sp>
      <p:sp>
        <p:nvSpPr>
          <p:cNvPr id="2053" name="WordArt 5"/>
          <p:cNvSpPr>
            <a:spLocks noChangeArrowheads="1" noChangeShapeType="1" noTextEdit="1"/>
          </p:cNvSpPr>
          <p:nvPr/>
        </p:nvSpPr>
        <p:spPr bwMode="auto">
          <a:xfrm>
            <a:off x="1752600" y="4343400"/>
            <a:ext cx="5867400" cy="6096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tra Veneto Lombardia Piemonte</a:t>
            </a:r>
          </a:p>
        </p:txBody>
      </p:sp>
    </p:spTree>
    <p:extLst>
      <p:ext uri="{BB962C8B-B14F-4D97-AF65-F5344CB8AC3E}">
        <p14:creationId xmlns:p14="http://schemas.microsoft.com/office/powerpoint/2010/main" val="2537720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990600"/>
          </a:xfrm>
        </p:spPr>
        <p:txBody>
          <a:bodyPr/>
          <a:lstStyle/>
          <a:p>
            <a:pPr eaLnBrk="1" hangingPunct="1"/>
            <a:endParaRPr lang="it-IT" altLang="it-IT" smtClean="0"/>
          </a:p>
        </p:txBody>
      </p:sp>
      <p:sp>
        <p:nvSpPr>
          <p:cNvPr id="11267" name="Rectangle 3"/>
          <p:cNvSpPr>
            <a:spLocks noGrp="1" noChangeArrowheads="1"/>
          </p:cNvSpPr>
          <p:nvPr>
            <p:ph type="body" idx="1"/>
          </p:nvPr>
        </p:nvSpPr>
        <p:spPr/>
        <p:txBody>
          <a:bodyPr/>
          <a:lstStyle/>
          <a:p>
            <a:pPr eaLnBrk="1" hangingPunct="1"/>
            <a:endParaRPr lang="it-IT" altLang="it-IT" smtClean="0"/>
          </a:p>
        </p:txBody>
      </p:sp>
      <p:pic>
        <p:nvPicPr>
          <p:cNvPr id="11268" name="Picture 4" descr="C:\Documenti\BORTOLONI4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76962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84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1066800"/>
          </a:xfrm>
        </p:spPr>
        <p:txBody>
          <a:bodyPr/>
          <a:lstStyle/>
          <a:p>
            <a:pPr eaLnBrk="1" hangingPunct="1"/>
            <a:endParaRPr lang="it-IT" altLang="it-IT" smtClean="0"/>
          </a:p>
        </p:txBody>
      </p:sp>
      <p:sp>
        <p:nvSpPr>
          <p:cNvPr id="12291" name="Rectangle 3"/>
          <p:cNvSpPr>
            <a:spLocks noGrp="1" noChangeArrowheads="1"/>
          </p:cNvSpPr>
          <p:nvPr>
            <p:ph type="body" idx="1"/>
          </p:nvPr>
        </p:nvSpPr>
        <p:spPr/>
        <p:txBody>
          <a:bodyPr/>
          <a:lstStyle/>
          <a:p>
            <a:pPr eaLnBrk="1" hangingPunct="1"/>
            <a:endParaRPr lang="it-IT" altLang="it-IT" smtClean="0"/>
          </a:p>
        </p:txBody>
      </p:sp>
      <p:pic>
        <p:nvPicPr>
          <p:cNvPr id="12292" name="Picture 4" descr="C:\Documenti\BORTOLONI4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0"/>
            <a:ext cx="398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6324600" y="3200400"/>
            <a:ext cx="2819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Rovigo, Pinacoteca dei Concordi, S. Tommaso di Villanova</a:t>
            </a:r>
          </a:p>
        </p:txBody>
      </p:sp>
    </p:spTree>
    <p:extLst>
      <p:ext uri="{BB962C8B-B14F-4D97-AF65-F5344CB8AC3E}">
        <p14:creationId xmlns:p14="http://schemas.microsoft.com/office/powerpoint/2010/main" val="362914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609600"/>
          </a:xfrm>
        </p:spPr>
        <p:txBody>
          <a:bodyPr>
            <a:normAutofit fontScale="90000"/>
          </a:bodyPr>
          <a:lstStyle/>
          <a:p>
            <a:pPr eaLnBrk="1" hangingPunct="1"/>
            <a:endParaRPr lang="it-IT" altLang="it-IT" smtClean="0"/>
          </a:p>
        </p:txBody>
      </p:sp>
      <p:sp>
        <p:nvSpPr>
          <p:cNvPr id="13315" name="Rectangle 3"/>
          <p:cNvSpPr>
            <a:spLocks noGrp="1" noChangeArrowheads="1"/>
          </p:cNvSpPr>
          <p:nvPr>
            <p:ph type="body" idx="1"/>
          </p:nvPr>
        </p:nvSpPr>
        <p:spPr/>
        <p:txBody>
          <a:bodyPr/>
          <a:lstStyle/>
          <a:p>
            <a:pPr eaLnBrk="1" hangingPunct="1"/>
            <a:endParaRPr lang="it-IT" altLang="it-IT" smtClean="0"/>
          </a:p>
        </p:txBody>
      </p:sp>
      <p:pic>
        <p:nvPicPr>
          <p:cNvPr id="13316" name="Picture 4" descr="C:\Documenti\BORTOLONI4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418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6400800" y="2887663"/>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Fiesso Umbertiano,                                 Il nodo di Gordio</a:t>
            </a:r>
          </a:p>
        </p:txBody>
      </p:sp>
    </p:spTree>
    <p:extLst>
      <p:ext uri="{BB962C8B-B14F-4D97-AF65-F5344CB8AC3E}">
        <p14:creationId xmlns:p14="http://schemas.microsoft.com/office/powerpoint/2010/main" val="139173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1066800"/>
          </a:xfrm>
        </p:spPr>
        <p:txBody>
          <a:bodyPr/>
          <a:lstStyle/>
          <a:p>
            <a:pPr eaLnBrk="1" hangingPunct="1"/>
            <a:endParaRPr lang="it-IT" altLang="it-IT" smtClean="0"/>
          </a:p>
        </p:txBody>
      </p:sp>
      <p:sp>
        <p:nvSpPr>
          <p:cNvPr id="14339" name="Rectangle 3"/>
          <p:cNvSpPr>
            <a:spLocks noGrp="1" noChangeArrowheads="1"/>
          </p:cNvSpPr>
          <p:nvPr>
            <p:ph type="body" idx="1"/>
          </p:nvPr>
        </p:nvSpPr>
        <p:spPr>
          <a:xfrm>
            <a:off x="685800" y="1981200"/>
            <a:ext cx="7772400" cy="4876800"/>
          </a:xfrm>
        </p:spPr>
        <p:txBody>
          <a:bodyPr/>
          <a:lstStyle/>
          <a:p>
            <a:pPr eaLnBrk="1" hangingPunct="1"/>
            <a:endParaRPr lang="it-IT" altLang="it-IT" smtClean="0"/>
          </a:p>
        </p:txBody>
      </p:sp>
      <p:pic>
        <p:nvPicPr>
          <p:cNvPr id="14340" name="Picture 4" descr="C:\Documenti\BORTOLONI47.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6324600" y="2590800"/>
            <a:ext cx="281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Fiesso Umbertiano, Incendio di Persepoli</a:t>
            </a:r>
          </a:p>
        </p:txBody>
      </p:sp>
    </p:spTree>
    <p:extLst>
      <p:ext uri="{BB962C8B-B14F-4D97-AF65-F5344CB8AC3E}">
        <p14:creationId xmlns:p14="http://schemas.microsoft.com/office/powerpoint/2010/main" val="401181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990600"/>
          </a:xfrm>
        </p:spPr>
        <p:txBody>
          <a:bodyPr/>
          <a:lstStyle/>
          <a:p>
            <a:pPr eaLnBrk="1" hangingPunct="1"/>
            <a:endParaRPr lang="it-IT" altLang="it-IT" smtClean="0"/>
          </a:p>
        </p:txBody>
      </p:sp>
      <p:sp>
        <p:nvSpPr>
          <p:cNvPr id="15363" name="Rectangle 3"/>
          <p:cNvSpPr>
            <a:spLocks noGrp="1" noChangeArrowheads="1"/>
          </p:cNvSpPr>
          <p:nvPr>
            <p:ph type="body" idx="1"/>
          </p:nvPr>
        </p:nvSpPr>
        <p:spPr/>
        <p:txBody>
          <a:bodyPr/>
          <a:lstStyle/>
          <a:p>
            <a:pPr eaLnBrk="1" hangingPunct="1"/>
            <a:endParaRPr lang="it-IT" altLang="it-IT" smtClean="0"/>
          </a:p>
        </p:txBody>
      </p:sp>
      <p:pic>
        <p:nvPicPr>
          <p:cNvPr id="15364" name="Picture 4" descr="C:\Documenti\BORTOLONI48.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447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5410200" y="2887663"/>
            <a:ext cx="3733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Fiesso Umbertiano, L’uccisione del leone</a:t>
            </a:r>
          </a:p>
        </p:txBody>
      </p:sp>
    </p:spTree>
    <p:extLst>
      <p:ext uri="{BB962C8B-B14F-4D97-AF65-F5344CB8AC3E}">
        <p14:creationId xmlns:p14="http://schemas.microsoft.com/office/powerpoint/2010/main" val="211192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990600"/>
          </a:xfrm>
        </p:spPr>
        <p:txBody>
          <a:bodyPr/>
          <a:lstStyle/>
          <a:p>
            <a:pPr eaLnBrk="1" hangingPunct="1"/>
            <a:endParaRPr lang="it-IT" altLang="it-IT" smtClean="0"/>
          </a:p>
        </p:txBody>
      </p:sp>
      <p:sp>
        <p:nvSpPr>
          <p:cNvPr id="16387" name="Rectangle 3"/>
          <p:cNvSpPr>
            <a:spLocks noGrp="1" noChangeArrowheads="1"/>
          </p:cNvSpPr>
          <p:nvPr>
            <p:ph type="body" idx="1"/>
          </p:nvPr>
        </p:nvSpPr>
        <p:spPr/>
        <p:txBody>
          <a:bodyPr/>
          <a:lstStyle/>
          <a:p>
            <a:pPr eaLnBrk="1" hangingPunct="1"/>
            <a:endParaRPr lang="it-IT" altLang="it-IT" smtClean="0"/>
          </a:p>
        </p:txBody>
      </p:sp>
      <p:pic>
        <p:nvPicPr>
          <p:cNvPr id="16388" name="Picture 4" descr="C:\Documenti\BORTOLONI4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447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6400800" y="2971800"/>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Fiesso Umbertiano,                             La morte di Dario</a:t>
            </a:r>
          </a:p>
        </p:txBody>
      </p:sp>
    </p:spTree>
    <p:extLst>
      <p:ext uri="{BB962C8B-B14F-4D97-AF65-F5344CB8AC3E}">
        <p14:creationId xmlns:p14="http://schemas.microsoft.com/office/powerpoint/2010/main" val="418307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762000"/>
          </a:xfrm>
        </p:spPr>
        <p:txBody>
          <a:bodyPr/>
          <a:lstStyle/>
          <a:p>
            <a:pPr eaLnBrk="1" hangingPunct="1"/>
            <a:endParaRPr lang="it-IT" altLang="it-IT" smtClean="0"/>
          </a:p>
        </p:txBody>
      </p:sp>
      <p:sp>
        <p:nvSpPr>
          <p:cNvPr id="17411" name="Rectangle 3"/>
          <p:cNvSpPr>
            <a:spLocks noGrp="1" noChangeArrowheads="1"/>
          </p:cNvSpPr>
          <p:nvPr>
            <p:ph type="body" idx="1"/>
          </p:nvPr>
        </p:nvSpPr>
        <p:spPr/>
        <p:txBody>
          <a:bodyPr/>
          <a:lstStyle/>
          <a:p>
            <a:pPr eaLnBrk="1" hangingPunct="1"/>
            <a:endParaRPr lang="it-IT" altLang="it-IT" smtClean="0"/>
          </a:p>
        </p:txBody>
      </p:sp>
      <p:pic>
        <p:nvPicPr>
          <p:cNvPr id="17412" name="Picture 4" descr="C:\Documenti\BORTOLONI5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347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81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245875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752600"/>
          </a:xfrm>
        </p:spPr>
        <p:txBody>
          <a:bodyPr/>
          <a:lstStyle/>
          <a:p>
            <a:pPr eaLnBrk="1" hangingPunct="1"/>
            <a:r>
              <a:rPr lang="it-IT" altLang="it-IT" smtClean="0"/>
              <a:t>Atto di nascita di Mattia Bortoloni</a:t>
            </a:r>
            <a:br>
              <a:rPr lang="it-IT" altLang="it-IT" smtClean="0"/>
            </a:br>
            <a:r>
              <a:rPr lang="it-IT" altLang="it-IT" smtClean="0"/>
              <a:t>31.3.1696</a:t>
            </a:r>
          </a:p>
        </p:txBody>
      </p:sp>
      <p:graphicFrame>
        <p:nvGraphicFramePr>
          <p:cNvPr id="3075" name="Object 3"/>
          <p:cNvGraphicFramePr>
            <a:graphicFrameLocks noChangeAspect="1"/>
          </p:cNvGraphicFramePr>
          <p:nvPr/>
        </p:nvGraphicFramePr>
        <p:xfrm>
          <a:off x="381000" y="1752600"/>
          <a:ext cx="8382000" cy="5014913"/>
        </p:xfrm>
        <a:graphic>
          <a:graphicData uri="http://schemas.openxmlformats.org/presentationml/2006/ole">
            <mc:AlternateContent xmlns:mc="http://schemas.openxmlformats.org/markup-compatibility/2006">
              <mc:Choice xmlns:v="urn:schemas-microsoft-com:vml" Requires="v">
                <p:oleObj spid="_x0000_s2052" name="Image" r:id="rId4" imgW="4255000" imgH="2545000" progId="Photoshop.Image.6">
                  <p:embed/>
                </p:oleObj>
              </mc:Choice>
              <mc:Fallback>
                <p:oleObj name="Image" r:id="rId4" imgW="4255000" imgH="254500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52600"/>
                        <a:ext cx="83820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1883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609600"/>
          </a:xfrm>
        </p:spPr>
        <p:txBody>
          <a:bodyPr>
            <a:normAutofit fontScale="90000"/>
          </a:bodyPr>
          <a:lstStyle/>
          <a:p>
            <a:pPr eaLnBrk="1" hangingPunct="1"/>
            <a:endParaRPr lang="it-IT" altLang="it-IT" smtClean="0"/>
          </a:p>
        </p:txBody>
      </p:sp>
      <p:sp>
        <p:nvSpPr>
          <p:cNvPr id="4099" name="Rectangle 3"/>
          <p:cNvSpPr>
            <a:spLocks noGrp="1" noChangeArrowheads="1"/>
          </p:cNvSpPr>
          <p:nvPr>
            <p:ph type="body" idx="1"/>
          </p:nvPr>
        </p:nvSpPr>
        <p:spPr/>
        <p:txBody>
          <a:bodyPr/>
          <a:lstStyle/>
          <a:p>
            <a:pPr eaLnBrk="1" hangingPunct="1"/>
            <a:endParaRPr lang="it-IT" altLang="it-IT" smtClean="0"/>
          </a:p>
        </p:txBody>
      </p:sp>
      <p:graphicFrame>
        <p:nvGraphicFramePr>
          <p:cNvPr id="4100" name="Object 4"/>
          <p:cNvGraphicFramePr>
            <a:graphicFrameLocks noChangeAspect="1"/>
          </p:cNvGraphicFramePr>
          <p:nvPr/>
        </p:nvGraphicFramePr>
        <p:xfrm>
          <a:off x="0" y="0"/>
          <a:ext cx="9144000" cy="6394450"/>
        </p:xfrm>
        <a:graphic>
          <a:graphicData uri="http://schemas.openxmlformats.org/presentationml/2006/ole">
            <mc:AlternateContent xmlns:mc="http://schemas.openxmlformats.org/markup-compatibility/2006">
              <mc:Choice xmlns:v="urn:schemas-microsoft-com:vml" Requires="v">
                <p:oleObj spid="_x0000_s3076" name="Image" r:id="rId4" imgW="4255000" imgH="2974587" progId="Photoshop.Image.6">
                  <p:embed/>
                </p:oleObj>
              </mc:Choice>
              <mc:Fallback>
                <p:oleObj name="Image" r:id="rId4" imgW="4255000" imgH="2974587"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3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5"/>
          <p:cNvSpPr txBox="1">
            <a:spLocks noChangeArrowheads="1"/>
          </p:cNvSpPr>
          <p:nvPr/>
        </p:nvSpPr>
        <p:spPr bwMode="auto">
          <a:xfrm>
            <a:off x="0" y="64008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Piombino Dese, Il diluvio</a:t>
            </a:r>
          </a:p>
        </p:txBody>
      </p:sp>
    </p:spTree>
    <p:extLst>
      <p:ext uri="{BB962C8B-B14F-4D97-AF65-F5344CB8AC3E}">
        <p14:creationId xmlns:p14="http://schemas.microsoft.com/office/powerpoint/2010/main" val="166470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0"/>
            <a:ext cx="9296400" cy="990600"/>
          </a:xfrm>
        </p:spPr>
        <p:txBody>
          <a:bodyPr/>
          <a:lstStyle/>
          <a:p>
            <a:pPr eaLnBrk="1" hangingPunct="1"/>
            <a:endParaRPr lang="it-IT" altLang="it-IT" smtClean="0"/>
          </a:p>
        </p:txBody>
      </p:sp>
      <p:sp>
        <p:nvSpPr>
          <p:cNvPr id="5123" name="Rectangle 3"/>
          <p:cNvSpPr>
            <a:spLocks noGrp="1" noChangeArrowheads="1"/>
          </p:cNvSpPr>
          <p:nvPr>
            <p:ph type="body" idx="1"/>
          </p:nvPr>
        </p:nvSpPr>
        <p:spPr/>
        <p:txBody>
          <a:bodyPr/>
          <a:lstStyle/>
          <a:p>
            <a:pPr eaLnBrk="1" hangingPunct="1"/>
            <a:endParaRPr lang="it-IT" altLang="it-IT" smtClean="0"/>
          </a:p>
        </p:txBody>
      </p:sp>
      <p:pic>
        <p:nvPicPr>
          <p:cNvPr id="5124" name="Picture 4" descr="C:\Documenti\BORTOLONI3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0" y="754063"/>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Piombino Dese, Il passaggio del mar Rosso</a:t>
            </a:r>
          </a:p>
        </p:txBody>
      </p:sp>
    </p:spTree>
    <p:extLst>
      <p:ext uri="{BB962C8B-B14F-4D97-AF65-F5344CB8AC3E}">
        <p14:creationId xmlns:p14="http://schemas.microsoft.com/office/powerpoint/2010/main" val="81694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219200"/>
          </a:xfrm>
        </p:spPr>
        <p:txBody>
          <a:bodyPr/>
          <a:lstStyle/>
          <a:p>
            <a:pPr eaLnBrk="1" hangingPunct="1"/>
            <a:endParaRPr lang="it-IT" altLang="it-IT" smtClean="0"/>
          </a:p>
        </p:txBody>
      </p:sp>
      <p:sp>
        <p:nvSpPr>
          <p:cNvPr id="6147" name="Rectangle 3"/>
          <p:cNvSpPr>
            <a:spLocks noGrp="1" noChangeArrowheads="1"/>
          </p:cNvSpPr>
          <p:nvPr>
            <p:ph type="body" idx="1"/>
          </p:nvPr>
        </p:nvSpPr>
        <p:spPr/>
        <p:txBody>
          <a:bodyPr/>
          <a:lstStyle/>
          <a:p>
            <a:pPr eaLnBrk="1" hangingPunct="1"/>
            <a:endParaRPr lang="it-IT" altLang="it-IT" smtClean="0"/>
          </a:p>
        </p:txBody>
      </p:sp>
      <p:pic>
        <p:nvPicPr>
          <p:cNvPr id="6148" name="Picture 4" descr="C:\Documenti\BORTOLONI4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4170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6096000" y="2667000"/>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Piombino Dese,                                Il sacrificio di Isacco</a:t>
            </a:r>
          </a:p>
        </p:txBody>
      </p:sp>
    </p:spTree>
    <p:extLst>
      <p:ext uri="{BB962C8B-B14F-4D97-AF65-F5344CB8AC3E}">
        <p14:creationId xmlns:p14="http://schemas.microsoft.com/office/powerpoint/2010/main" val="104932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1752600"/>
          </a:xfrm>
        </p:spPr>
        <p:txBody>
          <a:bodyPr/>
          <a:lstStyle/>
          <a:p>
            <a:pPr eaLnBrk="1" hangingPunct="1"/>
            <a:endParaRPr lang="it-IT" altLang="it-IT" smtClean="0"/>
          </a:p>
        </p:txBody>
      </p:sp>
      <p:sp>
        <p:nvSpPr>
          <p:cNvPr id="7171" name="Rectangle 3"/>
          <p:cNvSpPr>
            <a:spLocks noGrp="1" noChangeArrowheads="1"/>
          </p:cNvSpPr>
          <p:nvPr>
            <p:ph type="body" idx="1"/>
          </p:nvPr>
        </p:nvSpPr>
        <p:spPr/>
        <p:txBody>
          <a:bodyPr/>
          <a:lstStyle/>
          <a:p>
            <a:pPr eaLnBrk="1" hangingPunct="1"/>
            <a:endParaRPr lang="it-IT" altLang="it-IT" smtClean="0"/>
          </a:p>
        </p:txBody>
      </p:sp>
      <p:pic>
        <p:nvPicPr>
          <p:cNvPr id="7172" name="Picture 4" descr="C:\Documenti\BORTOLONI4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3222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5943600" y="266700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Castelguglielmo, Santi Bovo, Francesco da Paola, Girolamo dottore</a:t>
            </a:r>
          </a:p>
        </p:txBody>
      </p:sp>
    </p:spTree>
    <p:extLst>
      <p:ext uri="{BB962C8B-B14F-4D97-AF65-F5344CB8AC3E}">
        <p14:creationId xmlns:p14="http://schemas.microsoft.com/office/powerpoint/2010/main" val="43689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066800"/>
          </a:xfrm>
        </p:spPr>
        <p:txBody>
          <a:bodyPr/>
          <a:lstStyle/>
          <a:p>
            <a:pPr eaLnBrk="1" hangingPunct="1"/>
            <a:endParaRPr lang="it-IT" altLang="it-IT" smtClean="0"/>
          </a:p>
        </p:txBody>
      </p:sp>
      <p:sp>
        <p:nvSpPr>
          <p:cNvPr id="8195" name="Rectangle 3"/>
          <p:cNvSpPr>
            <a:spLocks noGrp="1" noChangeArrowheads="1"/>
          </p:cNvSpPr>
          <p:nvPr>
            <p:ph type="body" idx="1"/>
          </p:nvPr>
        </p:nvSpPr>
        <p:spPr/>
        <p:txBody>
          <a:bodyPr/>
          <a:lstStyle/>
          <a:p>
            <a:pPr eaLnBrk="1" hangingPunct="1"/>
            <a:endParaRPr lang="it-IT" altLang="it-IT" smtClean="0"/>
          </a:p>
        </p:txBody>
      </p:sp>
      <p:pic>
        <p:nvPicPr>
          <p:cNvPr id="8196" name="Picture 4" descr="C:\Documenti\BORTOLONI4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0"/>
            <a:ext cx="466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5791200" y="2819400"/>
            <a:ext cx="3352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Venezia, San Nicolò ai Tolentini, San Gaetano in gloria</a:t>
            </a:r>
          </a:p>
        </p:txBody>
      </p:sp>
    </p:spTree>
    <p:extLst>
      <p:ext uri="{BB962C8B-B14F-4D97-AF65-F5344CB8AC3E}">
        <p14:creationId xmlns:p14="http://schemas.microsoft.com/office/powerpoint/2010/main" val="1810225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990600"/>
          </a:xfrm>
        </p:spPr>
        <p:txBody>
          <a:bodyPr/>
          <a:lstStyle/>
          <a:p>
            <a:pPr eaLnBrk="1" hangingPunct="1"/>
            <a:endParaRPr lang="it-IT" altLang="it-IT" smtClean="0"/>
          </a:p>
        </p:txBody>
      </p:sp>
      <p:sp>
        <p:nvSpPr>
          <p:cNvPr id="9219" name="Rectangle 3"/>
          <p:cNvSpPr>
            <a:spLocks noGrp="1" noChangeArrowheads="1"/>
          </p:cNvSpPr>
          <p:nvPr>
            <p:ph type="body" idx="1"/>
          </p:nvPr>
        </p:nvSpPr>
        <p:spPr/>
        <p:txBody>
          <a:bodyPr/>
          <a:lstStyle/>
          <a:p>
            <a:pPr eaLnBrk="1" hangingPunct="1"/>
            <a:endParaRPr lang="it-IT" altLang="it-IT" smtClean="0"/>
          </a:p>
        </p:txBody>
      </p:sp>
      <p:pic>
        <p:nvPicPr>
          <p:cNvPr id="9220" name="Picture 4" descr="C:\Documenti\BORTOLONI4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0" y="60198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altLang="it-IT"/>
              <a:t>Fratta Polesine, L’adorazione del Magi</a:t>
            </a:r>
          </a:p>
        </p:txBody>
      </p:sp>
    </p:spTree>
    <p:extLst>
      <p:ext uri="{BB962C8B-B14F-4D97-AF65-F5344CB8AC3E}">
        <p14:creationId xmlns:p14="http://schemas.microsoft.com/office/powerpoint/2010/main" val="1800146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pPr eaLnBrk="1" hangingPunct="1"/>
            <a:endParaRPr lang="it-IT" altLang="it-IT" smtClean="0"/>
          </a:p>
        </p:txBody>
      </p:sp>
      <p:sp>
        <p:nvSpPr>
          <p:cNvPr id="10243" name="Rectangle 1027"/>
          <p:cNvSpPr>
            <a:spLocks noGrp="1" noChangeArrowheads="1"/>
          </p:cNvSpPr>
          <p:nvPr>
            <p:ph type="body" idx="1"/>
          </p:nvPr>
        </p:nvSpPr>
        <p:spPr/>
        <p:txBody>
          <a:bodyPr/>
          <a:lstStyle/>
          <a:p>
            <a:pPr eaLnBrk="1" hangingPunct="1"/>
            <a:endParaRPr lang="it-IT" altLang="it-IT" smtClean="0"/>
          </a:p>
        </p:txBody>
      </p:sp>
      <p:pic>
        <p:nvPicPr>
          <p:cNvPr id="10244" name="Picture 1028" descr="C:\Documents and Settings\padre\Documenti\V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1363"/>
            <a:ext cx="91440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38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1390</Words>
  <Application>Microsoft Office PowerPoint</Application>
  <PresentationFormat>Presentazione su schermo (4:3)</PresentationFormat>
  <Paragraphs>80</Paragraphs>
  <Slides>17</Slides>
  <Notes>15</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17</vt:i4>
      </vt:variant>
    </vt:vector>
  </HeadingPairs>
  <TitlesOfParts>
    <vt:vector size="19" baseType="lpstr">
      <vt:lpstr>Tema di Office</vt:lpstr>
      <vt:lpstr>Image</vt:lpstr>
      <vt:lpstr>Presentazione standard di PowerPoint</vt:lpstr>
      <vt:lpstr>Atto di nascita di Mattia Bortoloni 31.3.1696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3</cp:revision>
  <dcterms:created xsi:type="dcterms:W3CDTF">2016-04-08T19:30:04Z</dcterms:created>
  <dcterms:modified xsi:type="dcterms:W3CDTF">2017-03-21T13:50:48Z</dcterms:modified>
</cp:coreProperties>
</file>