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91" r:id="rId2"/>
    <p:sldId id="256" r:id="rId3"/>
    <p:sldId id="257" r:id="rId4"/>
    <p:sldId id="260" r:id="rId5"/>
    <p:sldId id="259" r:id="rId6"/>
    <p:sldId id="293" r:id="rId7"/>
    <p:sldId id="294" r:id="rId8"/>
    <p:sldId id="292" r:id="rId9"/>
    <p:sldId id="258" r:id="rId10"/>
    <p:sldId id="262" r:id="rId11"/>
    <p:sldId id="264" r:id="rId12"/>
    <p:sldId id="267" r:id="rId13"/>
    <p:sldId id="290" r:id="rId14"/>
    <p:sldId id="270" r:id="rId15"/>
    <p:sldId id="272" r:id="rId16"/>
    <p:sldId id="269" r:id="rId17"/>
    <p:sldId id="295" r:id="rId18"/>
    <p:sldId id="271" r:id="rId19"/>
    <p:sldId id="273" r:id="rId20"/>
    <p:sldId id="274" r:id="rId21"/>
    <p:sldId id="275" r:id="rId22"/>
    <p:sldId id="276" r:id="rId23"/>
    <p:sldId id="277" r:id="rId24"/>
    <p:sldId id="278" r:id="rId25"/>
    <p:sldId id="296" r:id="rId26"/>
    <p:sldId id="284" r:id="rId27"/>
    <p:sldId id="280" r:id="rId28"/>
    <p:sldId id="279" r:id="rId29"/>
    <p:sldId id="281" r:id="rId30"/>
    <p:sldId id="285" r:id="rId31"/>
    <p:sldId id="287" r:id="rId32"/>
    <p:sldId id="283" r:id="rId33"/>
    <p:sldId id="282" r:id="rId34"/>
    <p:sldId id="289" r:id="rId35"/>
    <p:sldId id="288" r:id="rId36"/>
    <p:sldId id="297" r:id="rId37"/>
    <p:sldId id="305" r:id="rId38"/>
    <p:sldId id="299" r:id="rId39"/>
    <p:sldId id="303" r:id="rId40"/>
    <p:sldId id="306" r:id="rId41"/>
    <p:sldId id="307" r:id="rId42"/>
    <p:sldId id="308" r:id="rId43"/>
    <p:sldId id="309" r:id="rId44"/>
    <p:sldId id="298" r:id="rId45"/>
    <p:sldId id="300" r:id="rId46"/>
    <p:sldId id="302" r:id="rId47"/>
    <p:sldId id="301" r:id="rId4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4" d="100"/>
          <a:sy n="54" d="100"/>
        </p:scale>
        <p:origin x="-464" y="-60"/>
      </p:cViewPr>
      <p:guideLst>
        <p:guide orient="horz" pos="2160"/>
        <p:guide pos="2880"/>
      </p:guideLst>
    </p:cSldViewPr>
  </p:slideViewPr>
  <p:notesTextViewPr>
    <p:cViewPr>
      <p:scale>
        <a:sx n="400" d="100"/>
        <a:sy n="400" d="100"/>
      </p:scale>
      <p:origin x="0" y="0"/>
    </p:cViewPr>
  </p:notesTextViewPr>
  <p:sorterViewPr>
    <p:cViewPr>
      <p:scale>
        <a:sx n="80" d="100"/>
        <a:sy n="80" d="100"/>
      </p:scale>
      <p:origin x="0" y="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4F2D28-F4B4-49A2-9D7B-107315B7C601}" type="datetimeFigureOut">
              <a:rPr lang="it-IT" smtClean="0"/>
              <a:t>23/03/2017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AD1526-FE8A-4770-A6E4-9074C286F9A9}" type="slidenum">
              <a:rPr lang="it-IT" smtClean="0"/>
              <a:t>‹N›</a:t>
            </a:fld>
            <a:endParaRPr lang="it-IT"/>
          </a:p>
        </p:txBody>
      </p:sp>
    </p:spTree>
    <p:extLst>
      <p:ext uri="{BB962C8B-B14F-4D97-AF65-F5344CB8AC3E}">
        <p14:creationId xmlns:p14="http://schemas.microsoft.com/office/powerpoint/2010/main" val="4077491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dirty="0" smtClean="0">
                <a:effectLst/>
              </a:rPr>
              <a:t>Santuario-Basilica ‘Regina </a:t>
            </a:r>
            <a:r>
              <a:rPr lang="it-IT" sz="1200" b="1" dirty="0" err="1" smtClean="0">
                <a:effectLst/>
              </a:rPr>
              <a:t>Montis</a:t>
            </a:r>
            <a:r>
              <a:rPr lang="it-IT" sz="1200" b="1" dirty="0" smtClean="0">
                <a:effectLst/>
              </a:rPr>
              <a:t> </a:t>
            </a:r>
            <a:r>
              <a:rPr lang="it-IT" sz="1200" b="1" dirty="0" err="1" smtClean="0">
                <a:effectLst/>
              </a:rPr>
              <a:t>Regalis</a:t>
            </a:r>
            <a:r>
              <a:rPr lang="it-IT" sz="1200" b="1" dirty="0" smtClean="0">
                <a:effectLst/>
              </a:rPr>
              <a:t>” </a:t>
            </a:r>
            <a:br>
              <a:rPr lang="it-IT" sz="1200" b="1" dirty="0" smtClean="0">
                <a:effectLst/>
              </a:rPr>
            </a:br>
            <a:r>
              <a:rPr lang="it-IT" sz="1200" dirty="0" smtClean="0">
                <a:effectLst/>
              </a:rPr>
              <a:t>Ecco il Santuario-Basilica: in esso si distinguono chiaramente </a:t>
            </a:r>
            <a:r>
              <a:rPr lang="it-IT" sz="1200" dirty="0" err="1" smtClean="0">
                <a:effectLst/>
              </a:rPr>
              <a:t>Telemento</a:t>
            </a:r>
            <a:r>
              <a:rPr lang="it-IT" sz="1200" dirty="0" smtClean="0">
                <a:effectLst/>
              </a:rPr>
              <a:t> di base, del tardo </a:t>
            </a:r>
            <a:r>
              <a:rPr lang="it-IT" sz="1200" dirty="0" err="1" smtClean="0">
                <a:effectLst/>
              </a:rPr>
              <a:t>cinquecen</a:t>
            </a:r>
            <a:r>
              <a:rPr lang="it-IT" sz="1200" dirty="0" smtClean="0">
                <a:effectLst/>
              </a:rPr>
              <a:t> to in pietra arenaria, dell’</a:t>
            </a:r>
            <a:r>
              <a:rPr lang="it-IT" sz="1200" dirty="0" err="1" smtClean="0">
                <a:effectLst/>
              </a:rPr>
              <a:t>ArchitetI</a:t>
            </a:r>
            <a:r>
              <a:rPr lang="it-IT" sz="1200" dirty="0" smtClean="0">
                <a:effectLst/>
              </a:rPr>
              <a:t> to </a:t>
            </a:r>
            <a:r>
              <a:rPr lang="it-IT" sz="1200" dirty="0" err="1" smtClean="0">
                <a:effectLst/>
              </a:rPr>
              <a:t>Vitozzi</a:t>
            </a:r>
            <a:r>
              <a:rPr lang="it-IT" sz="1200" dirty="0" smtClean="0">
                <a:effectLst/>
              </a:rPr>
              <a:t>, l’elemento del settecento, in cotto (tamburo-cupola) e la </a:t>
            </a:r>
            <a:br>
              <a:rPr lang="it-IT" sz="1200" dirty="0" smtClean="0">
                <a:effectLst/>
              </a:rPr>
            </a:br>
            <a:r>
              <a:rPr lang="it-IT" sz="1200" dirty="0" smtClean="0">
                <a:effectLst/>
              </a:rPr>
              <a:t>lanterna, dell’Architetto Francesco Gallo, e l’elemento ottocentesco </a:t>
            </a:r>
            <a:br>
              <a:rPr lang="it-IT" sz="1200" dirty="0" smtClean="0">
                <a:effectLst/>
              </a:rPr>
            </a:br>
            <a:r>
              <a:rPr lang="it-IT" sz="1200" kern="1200" dirty="0" smtClean="0">
                <a:solidFill>
                  <a:schemeClr val="tx1"/>
                </a:solidFill>
                <a:effectLst/>
                <a:latin typeface="+mn-lt"/>
                <a:ea typeface="+mn-ea"/>
                <a:cs typeface="+mn-cs"/>
              </a:rPr>
              <a:t>( </a:t>
            </a:r>
            <a:r>
              <a:rPr lang="it-IT" sz="1200" dirty="0" smtClean="0">
                <a:effectLst/>
              </a:rPr>
              <a:t>campanili) in forma e materiale moderno, che mal si accorda con gli altri due. </a:t>
            </a:r>
            <a:br>
              <a:rPr lang="it-IT" sz="1200" dirty="0" smtClean="0">
                <a:effectLst/>
              </a:rPr>
            </a:br>
            <a:r>
              <a:rPr lang="it-IT" sz="1200" dirty="0" smtClean="0">
                <a:effectLst/>
              </a:rPr>
              <a:t>La mole ha un’imponenza maestosa; il suo perimetro raggiunge i 250 metri, l’altezza di 76. La copertura. La copertura della</a:t>
            </a:r>
            <a:r>
              <a:rPr lang="it-IT" sz="1200" b="1" dirty="0" smtClean="0">
                <a:effectLst/>
              </a:rPr>
              <a:t> </a:t>
            </a:r>
            <a:r>
              <a:rPr lang="it-IT" sz="1200" dirty="0" smtClean="0">
                <a:effectLst/>
              </a:rPr>
              <a:t>cupola, con laminati di</a:t>
            </a:r>
            <a:r>
              <a:rPr lang="it-IT" sz="1200" b="1" dirty="0" smtClean="0">
                <a:effectLst/>
              </a:rPr>
              <a:t> </a:t>
            </a:r>
            <a:r>
              <a:rPr lang="it-IT" sz="1200" dirty="0" smtClean="0">
                <a:effectLst/>
              </a:rPr>
              <a:t>rame, non lascia però apparire bene la linea architettonica, la quale possiede più snellezza e grazia. L’immensa cupola, la maggiore del mondo come </a:t>
            </a:r>
            <a:r>
              <a:rPr lang="it-IT" sz="1200" dirty="0" err="1" smtClean="0">
                <a:effectLst/>
              </a:rPr>
              <a:t>elissoide</a:t>
            </a:r>
            <a:r>
              <a:rPr lang="it-IT" sz="1200" dirty="0" smtClean="0">
                <a:effectLst/>
              </a:rPr>
              <a:t>, con asse longitudinale di metri 36,40 e asse trasversale di metri 24, si presenta nella sua forma inconfondibile, strettamente “ingabbiata” dagli otto contrafforti, che poggiano, a loro volta, sopra gli otto pilastri reggenti della base </a:t>
            </a:r>
            <a:r>
              <a:rPr lang="it-IT" sz="1200" dirty="0" err="1" smtClean="0">
                <a:effectLst/>
              </a:rPr>
              <a:t>vitozziana</a:t>
            </a:r>
            <a:r>
              <a:rPr lang="it-IT" sz="1200" dirty="0" smtClean="0">
                <a:effectLst/>
              </a:rPr>
              <a:t>. </a:t>
            </a:r>
            <a:br>
              <a:rPr lang="it-IT" sz="1200" dirty="0" smtClean="0">
                <a:effectLst/>
              </a:rPr>
            </a:br>
            <a:endParaRPr kumimoji="0" lang="it-IT"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egnaposto numero diapositiva 3"/>
          <p:cNvSpPr>
            <a:spLocks noGrp="1"/>
          </p:cNvSpPr>
          <p:nvPr>
            <p:ph type="sldNum" sz="quarter" idx="10"/>
          </p:nvPr>
        </p:nvSpPr>
        <p:spPr/>
        <p:txBody>
          <a:bodyPr/>
          <a:lstStyle/>
          <a:p>
            <a:fld id="{BAAD1526-FE8A-4770-A6E4-9074C286F9A9}" type="slidenum">
              <a:rPr lang="it-IT" smtClean="0"/>
              <a:t>1</a:t>
            </a:fld>
            <a:endParaRPr lang="it-IT"/>
          </a:p>
        </p:txBody>
      </p:sp>
    </p:spTree>
    <p:extLst>
      <p:ext uri="{BB962C8B-B14F-4D97-AF65-F5344CB8AC3E}">
        <p14:creationId xmlns:p14="http://schemas.microsoft.com/office/powerpoint/2010/main" val="3260405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1" dirty="0" smtClean="0">
                <a:effectLst/>
              </a:rPr>
              <a:t>Beato transito di Maria </a:t>
            </a:r>
            <a:br>
              <a:rPr lang="it-IT" sz="1200" b="1" dirty="0" smtClean="0">
                <a:effectLst/>
              </a:rPr>
            </a:br>
            <a:r>
              <a:rPr lang="it-IT" sz="1200" b="0" dirty="0" smtClean="0">
                <a:effectLst/>
              </a:rPr>
              <a:t>Con l’ultimo quadro contempliamo</a:t>
            </a:r>
            <a:r>
              <a:rPr lang="it-IT" sz="1200" dirty="0" smtClean="0">
                <a:effectLst/>
              </a:rPr>
              <a:t> il beato transito della Vergine. Il simbolo ci è dato da un fiore di narciso che si piega. stanco, su se stesso. accompagnato sempre dalla parola del Cantico dei Cantici “amore </a:t>
            </a:r>
            <a:r>
              <a:rPr lang="it-IT" sz="1200" dirty="0" err="1" smtClean="0">
                <a:effectLst/>
              </a:rPr>
              <a:t>langueo</a:t>
            </a:r>
            <a:r>
              <a:rPr lang="it-IT" sz="1200" dirty="0" smtClean="0">
                <a:effectLst/>
              </a:rPr>
              <a:t>”. La morte di Maria </a:t>
            </a:r>
            <a:r>
              <a:rPr lang="it-IT" sz="1200" kern="1200" dirty="0" smtClean="0">
                <a:solidFill>
                  <a:schemeClr val="tx1"/>
                </a:solidFill>
                <a:effectLst/>
                <a:latin typeface="+mn-lt"/>
                <a:ea typeface="+mn-ea"/>
                <a:cs typeface="+mn-cs"/>
              </a:rPr>
              <a:t>è</a:t>
            </a:r>
            <a:r>
              <a:rPr lang="it-IT" sz="1200" i="1" kern="1200" dirty="0" smtClean="0">
                <a:solidFill>
                  <a:schemeClr val="tx1"/>
                </a:solidFill>
                <a:effectLst/>
                <a:latin typeface="+mn-lt"/>
                <a:ea typeface="+mn-ea"/>
                <a:cs typeface="+mn-cs"/>
              </a:rPr>
              <a:t> </a:t>
            </a:r>
            <a:r>
              <a:rPr lang="it-IT" sz="1200" dirty="0" smtClean="0">
                <a:effectLst/>
              </a:rPr>
              <a:t>così l’ultimo, supremo atto d’amore, che la stacca dalla terra. In primo piano vediamo la figura dell’Apostolo Giovanni, che assiste alla scena. In alto un volo di Angeli discende per prendere il corpo di Maria e portarlo in Paradiso. Lo svolgimento del poema pittorico è fatto, in questa prima parte, con colori ancora contenuti e non così accesi come invece avremo nella seconda parte. L’osservatore noti i bellissimi Angeli, che raccordano i simboli coi misteri della vita di Maria. Sono Angeli che si presentano nelle posizioni più varie ed impensate, robusti e forti, qualcuno effettivamente di forme michelangiolesche, meravigliose espressioni della potenza di Dio. Si potrebbe osservare che la vita della Madonna non è completa: gli artisti si sono soffermati sui misteri della vita di Maria come ci risultano dai Vangeli e dalla più antica tradizione, ma la sua partecipazione però al mistero della passione del Figlio col dono della Madre all’umanità da parte di Gesù non è compresa nella decorazione pittorica. Esigenze semplici di spazio? Così possono pensare alcuni; ma a noi pare di vedervi una esigenza di concetto. Non dimentichiamo che, all’altare del pilone, il mistero di Cristo, che si offre al Padre, è sempre in atto ogni giorno nelle numerose Sante Messe, e che dal pilone stesso lo sguardo materno di Maria si estende sui figli oranti. La realtà parla più del simbolo. </a:t>
            </a:r>
            <a:endParaRPr lang="it-IT" dirty="0"/>
          </a:p>
        </p:txBody>
      </p:sp>
      <p:sp>
        <p:nvSpPr>
          <p:cNvPr id="4" name="Segnaposto numero diapositiva 3"/>
          <p:cNvSpPr>
            <a:spLocks noGrp="1"/>
          </p:cNvSpPr>
          <p:nvPr>
            <p:ph type="sldNum" sz="quarter" idx="10"/>
          </p:nvPr>
        </p:nvSpPr>
        <p:spPr/>
        <p:txBody>
          <a:bodyPr/>
          <a:lstStyle/>
          <a:p>
            <a:fld id="{BAAD1526-FE8A-4770-A6E4-9074C286F9A9}" type="slidenum">
              <a:rPr lang="it-IT" smtClean="0"/>
              <a:t>18</a:t>
            </a:fld>
            <a:endParaRPr lang="it-IT"/>
          </a:p>
        </p:txBody>
      </p:sp>
    </p:spTree>
    <p:extLst>
      <p:ext uri="{BB962C8B-B14F-4D97-AF65-F5344CB8AC3E}">
        <p14:creationId xmlns:p14="http://schemas.microsoft.com/office/powerpoint/2010/main" val="3189391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1" dirty="0" smtClean="0">
                <a:effectLst/>
              </a:rPr>
              <a:t>Affresco della cupola: l’Assunzione </a:t>
            </a:r>
            <a:endParaRPr lang="it-IT" dirty="0" smtClean="0">
              <a:effectLst/>
            </a:endParaRPr>
          </a:p>
          <a:p>
            <a:r>
              <a:rPr lang="it-IT" sz="1200" dirty="0" smtClean="0">
                <a:effectLst/>
              </a:rPr>
              <a:t>La seconda parte del poema pittorico si svolge nell’amplissima cupola. Ecco il quadro centrale della gloria di Maria. Esso è situato in modo da poter essere goduto in pieno dal punto che abbiamo indicato per osservare l’interno nel suo insieme. Occupa, si può dire, una metà del l’intera superficie disponibile, perché anche i gruppi di Angeli osannanti ed incensanti la Vergine sono di esso parte unitaria. Si può anzi dire che tutti gli elementi decorati v della grande cupola (Angeli, Apostoli, Dottori della Chiesa, Virtù) sono come attratti nel vortice di questa esaltazione. Mentre gli Angeli accompagnano e portano il grande manto di ermellino, su cui ascende la Vergine, incensando con turiboli, suonando strumenti musicali e sorreggendo il baldacchino di porpora, gli Apostoli, accorrenti da ogni parte della terra, restano come colpiti dal mistero e si fermano estatici a contemplarlo. La tecnica della pittura a rilievo, che ha in questa cupola una delle sue espressioni più caratteristiche, prolunga gli spazi nel vuoto, distacca la pittura dal fondo e si crea, come nella lanterna, altri spazi propri, oltre ai limiti architettonici. E tale la perfezione di questa tecnica, che il grande baldacchino appare, all’occhio dell’osservatore, come staccato dalla volta e librato nel vuoto. </a:t>
            </a:r>
            <a:endParaRPr lang="it-IT" dirty="0" smtClean="0">
              <a:effectLst/>
            </a:endParaRPr>
          </a:p>
          <a:p>
            <a:r>
              <a:rPr lang="it-IT" sz="1200" dirty="0" smtClean="0">
                <a:effectLst/>
              </a:rPr>
              <a:t> </a:t>
            </a:r>
            <a:endParaRPr lang="it-IT" dirty="0">
              <a:effectLst/>
            </a:endParaRPr>
          </a:p>
        </p:txBody>
      </p:sp>
      <p:sp>
        <p:nvSpPr>
          <p:cNvPr id="4" name="Segnaposto numero diapositiva 3"/>
          <p:cNvSpPr>
            <a:spLocks noGrp="1"/>
          </p:cNvSpPr>
          <p:nvPr>
            <p:ph type="sldNum" sz="quarter" idx="10"/>
          </p:nvPr>
        </p:nvSpPr>
        <p:spPr/>
        <p:txBody>
          <a:bodyPr/>
          <a:lstStyle/>
          <a:p>
            <a:fld id="{BAAD1526-FE8A-4770-A6E4-9074C286F9A9}" type="slidenum">
              <a:rPr lang="it-IT" smtClean="0"/>
              <a:t>20</a:t>
            </a:fld>
            <a:endParaRPr lang="it-IT"/>
          </a:p>
        </p:txBody>
      </p:sp>
    </p:spTree>
    <p:extLst>
      <p:ext uri="{BB962C8B-B14F-4D97-AF65-F5344CB8AC3E}">
        <p14:creationId xmlns:p14="http://schemas.microsoft.com/office/powerpoint/2010/main" val="2298718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1" dirty="0" smtClean="0">
                <a:effectLst/>
              </a:rPr>
              <a:t>Particolare dell’affresco centrale </a:t>
            </a:r>
            <a:endParaRPr lang="it-IT" dirty="0" smtClean="0">
              <a:effectLst/>
            </a:endParaRPr>
          </a:p>
          <a:p>
            <a:r>
              <a:rPr lang="it-IT" sz="1200" dirty="0" smtClean="0">
                <a:effectLst/>
              </a:rPr>
              <a:t>Ecco il gruppo a destra degli Angeli nel quadro centrale della cupola. </a:t>
            </a:r>
            <a:endParaRPr lang="it-IT" dirty="0" smtClean="0">
              <a:effectLst/>
            </a:endParaRPr>
          </a:p>
          <a:p>
            <a:endParaRPr lang="it-IT" dirty="0"/>
          </a:p>
        </p:txBody>
      </p:sp>
      <p:sp>
        <p:nvSpPr>
          <p:cNvPr id="4" name="Segnaposto numero diapositiva 3"/>
          <p:cNvSpPr>
            <a:spLocks noGrp="1"/>
          </p:cNvSpPr>
          <p:nvPr>
            <p:ph type="sldNum" sz="quarter" idx="10"/>
          </p:nvPr>
        </p:nvSpPr>
        <p:spPr/>
        <p:txBody>
          <a:bodyPr/>
          <a:lstStyle/>
          <a:p>
            <a:fld id="{BAAD1526-FE8A-4770-A6E4-9074C286F9A9}" type="slidenum">
              <a:rPr lang="it-IT" smtClean="0"/>
              <a:t>21</a:t>
            </a:fld>
            <a:endParaRPr lang="it-IT"/>
          </a:p>
        </p:txBody>
      </p:sp>
    </p:spTree>
    <p:extLst>
      <p:ext uri="{BB962C8B-B14F-4D97-AF65-F5344CB8AC3E}">
        <p14:creationId xmlns:p14="http://schemas.microsoft.com/office/powerpoint/2010/main" val="3592101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1" dirty="0" smtClean="0">
                <a:effectLst/>
              </a:rPr>
              <a:t>Virtù cardinali: Fortezza, Giustizia, Prudenza </a:t>
            </a:r>
            <a:endParaRPr lang="it-IT" dirty="0" smtClean="0">
              <a:effectLst/>
            </a:endParaRPr>
          </a:p>
          <a:p>
            <a:r>
              <a:rPr lang="it-IT" sz="1200" dirty="0" smtClean="0">
                <a:effectLst/>
              </a:rPr>
              <a:t>Il gruppo delle virtù cardinali: la Fortezza con la lancia, la Giustizia con la bilancia, e la Prudenza con lo specchio. La virtù della Temperanza è spostata ed isolata e non quindi ripresa in questa illustrazione. </a:t>
            </a:r>
            <a:endParaRPr lang="it-IT" dirty="0" smtClean="0">
              <a:effectLst/>
            </a:endParaRPr>
          </a:p>
          <a:p>
            <a:r>
              <a:rPr lang="it-IT" sz="1200" b="1" dirty="0" smtClean="0">
                <a:effectLst/>
              </a:rPr>
              <a:t> </a:t>
            </a:r>
            <a:endParaRPr lang="it-IT" dirty="0" smtClean="0">
              <a:effectLst/>
            </a:endParaRPr>
          </a:p>
          <a:p>
            <a:endParaRPr lang="it-IT" dirty="0"/>
          </a:p>
        </p:txBody>
      </p:sp>
      <p:sp>
        <p:nvSpPr>
          <p:cNvPr id="4" name="Segnaposto numero diapositiva 3"/>
          <p:cNvSpPr>
            <a:spLocks noGrp="1"/>
          </p:cNvSpPr>
          <p:nvPr>
            <p:ph type="sldNum" sz="quarter" idx="10"/>
          </p:nvPr>
        </p:nvSpPr>
        <p:spPr/>
        <p:txBody>
          <a:bodyPr/>
          <a:lstStyle/>
          <a:p>
            <a:fld id="{BAAD1526-FE8A-4770-A6E4-9074C286F9A9}" type="slidenum">
              <a:rPr lang="it-IT" smtClean="0"/>
              <a:t>22</a:t>
            </a:fld>
            <a:endParaRPr lang="it-IT"/>
          </a:p>
        </p:txBody>
      </p:sp>
    </p:spTree>
    <p:extLst>
      <p:ext uri="{BB962C8B-B14F-4D97-AF65-F5344CB8AC3E}">
        <p14:creationId xmlns:p14="http://schemas.microsoft.com/office/powerpoint/2010/main" val="3301657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dirty="0" smtClean="0">
                <a:effectLst/>
              </a:rPr>
              <a:t>A</a:t>
            </a:r>
            <a:r>
              <a:rPr lang="it-IT" sz="1200" b="1" dirty="0" smtClean="0">
                <a:effectLst/>
              </a:rPr>
              <a:t>ffresco centrale della cupola: particolare </a:t>
            </a:r>
            <a:endParaRPr lang="it-IT" dirty="0" smtClean="0">
              <a:effectLst/>
            </a:endParaRPr>
          </a:p>
          <a:p>
            <a:r>
              <a:rPr lang="it-IT" sz="1200" dirty="0" smtClean="0">
                <a:effectLst/>
              </a:rPr>
              <a:t>La gamma dei colori, che vanno sempre più accendendosi verso l’alto, acquista nel trionfo finale della Vergine, il suo punto culminante. L’artista che ha eseguito la parte principale, Mattia </a:t>
            </a:r>
            <a:r>
              <a:rPr lang="it-IT" sz="1200" dirty="0" err="1" smtClean="0">
                <a:effectLst/>
              </a:rPr>
              <a:t>Bortoloni</a:t>
            </a:r>
            <a:r>
              <a:rPr lang="it-IT" sz="1200" dirty="0" smtClean="0">
                <a:effectLst/>
              </a:rPr>
              <a:t> di Rovigo, appartenendo alla scuola veneta, ama il gioco delle tinte vivaci e lo sfarzo scenico. Le figure sono sue ed il fondo prospettico di base di Felice Biella, che è abilissimo in tale tecnica. Non dobbiamo cercare qui la precisione del disegno o la cura del particolare, ma bensì il colpo di scena, l’animazione e l’originalità dei personaggi, che si muovono quasi visibilmente sullo scenario. Il quadro che abbiamo dinanzi ci invita a tali osservazioni. </a:t>
            </a:r>
            <a:endParaRPr lang="it-IT" dirty="0" smtClean="0">
              <a:effectLst/>
            </a:endParaRPr>
          </a:p>
          <a:p>
            <a:r>
              <a:rPr lang="it-IT" sz="1200" dirty="0" smtClean="0">
                <a:effectLst/>
              </a:rPr>
              <a:t>Ci permettiamo di accennare qui ad un particolare problema. C’è stato chi ha veduto nella figura adagiata sotto la Madonna trionfante, raffigurato il corpo stesso della Vergine, che verrebbe portato al cielo insieme all’anima; e c’è anche chi ha veduto in questa stessa figura ed in quella immediatamente a sinistra, Eva ed Adamo peccatori, sotto la Vergine Immacolata e trionfante. Tutte fantasie. A parte infatti ogni altra considerazione che potrebbe essere fatta, osserviamo che la figura distesa non è di donna, ma di Angelo, non è morta ma vivente ed anch’essa partecipa al trionfo, Il suo occhio è fisso alla Vergine e tiene in mano il simbolo della corona di fiori (meriti) sempre affidato ad un angelo nei trionfi dei santi. Ed è pure figura di angelo l’altro personaggio: </a:t>
            </a:r>
            <a:br>
              <a:rPr lang="it-IT" sz="1200" dirty="0" smtClean="0">
                <a:effectLst/>
              </a:rPr>
            </a:br>
            <a:r>
              <a:rPr lang="it-IT" sz="1200" dirty="0" smtClean="0">
                <a:effectLst/>
              </a:rPr>
              <a:t>angeli sorridenti, belli e forti. Il Santuario è tutto popolato di Angeli: non potrebbe essere diversamente per un tempio dedicato alla regina degli Angeli! </a:t>
            </a:r>
            <a:endParaRPr lang="it-IT" dirty="0" smtClean="0">
              <a:effectLst/>
            </a:endParaRPr>
          </a:p>
          <a:p>
            <a:r>
              <a:rPr lang="it-IT" sz="1200" dirty="0" smtClean="0">
                <a:effectLst/>
              </a:rPr>
              <a:t>La fotografia </a:t>
            </a:r>
            <a:r>
              <a:rPr lang="it-IT" sz="1200" dirty="0" err="1" smtClean="0">
                <a:effectLst/>
              </a:rPr>
              <a:t>riavicinata</a:t>
            </a:r>
            <a:r>
              <a:rPr lang="it-IT" sz="1200" dirty="0" smtClean="0">
                <a:effectLst/>
              </a:rPr>
              <a:t>, qui riprodotta, grazie alla bravura e tecnica degli operatori, dice chiaramente tutto ciò. </a:t>
            </a:r>
            <a:endParaRPr lang="it-IT" dirty="0">
              <a:effectLst/>
            </a:endParaRPr>
          </a:p>
        </p:txBody>
      </p:sp>
      <p:sp>
        <p:nvSpPr>
          <p:cNvPr id="4" name="Segnaposto numero diapositiva 3"/>
          <p:cNvSpPr>
            <a:spLocks noGrp="1"/>
          </p:cNvSpPr>
          <p:nvPr>
            <p:ph type="sldNum" sz="quarter" idx="10"/>
          </p:nvPr>
        </p:nvSpPr>
        <p:spPr/>
        <p:txBody>
          <a:bodyPr/>
          <a:lstStyle/>
          <a:p>
            <a:fld id="{BAAD1526-FE8A-4770-A6E4-9074C286F9A9}" type="slidenum">
              <a:rPr lang="it-IT" smtClean="0"/>
              <a:t>25</a:t>
            </a:fld>
            <a:endParaRPr lang="it-IT"/>
          </a:p>
        </p:txBody>
      </p:sp>
    </p:spTree>
    <p:extLst>
      <p:ext uri="{BB962C8B-B14F-4D97-AF65-F5344CB8AC3E}">
        <p14:creationId xmlns:p14="http://schemas.microsoft.com/office/powerpoint/2010/main" val="1619723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dirty="0" smtClean="0">
                <a:effectLst/>
              </a:rPr>
              <a:t>Matteo l’evangelista in corrispondenza del secondo pilastro di sinistra. Esso indica con una mano tesa la Vergine in gloria, termine fisso del disegno divino e della parola dei Profeti. </a:t>
            </a:r>
            <a:endParaRPr lang="it-IT" dirty="0"/>
          </a:p>
        </p:txBody>
      </p:sp>
      <p:sp>
        <p:nvSpPr>
          <p:cNvPr id="4" name="Segnaposto numero diapositiva 3"/>
          <p:cNvSpPr>
            <a:spLocks noGrp="1"/>
          </p:cNvSpPr>
          <p:nvPr>
            <p:ph type="sldNum" sz="quarter" idx="10"/>
          </p:nvPr>
        </p:nvSpPr>
        <p:spPr/>
        <p:txBody>
          <a:bodyPr/>
          <a:lstStyle/>
          <a:p>
            <a:fld id="{BAAD1526-FE8A-4770-A6E4-9074C286F9A9}" type="slidenum">
              <a:rPr lang="it-IT" smtClean="0"/>
              <a:t>26</a:t>
            </a:fld>
            <a:endParaRPr lang="it-IT"/>
          </a:p>
        </p:txBody>
      </p:sp>
    </p:spTree>
    <p:extLst>
      <p:ext uri="{BB962C8B-B14F-4D97-AF65-F5344CB8AC3E}">
        <p14:creationId xmlns:p14="http://schemas.microsoft.com/office/powerpoint/2010/main" val="365251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dirty="0" smtClean="0">
                <a:effectLst/>
              </a:rPr>
              <a:t>Simone riconoscibile dalla sega che tiene in mano, simbolo del suo martirio.</a:t>
            </a:r>
            <a:endParaRPr lang="it-IT" dirty="0"/>
          </a:p>
        </p:txBody>
      </p:sp>
      <p:sp>
        <p:nvSpPr>
          <p:cNvPr id="4" name="Segnaposto numero diapositiva 3"/>
          <p:cNvSpPr>
            <a:spLocks noGrp="1"/>
          </p:cNvSpPr>
          <p:nvPr>
            <p:ph type="sldNum" sz="quarter" idx="10"/>
          </p:nvPr>
        </p:nvSpPr>
        <p:spPr/>
        <p:txBody>
          <a:bodyPr/>
          <a:lstStyle/>
          <a:p>
            <a:fld id="{BAAD1526-FE8A-4770-A6E4-9074C286F9A9}" type="slidenum">
              <a:rPr lang="it-IT" smtClean="0"/>
              <a:t>27</a:t>
            </a:fld>
            <a:endParaRPr lang="it-IT"/>
          </a:p>
        </p:txBody>
      </p:sp>
    </p:spTree>
    <p:extLst>
      <p:ext uri="{BB962C8B-B14F-4D97-AF65-F5344CB8AC3E}">
        <p14:creationId xmlns:p14="http://schemas.microsoft.com/office/powerpoint/2010/main" val="15227900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dirty="0" smtClean="0">
                <a:effectLst/>
              </a:rPr>
              <a:t>Pietro e Paolo ai piedi dell’affresco centrale: Pietro tiene nella mano le chiavi, indice della sua potestà suprema sulla Chiesa; Paolo la spada, simbolo del suo infaticabile apostolato nell’intero mondo; in ginocchio, dinanzi ai due Apostoli, sta Mattia, in umilissimo atteggiamento, che si spiega sia perché è un apostolo non scelto dal Signore Gesù, ma eletto dalla prima comunità cristiana, e sia forse perché in questa figura Mattia </a:t>
            </a:r>
            <a:r>
              <a:rPr lang="it-IT" sz="1200" dirty="0" err="1" smtClean="0">
                <a:effectLst/>
              </a:rPr>
              <a:t>Bortoloni</a:t>
            </a:r>
            <a:r>
              <a:rPr lang="it-IT" sz="1200" dirty="0" smtClean="0">
                <a:effectLst/>
              </a:rPr>
              <a:t> ci ha lasciato il proprio autoritratto. </a:t>
            </a:r>
            <a:endParaRPr lang="it-IT" dirty="0"/>
          </a:p>
        </p:txBody>
      </p:sp>
      <p:sp>
        <p:nvSpPr>
          <p:cNvPr id="4" name="Segnaposto numero diapositiva 3"/>
          <p:cNvSpPr>
            <a:spLocks noGrp="1"/>
          </p:cNvSpPr>
          <p:nvPr>
            <p:ph type="sldNum" sz="quarter" idx="10"/>
          </p:nvPr>
        </p:nvSpPr>
        <p:spPr/>
        <p:txBody>
          <a:bodyPr/>
          <a:lstStyle/>
          <a:p>
            <a:fld id="{BAAD1526-FE8A-4770-A6E4-9074C286F9A9}" type="slidenum">
              <a:rPr lang="it-IT" smtClean="0"/>
              <a:t>28</a:t>
            </a:fld>
            <a:endParaRPr lang="it-IT"/>
          </a:p>
        </p:txBody>
      </p:sp>
    </p:spTree>
    <p:extLst>
      <p:ext uri="{BB962C8B-B14F-4D97-AF65-F5344CB8AC3E}">
        <p14:creationId xmlns:p14="http://schemas.microsoft.com/office/powerpoint/2010/main" val="391936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dirty="0" smtClean="0">
                <a:effectLst/>
              </a:rPr>
              <a:t>Giovanni e Tommaso in gruppo ed in atteggiamento di sommo stupore</a:t>
            </a:r>
            <a:endParaRPr lang="it-IT" dirty="0"/>
          </a:p>
        </p:txBody>
      </p:sp>
      <p:sp>
        <p:nvSpPr>
          <p:cNvPr id="4" name="Segnaposto numero diapositiva 3"/>
          <p:cNvSpPr>
            <a:spLocks noGrp="1"/>
          </p:cNvSpPr>
          <p:nvPr>
            <p:ph type="sldNum" sz="quarter" idx="10"/>
          </p:nvPr>
        </p:nvSpPr>
        <p:spPr/>
        <p:txBody>
          <a:bodyPr/>
          <a:lstStyle/>
          <a:p>
            <a:fld id="{BAAD1526-FE8A-4770-A6E4-9074C286F9A9}" type="slidenum">
              <a:rPr lang="it-IT" smtClean="0"/>
              <a:t>29</a:t>
            </a:fld>
            <a:endParaRPr lang="it-IT"/>
          </a:p>
        </p:txBody>
      </p:sp>
    </p:spTree>
    <p:extLst>
      <p:ext uri="{BB962C8B-B14F-4D97-AF65-F5344CB8AC3E}">
        <p14:creationId xmlns:p14="http://schemas.microsoft.com/office/powerpoint/2010/main" val="3438815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dirty="0" smtClean="0">
                <a:effectLst/>
              </a:rPr>
              <a:t>Bartolomeo tutto andante nel suo passo verso la Vergine Maria.</a:t>
            </a:r>
            <a:endParaRPr lang="it-IT" dirty="0"/>
          </a:p>
        </p:txBody>
      </p:sp>
      <p:sp>
        <p:nvSpPr>
          <p:cNvPr id="4" name="Segnaposto numero diapositiva 3"/>
          <p:cNvSpPr>
            <a:spLocks noGrp="1"/>
          </p:cNvSpPr>
          <p:nvPr>
            <p:ph type="sldNum" sz="quarter" idx="10"/>
          </p:nvPr>
        </p:nvSpPr>
        <p:spPr/>
        <p:txBody>
          <a:bodyPr/>
          <a:lstStyle/>
          <a:p>
            <a:fld id="{BAAD1526-FE8A-4770-A6E4-9074C286F9A9}" type="slidenum">
              <a:rPr lang="it-IT" smtClean="0"/>
              <a:t>30</a:t>
            </a:fld>
            <a:endParaRPr lang="it-IT"/>
          </a:p>
        </p:txBody>
      </p:sp>
    </p:spTree>
    <p:extLst>
      <p:ext uri="{BB962C8B-B14F-4D97-AF65-F5344CB8AC3E}">
        <p14:creationId xmlns:p14="http://schemas.microsoft.com/office/powerpoint/2010/main" val="3239025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AAD1526-FE8A-4770-A6E4-9074C286F9A9}" type="slidenum">
              <a:rPr lang="it-IT" smtClean="0"/>
              <a:t>2</a:t>
            </a:fld>
            <a:endParaRPr lang="it-IT"/>
          </a:p>
        </p:txBody>
      </p:sp>
    </p:spTree>
    <p:extLst>
      <p:ext uri="{BB962C8B-B14F-4D97-AF65-F5344CB8AC3E}">
        <p14:creationId xmlns:p14="http://schemas.microsoft.com/office/powerpoint/2010/main" val="32721996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dirty="0" smtClean="0">
                <a:effectLst/>
              </a:rPr>
              <a:t>Giacomo il maggiore col suo bordone da pellegrino.</a:t>
            </a:r>
            <a:endParaRPr lang="it-IT" dirty="0" smtClean="0">
              <a:effectLst/>
            </a:endParaRPr>
          </a:p>
          <a:p>
            <a:r>
              <a:rPr lang="it-IT" sz="1200" dirty="0" smtClean="0">
                <a:effectLst/>
              </a:rPr>
              <a:t> </a:t>
            </a:r>
            <a:endParaRPr lang="it-IT" dirty="0" smtClean="0">
              <a:effectLst/>
            </a:endParaRPr>
          </a:p>
          <a:p>
            <a:endParaRPr lang="it-IT" dirty="0"/>
          </a:p>
        </p:txBody>
      </p:sp>
      <p:sp>
        <p:nvSpPr>
          <p:cNvPr id="4" name="Segnaposto numero diapositiva 3"/>
          <p:cNvSpPr>
            <a:spLocks noGrp="1"/>
          </p:cNvSpPr>
          <p:nvPr>
            <p:ph type="sldNum" sz="quarter" idx="10"/>
          </p:nvPr>
        </p:nvSpPr>
        <p:spPr/>
        <p:txBody>
          <a:bodyPr/>
          <a:lstStyle/>
          <a:p>
            <a:fld id="{BAAD1526-FE8A-4770-A6E4-9074C286F9A9}" type="slidenum">
              <a:rPr lang="it-IT" smtClean="0"/>
              <a:t>31</a:t>
            </a:fld>
            <a:endParaRPr lang="it-IT"/>
          </a:p>
        </p:txBody>
      </p:sp>
    </p:spTree>
    <p:extLst>
      <p:ext uri="{BB962C8B-B14F-4D97-AF65-F5344CB8AC3E}">
        <p14:creationId xmlns:p14="http://schemas.microsoft.com/office/powerpoint/2010/main" val="26446074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dirty="0" smtClean="0">
                <a:effectLst/>
              </a:rPr>
              <a:t> </a:t>
            </a:r>
            <a:endParaRPr lang="it-IT" dirty="0" smtClean="0">
              <a:effectLst/>
            </a:endParaRPr>
          </a:p>
          <a:p>
            <a:r>
              <a:rPr lang="it-IT" sz="1200" dirty="0" smtClean="0">
                <a:effectLst/>
              </a:rPr>
              <a:t>Infine, in corrispondenza ai due pilastri a lato dell’entrata abbiamo il gruppo di Andrea (con la grande croce di legno) e Giuda Taddeo (n. </a:t>
            </a:r>
            <a:r>
              <a:rPr lang="it-IT" sz="1200" i="1" kern="1200" dirty="0" smtClean="0">
                <a:solidFill>
                  <a:schemeClr val="tx1"/>
                </a:solidFill>
                <a:effectLst/>
                <a:latin typeface="+mn-lt"/>
                <a:ea typeface="+mn-ea"/>
                <a:cs typeface="+mn-cs"/>
              </a:rPr>
              <a:t>35) </a:t>
            </a:r>
            <a:r>
              <a:rPr lang="it-IT" sz="1200" dirty="0" smtClean="0">
                <a:effectLst/>
              </a:rPr>
              <a:t>a destra, e quello di Filippo e Giacomo il minore a </a:t>
            </a:r>
            <a:br>
              <a:rPr lang="it-IT" sz="1200" dirty="0" smtClean="0">
                <a:effectLst/>
              </a:rPr>
            </a:br>
            <a:r>
              <a:rPr lang="it-IT" sz="1200" dirty="0" smtClean="0">
                <a:effectLst/>
              </a:rPr>
              <a:t>o sinistra</a:t>
            </a:r>
            <a:endParaRPr lang="it-IT" dirty="0">
              <a:effectLst/>
            </a:endParaRPr>
          </a:p>
        </p:txBody>
      </p:sp>
      <p:sp>
        <p:nvSpPr>
          <p:cNvPr id="4" name="Segnaposto numero diapositiva 3"/>
          <p:cNvSpPr>
            <a:spLocks noGrp="1"/>
          </p:cNvSpPr>
          <p:nvPr>
            <p:ph type="sldNum" sz="quarter" idx="10"/>
          </p:nvPr>
        </p:nvSpPr>
        <p:spPr/>
        <p:txBody>
          <a:bodyPr/>
          <a:lstStyle/>
          <a:p>
            <a:fld id="{BAAD1526-FE8A-4770-A6E4-9074C286F9A9}" type="slidenum">
              <a:rPr lang="it-IT" smtClean="0"/>
              <a:t>32</a:t>
            </a:fld>
            <a:endParaRPr lang="it-IT"/>
          </a:p>
        </p:txBody>
      </p:sp>
    </p:spTree>
    <p:extLst>
      <p:ext uri="{BB962C8B-B14F-4D97-AF65-F5344CB8AC3E}">
        <p14:creationId xmlns:p14="http://schemas.microsoft.com/office/powerpoint/2010/main" val="42873179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dirty="0" smtClean="0">
                <a:effectLst/>
              </a:rPr>
              <a:t>Taddeo (n. </a:t>
            </a:r>
            <a:r>
              <a:rPr lang="it-IT" sz="1200" i="1" kern="1200" dirty="0" smtClean="0">
                <a:solidFill>
                  <a:schemeClr val="tx1"/>
                </a:solidFill>
                <a:effectLst/>
                <a:latin typeface="+mn-lt"/>
                <a:ea typeface="+mn-ea"/>
                <a:cs typeface="+mn-cs"/>
              </a:rPr>
              <a:t>35) </a:t>
            </a:r>
            <a:r>
              <a:rPr lang="it-IT" sz="1200" dirty="0" smtClean="0">
                <a:effectLst/>
              </a:rPr>
              <a:t>a destra, e quello di Filippo e Giacomo il minore a </a:t>
            </a:r>
            <a:br>
              <a:rPr lang="it-IT" sz="1200" dirty="0" smtClean="0">
                <a:effectLst/>
              </a:rPr>
            </a:br>
            <a:r>
              <a:rPr lang="it-IT" sz="1200" dirty="0" smtClean="0">
                <a:effectLst/>
              </a:rPr>
              <a:t>o sinistra (n. </a:t>
            </a:r>
            <a:r>
              <a:rPr lang="it-IT" sz="1200" dirty="0" err="1" smtClean="0">
                <a:effectLst/>
              </a:rPr>
              <a:t>3b</a:t>
            </a:r>
            <a:endParaRPr lang="it-IT" dirty="0"/>
          </a:p>
        </p:txBody>
      </p:sp>
      <p:sp>
        <p:nvSpPr>
          <p:cNvPr id="4" name="Segnaposto numero diapositiva 3"/>
          <p:cNvSpPr>
            <a:spLocks noGrp="1"/>
          </p:cNvSpPr>
          <p:nvPr>
            <p:ph type="sldNum" sz="quarter" idx="10"/>
          </p:nvPr>
        </p:nvSpPr>
        <p:spPr/>
        <p:txBody>
          <a:bodyPr/>
          <a:lstStyle/>
          <a:p>
            <a:fld id="{BAAD1526-FE8A-4770-A6E4-9074C286F9A9}" type="slidenum">
              <a:rPr lang="it-IT" smtClean="0"/>
              <a:t>33</a:t>
            </a:fld>
            <a:endParaRPr lang="it-IT"/>
          </a:p>
        </p:txBody>
      </p:sp>
    </p:spTree>
    <p:extLst>
      <p:ext uri="{BB962C8B-B14F-4D97-AF65-F5344CB8AC3E}">
        <p14:creationId xmlns:p14="http://schemas.microsoft.com/office/powerpoint/2010/main" val="7672441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1" dirty="0" smtClean="0">
                <a:effectLst/>
              </a:rPr>
              <a:t>Gli Apostoli </a:t>
            </a:r>
            <a:endParaRPr lang="it-IT" dirty="0" smtClean="0">
              <a:effectLst/>
            </a:endParaRPr>
          </a:p>
          <a:p>
            <a:r>
              <a:rPr lang="it-IT" sz="1200" dirty="0" smtClean="0">
                <a:effectLst/>
              </a:rPr>
              <a:t>Abbiamo già notato che gli Apostoli rappresentano, nel trionfo della Vergine, la Chiesa universale; essi sembrano infatti giungere dalle diverse parti del mondo, raffigurati nel loro camminare lungo i bordi della vastissima ellisse verso la scena centrale. Osservandoli dall’entrata nel tempio, appena sorpassata la cancellata e procedendo da sinistra a destra, notiamo: </a:t>
            </a:r>
            <a:endParaRPr lang="it-IT" dirty="0" smtClean="0">
              <a:effectLst/>
            </a:endParaRPr>
          </a:p>
          <a:p>
            <a:r>
              <a:rPr lang="it-IT" sz="1200" dirty="0" smtClean="0">
                <a:effectLst/>
              </a:rPr>
              <a:t>Matteo l’evangelista in corrispondenza del secondo pilastro di sinistra. Esso indica con una mano tesa la Vergine in gloria, termine fisso del disegno divino e della parola dei Profeti. </a:t>
            </a:r>
            <a:endParaRPr lang="it-IT" dirty="0" smtClean="0">
              <a:effectLst/>
            </a:endParaRPr>
          </a:p>
          <a:p>
            <a:r>
              <a:rPr lang="it-IT" sz="1200" dirty="0" smtClean="0">
                <a:effectLst/>
              </a:rPr>
              <a:t>Simone riconoscibile dalla sega che tiene in mano, simbolo del suo martirio.</a:t>
            </a:r>
            <a:endParaRPr lang="it-IT" dirty="0" smtClean="0">
              <a:effectLst/>
            </a:endParaRPr>
          </a:p>
          <a:p>
            <a:r>
              <a:rPr lang="it-IT" sz="1200" dirty="0" smtClean="0">
                <a:effectLst/>
              </a:rPr>
              <a:t>Pietro e Paolo ai piedi dell’affresco centrale: Pietro tiene nella mano le chiavi, indice della sua potestà suprema sulla Chiesa; Paolo la spada, simbolo del suo infaticabile apostolato nell’intero mondo; in ginocchio, dinanzi ai due Apostoli, sta Mattia, in umilissimo atteggiamento, che si spiega sia perché è un apostolo non scelto dal Signore Gesù, ma eletto dalla prima comunità cristiana, e sia forse perché in questa figura Mattia </a:t>
            </a:r>
            <a:r>
              <a:rPr lang="it-IT" sz="1200" dirty="0" err="1" smtClean="0">
                <a:effectLst/>
              </a:rPr>
              <a:t>Bortoloni</a:t>
            </a:r>
            <a:r>
              <a:rPr lang="it-IT" sz="1200" dirty="0" smtClean="0">
                <a:effectLst/>
              </a:rPr>
              <a:t> ci ha lasciato il proprio autoritratto. </a:t>
            </a:r>
            <a:endParaRPr lang="it-IT" dirty="0" smtClean="0">
              <a:effectLst/>
            </a:endParaRPr>
          </a:p>
          <a:p>
            <a:r>
              <a:rPr lang="it-IT" sz="1200" kern="1200" dirty="0" smtClean="0">
                <a:solidFill>
                  <a:schemeClr val="tx1"/>
                </a:solidFill>
                <a:effectLst/>
                <a:latin typeface="+mn-lt"/>
                <a:ea typeface="+mn-ea"/>
                <a:cs typeface="+mn-cs"/>
              </a:rPr>
              <a:t> </a:t>
            </a:r>
            <a:endParaRPr lang="it-IT" dirty="0" smtClean="0">
              <a:effectLst/>
            </a:endParaRPr>
          </a:p>
          <a:p>
            <a:r>
              <a:rPr lang="it-IT" sz="1200" dirty="0" smtClean="0">
                <a:effectLst/>
              </a:rPr>
              <a:t>Giovanni e Tommaso in gruppo ed in atteggiamento di sommo stupore.</a:t>
            </a:r>
            <a:endParaRPr lang="it-IT" dirty="0" smtClean="0">
              <a:effectLst/>
            </a:endParaRPr>
          </a:p>
          <a:p>
            <a:r>
              <a:rPr lang="it-IT" sz="1200" dirty="0" smtClean="0">
                <a:effectLst/>
              </a:rPr>
              <a:t>Bartolomeo tutto andante nel suo passo verso la Vergine Maria. </a:t>
            </a:r>
            <a:endParaRPr lang="it-IT" dirty="0" smtClean="0">
              <a:effectLst/>
            </a:endParaRPr>
          </a:p>
          <a:p>
            <a:r>
              <a:rPr lang="it-IT" sz="1200" dirty="0" smtClean="0">
                <a:effectLst/>
              </a:rPr>
              <a:t> </a:t>
            </a:r>
            <a:endParaRPr lang="it-IT" dirty="0" smtClean="0">
              <a:effectLst/>
            </a:endParaRPr>
          </a:p>
          <a:p>
            <a:r>
              <a:rPr lang="it-IT" sz="1200" dirty="0" smtClean="0">
                <a:effectLst/>
              </a:rPr>
              <a:t>Giacomo il maggiore col suo bordone da pellegrino.</a:t>
            </a:r>
            <a:endParaRPr lang="it-IT" dirty="0" smtClean="0">
              <a:effectLst/>
            </a:endParaRPr>
          </a:p>
          <a:p>
            <a:r>
              <a:rPr lang="it-IT" sz="1200" dirty="0" smtClean="0">
                <a:effectLst/>
              </a:rPr>
              <a:t> </a:t>
            </a:r>
            <a:endParaRPr lang="it-IT" dirty="0" smtClean="0">
              <a:effectLst/>
            </a:endParaRPr>
          </a:p>
          <a:p>
            <a:r>
              <a:rPr lang="it-IT" sz="1200" dirty="0" smtClean="0">
                <a:effectLst/>
              </a:rPr>
              <a:t>Infine, in corrispondenza ai due pilastri a lato dell’entrata abbiamo il gruppo di Andrea (con la grande croce di legno) e Giuda Taddeo (n. </a:t>
            </a:r>
            <a:r>
              <a:rPr lang="it-IT" sz="1200" i="1" kern="1200" dirty="0" smtClean="0">
                <a:solidFill>
                  <a:schemeClr val="tx1"/>
                </a:solidFill>
                <a:effectLst/>
                <a:latin typeface="+mn-lt"/>
                <a:ea typeface="+mn-ea"/>
                <a:cs typeface="+mn-cs"/>
              </a:rPr>
              <a:t>35) </a:t>
            </a:r>
            <a:r>
              <a:rPr lang="it-IT" sz="1200" dirty="0" smtClean="0">
                <a:effectLst/>
              </a:rPr>
              <a:t>a destra, e quello di Filippo e Giacomo il minore a </a:t>
            </a:r>
            <a:br>
              <a:rPr lang="it-IT" sz="1200" dirty="0" smtClean="0">
                <a:effectLst/>
              </a:rPr>
            </a:br>
            <a:r>
              <a:rPr lang="it-IT" sz="1200" dirty="0" smtClean="0">
                <a:effectLst/>
              </a:rPr>
              <a:t>o sinistra (n. </a:t>
            </a:r>
            <a:r>
              <a:rPr lang="it-IT" sz="1200" dirty="0" err="1" smtClean="0">
                <a:effectLst/>
              </a:rPr>
              <a:t>3b</a:t>
            </a:r>
            <a:r>
              <a:rPr lang="it-IT" sz="1200" dirty="0" smtClean="0">
                <a:effectLst/>
              </a:rPr>
              <a:t>).</a:t>
            </a:r>
            <a:endParaRPr lang="it-IT" dirty="0" smtClean="0">
              <a:effectLst/>
            </a:endParaRPr>
          </a:p>
          <a:p>
            <a:r>
              <a:rPr lang="it-IT" sz="1200" dirty="0" smtClean="0">
                <a:effectLst/>
              </a:rPr>
              <a:t> </a:t>
            </a:r>
            <a:endParaRPr lang="it-IT" dirty="0">
              <a:effectLst/>
            </a:endParaRPr>
          </a:p>
        </p:txBody>
      </p:sp>
      <p:sp>
        <p:nvSpPr>
          <p:cNvPr id="4" name="Segnaposto numero diapositiva 3"/>
          <p:cNvSpPr>
            <a:spLocks noGrp="1"/>
          </p:cNvSpPr>
          <p:nvPr>
            <p:ph type="sldNum" sz="quarter" idx="10"/>
          </p:nvPr>
        </p:nvSpPr>
        <p:spPr/>
        <p:txBody>
          <a:bodyPr/>
          <a:lstStyle/>
          <a:p>
            <a:fld id="{BAAD1526-FE8A-4770-A6E4-9074C286F9A9}" type="slidenum">
              <a:rPr lang="it-IT" smtClean="0"/>
              <a:t>34</a:t>
            </a:fld>
            <a:endParaRPr lang="it-IT"/>
          </a:p>
        </p:txBody>
      </p:sp>
    </p:spTree>
    <p:extLst>
      <p:ext uri="{BB962C8B-B14F-4D97-AF65-F5344CB8AC3E}">
        <p14:creationId xmlns:p14="http://schemas.microsoft.com/office/powerpoint/2010/main" val="12422854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Mattia </a:t>
            </a:r>
            <a:r>
              <a:rPr lang="it-IT" dirty="0" err="1" smtClean="0"/>
              <a:t>Bortoloni</a:t>
            </a:r>
            <a:r>
              <a:rPr lang="it-IT" dirty="0" smtClean="0"/>
              <a:t>, Martirio di San Lorenzo, chiesa di San Lorenzo</a:t>
            </a:r>
            <a:endParaRPr lang="it-IT" dirty="0"/>
          </a:p>
        </p:txBody>
      </p:sp>
      <p:sp>
        <p:nvSpPr>
          <p:cNvPr id="4" name="Segnaposto numero diapositiva 3"/>
          <p:cNvSpPr>
            <a:spLocks noGrp="1"/>
          </p:cNvSpPr>
          <p:nvPr>
            <p:ph type="sldNum" sz="quarter" idx="10"/>
          </p:nvPr>
        </p:nvSpPr>
        <p:spPr/>
        <p:txBody>
          <a:bodyPr/>
          <a:lstStyle/>
          <a:p>
            <a:fld id="{BAAD1526-FE8A-4770-A6E4-9074C286F9A9}" type="slidenum">
              <a:rPr lang="it-IT" smtClean="0"/>
              <a:t>44</a:t>
            </a:fld>
            <a:endParaRPr lang="it-IT"/>
          </a:p>
        </p:txBody>
      </p:sp>
    </p:spTree>
    <p:extLst>
      <p:ext uri="{BB962C8B-B14F-4D97-AF65-F5344CB8AC3E}">
        <p14:creationId xmlns:p14="http://schemas.microsoft.com/office/powerpoint/2010/main" val="16506706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M</a:t>
            </a:r>
            <a:endParaRPr lang="it-IT" dirty="0"/>
          </a:p>
        </p:txBody>
      </p:sp>
      <p:sp>
        <p:nvSpPr>
          <p:cNvPr id="4" name="Segnaposto numero diapositiva 3"/>
          <p:cNvSpPr>
            <a:spLocks noGrp="1"/>
          </p:cNvSpPr>
          <p:nvPr>
            <p:ph type="sldNum" sz="quarter" idx="10"/>
          </p:nvPr>
        </p:nvSpPr>
        <p:spPr/>
        <p:txBody>
          <a:bodyPr/>
          <a:lstStyle/>
          <a:p>
            <a:fld id="{BAAD1526-FE8A-4770-A6E4-9074C286F9A9}" type="slidenum">
              <a:rPr lang="it-IT" smtClean="0"/>
              <a:t>45</a:t>
            </a:fld>
            <a:endParaRPr lang="it-IT"/>
          </a:p>
        </p:txBody>
      </p:sp>
    </p:spTree>
    <p:extLst>
      <p:ext uri="{BB962C8B-B14F-4D97-AF65-F5344CB8AC3E}">
        <p14:creationId xmlns:p14="http://schemas.microsoft.com/office/powerpoint/2010/main" val="3510681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N</a:t>
            </a:r>
            <a:r>
              <a:rPr lang="it-IT" sz="1200" b="1" dirty="0" smtClean="0">
                <a:effectLst/>
              </a:rPr>
              <a:t>ascita di Maria </a:t>
            </a:r>
            <a:endParaRPr lang="it-IT" dirty="0" smtClean="0">
              <a:effectLst/>
            </a:endParaRPr>
          </a:p>
          <a:p>
            <a:r>
              <a:rPr lang="it-IT" sz="1200" dirty="0" smtClean="0">
                <a:effectLst/>
              </a:rPr>
              <a:t>La prima parte del grandioso poema pittorico, che si svolge sopra una superficie di 6.032 mq., rappresenta la vita della Madonna. Il quadro è nel pennacchio del pilastro; il simbolo sulla sommità dell’arco precedente. Partendo dall’arco dell’ingresso principale vediamo il primo simbolo: un’aurora. Il motto è appunto ‘Aurora </a:t>
            </a:r>
            <a:r>
              <a:rPr lang="it-IT" sz="1200" dirty="0" err="1" smtClean="0">
                <a:effectLst/>
              </a:rPr>
              <a:t>consurgens</a:t>
            </a:r>
            <a:r>
              <a:rPr lang="it-IT" sz="1200" dirty="0" smtClean="0">
                <a:effectLst/>
              </a:rPr>
              <a:t>”. Il quadro a destra rappresenta la Natività di Maria. La Bambina viene presentata a S. Gioachino, che è pieno di stupore per il dono fatto loro da Dio. </a:t>
            </a:r>
            <a:endParaRPr lang="it-IT" dirty="0" smtClean="0">
              <a:effectLst/>
            </a:endParaRPr>
          </a:p>
          <a:p>
            <a:endParaRPr lang="it-IT" dirty="0"/>
          </a:p>
        </p:txBody>
      </p:sp>
      <p:sp>
        <p:nvSpPr>
          <p:cNvPr id="4" name="Segnaposto numero diapositiva 3"/>
          <p:cNvSpPr>
            <a:spLocks noGrp="1"/>
          </p:cNvSpPr>
          <p:nvPr>
            <p:ph type="sldNum" sz="quarter" idx="10"/>
          </p:nvPr>
        </p:nvSpPr>
        <p:spPr/>
        <p:txBody>
          <a:bodyPr/>
          <a:lstStyle/>
          <a:p>
            <a:fld id="{BAAD1526-FE8A-4770-A6E4-9074C286F9A9}" type="slidenum">
              <a:rPr lang="it-IT" smtClean="0"/>
              <a:t>4</a:t>
            </a:fld>
            <a:endParaRPr lang="it-IT"/>
          </a:p>
        </p:txBody>
      </p:sp>
    </p:spTree>
    <p:extLst>
      <p:ext uri="{BB962C8B-B14F-4D97-AF65-F5344CB8AC3E}">
        <p14:creationId xmlns:p14="http://schemas.microsoft.com/office/powerpoint/2010/main" val="4004804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1" dirty="0" smtClean="0">
                <a:effectLst/>
              </a:rPr>
              <a:t>Presentazione al Tempio</a:t>
            </a:r>
            <a:r>
              <a:rPr lang="it-IT" sz="1200" dirty="0" smtClean="0">
                <a:effectLst/>
              </a:rPr>
              <a:t>. </a:t>
            </a:r>
            <a:endParaRPr lang="it-IT" dirty="0" smtClean="0">
              <a:effectLst/>
            </a:endParaRPr>
          </a:p>
          <a:p>
            <a:r>
              <a:rPr lang="it-IT" sz="1200" dirty="0" smtClean="0">
                <a:effectLst/>
              </a:rPr>
              <a:t>Il secondo simbolo ci raffigura il Tempio di Gerusalemme, in cui cresce una pianta di olivo, con il motto tolto dal salmo. </a:t>
            </a:r>
            <a:r>
              <a:rPr lang="it-IT" sz="1200" dirty="0" err="1" smtClean="0">
                <a:effectLst/>
              </a:rPr>
              <a:t>O1iva</a:t>
            </a:r>
            <a:r>
              <a:rPr lang="it-IT" sz="1200" dirty="0" smtClean="0">
                <a:effectLst/>
              </a:rPr>
              <a:t> </a:t>
            </a:r>
            <a:r>
              <a:rPr lang="it-IT" sz="1200" dirty="0" err="1" smtClean="0">
                <a:effectLst/>
              </a:rPr>
              <a:t>fructifera</a:t>
            </a:r>
            <a:r>
              <a:rPr lang="it-IT" sz="1200" dirty="0" smtClean="0">
                <a:effectLst/>
              </a:rPr>
              <a:t> in domo Dei”. Il quadro che segue ci presenta la Madonna condotta al Tempio. ove vivrà </a:t>
            </a:r>
            <a:r>
              <a:rPr lang="it-IT" sz="1200" kern="1200" dirty="0" smtClean="0">
                <a:solidFill>
                  <a:schemeClr val="tx1"/>
                </a:solidFill>
                <a:effectLst/>
                <a:latin typeface="+mn-lt"/>
                <a:ea typeface="+mn-ea"/>
                <a:cs typeface="+mn-cs"/>
              </a:rPr>
              <a:t>— </a:t>
            </a:r>
            <a:r>
              <a:rPr lang="it-IT" sz="1200" dirty="0" smtClean="0">
                <a:effectLst/>
              </a:rPr>
              <a:t>secondo la tradizione,  raccolta tutta in Dio. La madre Anna allarga le braccia come in segno di offerta, mentre il Sommo Sacerdote si fa incontro per accogliere a la fanciulla prescelta dal Signore</a:t>
            </a:r>
            <a:endParaRPr lang="it-IT" dirty="0" smtClean="0">
              <a:effectLst/>
            </a:endParaRPr>
          </a:p>
          <a:p>
            <a:endParaRPr lang="it-IT" dirty="0"/>
          </a:p>
        </p:txBody>
      </p:sp>
      <p:sp>
        <p:nvSpPr>
          <p:cNvPr id="4" name="Segnaposto numero diapositiva 3"/>
          <p:cNvSpPr>
            <a:spLocks noGrp="1"/>
          </p:cNvSpPr>
          <p:nvPr>
            <p:ph type="sldNum" sz="quarter" idx="10"/>
          </p:nvPr>
        </p:nvSpPr>
        <p:spPr/>
        <p:txBody>
          <a:bodyPr/>
          <a:lstStyle/>
          <a:p>
            <a:fld id="{BAAD1526-FE8A-4770-A6E4-9074C286F9A9}" type="slidenum">
              <a:rPr lang="it-IT" smtClean="0"/>
              <a:t>6</a:t>
            </a:fld>
            <a:endParaRPr lang="it-IT"/>
          </a:p>
        </p:txBody>
      </p:sp>
    </p:spTree>
    <p:extLst>
      <p:ext uri="{BB962C8B-B14F-4D97-AF65-F5344CB8AC3E}">
        <p14:creationId xmlns:p14="http://schemas.microsoft.com/office/powerpoint/2010/main" val="2721529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1" dirty="0" smtClean="0">
                <a:effectLst/>
              </a:rPr>
              <a:t>Sposalizio </a:t>
            </a:r>
            <a:endParaRPr lang="it-IT" dirty="0" smtClean="0">
              <a:effectLst/>
            </a:endParaRPr>
          </a:p>
          <a:p>
            <a:r>
              <a:rPr lang="it-IT" sz="1200" dirty="0" smtClean="0">
                <a:effectLst/>
              </a:rPr>
              <a:t>Un letto coperto di fiori. con il motto del Cantico dei Cantici “</a:t>
            </a:r>
            <a:r>
              <a:rPr lang="it-IT" sz="1200" dirty="0" err="1" smtClean="0">
                <a:effectLst/>
              </a:rPr>
              <a:t>Lectulus</a:t>
            </a:r>
            <a:r>
              <a:rPr lang="it-IT" sz="1200" dirty="0" smtClean="0">
                <a:effectLst/>
              </a:rPr>
              <a:t> </a:t>
            </a:r>
            <a:r>
              <a:rPr lang="it-IT" sz="1200" dirty="0" err="1" smtClean="0">
                <a:effectLst/>
              </a:rPr>
              <a:t>noster</a:t>
            </a:r>
            <a:r>
              <a:rPr lang="it-IT" sz="1200" dirty="0" smtClean="0">
                <a:effectLst/>
              </a:rPr>
              <a:t> </a:t>
            </a:r>
            <a:r>
              <a:rPr lang="it-IT" sz="1200" dirty="0" err="1" smtClean="0">
                <a:effectLst/>
              </a:rPr>
              <a:t>flo</a:t>
            </a:r>
            <a:r>
              <a:rPr lang="it-IT" sz="1200" dirty="0" smtClean="0">
                <a:effectLst/>
              </a:rPr>
              <a:t>- </a:t>
            </a:r>
            <a:r>
              <a:rPr lang="it-IT" sz="1200" dirty="0" err="1" smtClean="0">
                <a:effectLst/>
              </a:rPr>
              <a:t>ridus</a:t>
            </a:r>
            <a:r>
              <a:rPr lang="it-IT" sz="1200" dirty="0" smtClean="0">
                <a:effectLst/>
              </a:rPr>
              <a:t>” è il simbolo che precede il terzo quadro raffigurante lo sposalizio della Vergine, che alla presenza del Sommo Sacerdote. dà la sua mano a Giuseppe, il quale tiene la verga miracolosamente fiorita, secondo la tradizione.</a:t>
            </a:r>
            <a:r>
              <a:rPr lang="it-IT" sz="1200" kern="1200" dirty="0" smtClean="0">
                <a:solidFill>
                  <a:schemeClr val="tx1"/>
                </a:solidFill>
                <a:effectLst/>
                <a:latin typeface="+mn-lt"/>
                <a:ea typeface="+mn-ea"/>
                <a:cs typeface="+mn-cs"/>
              </a:rPr>
              <a:t>‘ </a:t>
            </a:r>
            <a:endParaRPr lang="it-IT" dirty="0">
              <a:effectLst/>
            </a:endParaRPr>
          </a:p>
        </p:txBody>
      </p:sp>
      <p:sp>
        <p:nvSpPr>
          <p:cNvPr id="4" name="Segnaposto numero diapositiva 3"/>
          <p:cNvSpPr>
            <a:spLocks noGrp="1"/>
          </p:cNvSpPr>
          <p:nvPr>
            <p:ph type="sldNum" sz="quarter" idx="10"/>
          </p:nvPr>
        </p:nvSpPr>
        <p:spPr/>
        <p:txBody>
          <a:bodyPr/>
          <a:lstStyle/>
          <a:p>
            <a:fld id="{BAAD1526-FE8A-4770-A6E4-9074C286F9A9}" type="slidenum">
              <a:rPr lang="it-IT" smtClean="0"/>
              <a:t>8</a:t>
            </a:fld>
            <a:endParaRPr lang="it-IT"/>
          </a:p>
        </p:txBody>
      </p:sp>
    </p:spTree>
    <p:extLst>
      <p:ext uri="{BB962C8B-B14F-4D97-AF65-F5344CB8AC3E}">
        <p14:creationId xmlns:p14="http://schemas.microsoft.com/office/powerpoint/2010/main" val="1751527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1" dirty="0" smtClean="0">
                <a:effectLst/>
              </a:rPr>
              <a:t>Annunciazione </a:t>
            </a:r>
            <a:endParaRPr lang="it-IT" dirty="0" smtClean="0">
              <a:effectLst/>
            </a:endParaRPr>
          </a:p>
          <a:p>
            <a:r>
              <a:rPr lang="it-IT" sz="1200" dirty="0" smtClean="0">
                <a:effectLst/>
              </a:rPr>
              <a:t>Una nube luminosa discende u di una casa: “</a:t>
            </a:r>
            <a:r>
              <a:rPr lang="it-IT" sz="1200" dirty="0" err="1" smtClean="0">
                <a:effectLst/>
              </a:rPr>
              <a:t>Maiestas</a:t>
            </a:r>
            <a:r>
              <a:rPr lang="it-IT" sz="1200" dirty="0" smtClean="0">
                <a:effectLst/>
              </a:rPr>
              <a:t> Domini </a:t>
            </a:r>
            <a:r>
              <a:rPr lang="it-IT" sz="1200" dirty="0" err="1" smtClean="0">
                <a:effectLst/>
              </a:rPr>
              <a:t>implevit</a:t>
            </a:r>
            <a:r>
              <a:rPr lang="it-IT" sz="1200" dirty="0" smtClean="0">
                <a:effectLst/>
              </a:rPr>
              <a:t> </a:t>
            </a:r>
            <a:r>
              <a:rPr lang="it-IT" sz="1200" dirty="0" err="1" smtClean="0">
                <a:effectLst/>
              </a:rPr>
              <a:t>domum</a:t>
            </a:r>
            <a:r>
              <a:rPr lang="it-IT" sz="1200" dirty="0" smtClean="0">
                <a:effectLst/>
              </a:rPr>
              <a:t>” dice il motto scritturistico. E’ il simbolo che indica il mistero dell’annuncio a Maria: L a Vergine “umile ed alta più che creatura” risponde con le parole più belle della storia della salvezza:” Ecco l’ancella del Signore: sia fatto a me secondo la Tua parola “In alto la colomba. raffigurante lo Spirito Santo che discende a darle la meravigliosa </a:t>
            </a:r>
            <a:endParaRPr lang="it-IT" dirty="0">
              <a:effectLst/>
            </a:endParaRPr>
          </a:p>
        </p:txBody>
      </p:sp>
      <p:sp>
        <p:nvSpPr>
          <p:cNvPr id="4" name="Segnaposto numero diapositiva 3"/>
          <p:cNvSpPr>
            <a:spLocks noGrp="1"/>
          </p:cNvSpPr>
          <p:nvPr>
            <p:ph type="sldNum" sz="quarter" idx="10"/>
          </p:nvPr>
        </p:nvSpPr>
        <p:spPr/>
        <p:txBody>
          <a:bodyPr/>
          <a:lstStyle/>
          <a:p>
            <a:fld id="{BAAD1526-FE8A-4770-A6E4-9074C286F9A9}" type="slidenum">
              <a:rPr lang="it-IT" smtClean="0"/>
              <a:t>10</a:t>
            </a:fld>
            <a:endParaRPr lang="it-IT"/>
          </a:p>
        </p:txBody>
      </p:sp>
    </p:spTree>
    <p:extLst>
      <p:ext uri="{BB962C8B-B14F-4D97-AF65-F5344CB8AC3E}">
        <p14:creationId xmlns:p14="http://schemas.microsoft.com/office/powerpoint/2010/main" val="3598406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1" dirty="0" smtClean="0">
                <a:effectLst/>
              </a:rPr>
              <a:t>La visita di Maria a S. Elisabetta</a:t>
            </a:r>
            <a:endParaRPr lang="it-IT" dirty="0" smtClean="0">
              <a:effectLst/>
            </a:endParaRPr>
          </a:p>
          <a:p>
            <a:r>
              <a:rPr lang="it-IT" sz="1200" dirty="0" smtClean="0">
                <a:effectLst/>
              </a:rPr>
              <a:t>Una tortorella, che posa in attesa di entrare in una casa posta su di una montagna, e la frase, sempre presa dal Cantico dei Cantici “</a:t>
            </a:r>
            <a:r>
              <a:rPr lang="it-IT" sz="1200" dirty="0" err="1" smtClean="0">
                <a:effectLst/>
              </a:rPr>
              <a:t>Vox</a:t>
            </a:r>
            <a:r>
              <a:rPr lang="it-IT" sz="1200" dirty="0" smtClean="0">
                <a:effectLst/>
              </a:rPr>
              <a:t> </a:t>
            </a:r>
            <a:r>
              <a:rPr lang="it-IT" sz="1200" dirty="0" err="1" smtClean="0">
                <a:effectLst/>
              </a:rPr>
              <a:t>turturis</a:t>
            </a:r>
            <a:r>
              <a:rPr lang="it-IT" sz="1200" dirty="0" smtClean="0">
                <a:effectLst/>
              </a:rPr>
              <a:t> </a:t>
            </a:r>
            <a:r>
              <a:rPr lang="it-IT" sz="1200" dirty="0" err="1" smtClean="0">
                <a:effectLst/>
              </a:rPr>
              <a:t>audita</a:t>
            </a:r>
            <a:r>
              <a:rPr lang="it-IT" sz="1200" dirty="0" smtClean="0">
                <a:effectLst/>
              </a:rPr>
              <a:t> est in terra nostra”(la voce della tortorella si è fatta sentire nella nostra terra), preannuncio della primavera, è il simbolo che precede il quinto mistero della visita della Vergine ad Elisabetta, la quale accoglie amorosa e commossa la cugina nella casa sua. E infatti la primavera della redenzione: come i fiori sbocciano attorno alla casa di Elisabetta, così le primizie della salvezza sono annunciate al mondo. In quell’incontro di anime e di misteri le labbra di Maria si aprono al cantico del “Magnificat”. </a:t>
            </a:r>
            <a:endParaRPr lang="it-IT" dirty="0">
              <a:effectLst/>
            </a:endParaRPr>
          </a:p>
        </p:txBody>
      </p:sp>
      <p:sp>
        <p:nvSpPr>
          <p:cNvPr id="4" name="Segnaposto numero diapositiva 3"/>
          <p:cNvSpPr>
            <a:spLocks noGrp="1"/>
          </p:cNvSpPr>
          <p:nvPr>
            <p:ph type="sldNum" sz="quarter" idx="10"/>
          </p:nvPr>
        </p:nvSpPr>
        <p:spPr/>
        <p:txBody>
          <a:bodyPr/>
          <a:lstStyle/>
          <a:p>
            <a:fld id="{BAAD1526-FE8A-4770-A6E4-9074C286F9A9}" type="slidenum">
              <a:rPr lang="it-IT" smtClean="0"/>
              <a:t>12</a:t>
            </a:fld>
            <a:endParaRPr lang="it-IT"/>
          </a:p>
        </p:txBody>
      </p:sp>
    </p:spTree>
    <p:extLst>
      <p:ext uri="{BB962C8B-B14F-4D97-AF65-F5344CB8AC3E}">
        <p14:creationId xmlns:p14="http://schemas.microsoft.com/office/powerpoint/2010/main" val="1320087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1" dirty="0" smtClean="0">
                <a:effectLst/>
              </a:rPr>
              <a:t>La nascita di Gesù</a:t>
            </a:r>
            <a:endParaRPr lang="it-IT" dirty="0" smtClean="0">
              <a:effectLst/>
            </a:endParaRPr>
          </a:p>
          <a:p>
            <a:r>
              <a:rPr lang="it-IT" sz="1200" dirty="0" smtClean="0">
                <a:effectLst/>
              </a:rPr>
              <a:t>Il sesto simbolo ci è dato da un albero fiorito, con il motto tolto dall’Ecclesiastico: “</a:t>
            </a:r>
            <a:r>
              <a:rPr lang="it-IT" sz="1200" dirty="0" err="1" smtClean="0">
                <a:effectLst/>
              </a:rPr>
              <a:t>Fructus</a:t>
            </a:r>
            <a:r>
              <a:rPr lang="it-IT" sz="1200" dirty="0" smtClean="0">
                <a:effectLst/>
              </a:rPr>
              <a:t> honoris et </a:t>
            </a:r>
            <a:r>
              <a:rPr lang="it-IT" sz="1200" dirty="0" err="1" smtClean="0">
                <a:effectLst/>
              </a:rPr>
              <a:t>honestatis</a:t>
            </a:r>
            <a:r>
              <a:rPr lang="it-IT" sz="1200" dirty="0" smtClean="0">
                <a:effectLst/>
              </a:rPr>
              <a:t>” cioè: ecco il frutto della verginità e della purezza. La nascita di Gesù </a:t>
            </a:r>
            <a:r>
              <a:rPr lang="it-IT" sz="1200" kern="1200" dirty="0" smtClean="0">
                <a:solidFill>
                  <a:schemeClr val="tx1"/>
                </a:solidFill>
                <a:effectLst/>
                <a:latin typeface="+mn-lt"/>
                <a:ea typeface="+mn-ea"/>
                <a:cs typeface="+mn-cs"/>
              </a:rPr>
              <a:t>è</a:t>
            </a:r>
            <a:r>
              <a:rPr lang="it-IT" sz="1200" i="1" kern="1200" dirty="0" smtClean="0">
                <a:solidFill>
                  <a:schemeClr val="tx1"/>
                </a:solidFill>
                <a:effectLst/>
                <a:latin typeface="+mn-lt"/>
                <a:ea typeface="+mn-ea"/>
                <a:cs typeface="+mn-cs"/>
              </a:rPr>
              <a:t> </a:t>
            </a:r>
            <a:r>
              <a:rPr lang="it-IT" sz="1200" dirty="0" smtClean="0">
                <a:effectLst/>
              </a:rPr>
              <a:t>rappresentata dal quadro che segue. Due pastori, in primo piano, adorano il Bimbo, presentato loro dalla Madre beata. </a:t>
            </a:r>
            <a:endParaRPr lang="it-IT" dirty="0">
              <a:effectLst/>
            </a:endParaRPr>
          </a:p>
        </p:txBody>
      </p:sp>
      <p:sp>
        <p:nvSpPr>
          <p:cNvPr id="4" name="Segnaposto numero diapositiva 3"/>
          <p:cNvSpPr>
            <a:spLocks noGrp="1"/>
          </p:cNvSpPr>
          <p:nvPr>
            <p:ph type="sldNum" sz="quarter" idx="10"/>
          </p:nvPr>
        </p:nvSpPr>
        <p:spPr/>
        <p:txBody>
          <a:bodyPr/>
          <a:lstStyle/>
          <a:p>
            <a:fld id="{BAAD1526-FE8A-4770-A6E4-9074C286F9A9}" type="slidenum">
              <a:rPr lang="it-IT" smtClean="0"/>
              <a:t>14</a:t>
            </a:fld>
            <a:endParaRPr lang="it-IT"/>
          </a:p>
        </p:txBody>
      </p:sp>
    </p:spTree>
    <p:extLst>
      <p:ext uri="{BB962C8B-B14F-4D97-AF65-F5344CB8AC3E}">
        <p14:creationId xmlns:p14="http://schemas.microsoft.com/office/powerpoint/2010/main" val="594010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1" dirty="0" smtClean="0">
                <a:effectLst/>
              </a:rPr>
              <a:t>Presentazione di Gesù al Tempio </a:t>
            </a:r>
            <a:endParaRPr lang="it-IT" dirty="0" smtClean="0">
              <a:effectLst/>
            </a:endParaRPr>
          </a:p>
          <a:p>
            <a:r>
              <a:rPr lang="it-IT" sz="1200" dirty="0" smtClean="0">
                <a:effectLst/>
              </a:rPr>
              <a:t>Con il settimo simbolo ci troviamo ancora dinanzi al Tempio di Gerusalemme: una virgola di fumo sale in alto; un sole risplende. Il motto scritturistico dice ‘</a:t>
            </a:r>
            <a:r>
              <a:rPr lang="it-IT" sz="1200" dirty="0" err="1" smtClean="0">
                <a:effectLst/>
              </a:rPr>
              <a:t>Odoratus</a:t>
            </a:r>
            <a:r>
              <a:rPr lang="it-IT" sz="1200" dirty="0" smtClean="0">
                <a:effectLst/>
              </a:rPr>
              <a:t> est Dominus </a:t>
            </a:r>
            <a:r>
              <a:rPr lang="it-IT" sz="1200" dirty="0" err="1" smtClean="0">
                <a:effectLst/>
              </a:rPr>
              <a:t>odorem</a:t>
            </a:r>
            <a:r>
              <a:rPr lang="it-IT" sz="1200" dirty="0" smtClean="0">
                <a:effectLst/>
              </a:rPr>
              <a:t> </a:t>
            </a:r>
            <a:r>
              <a:rPr lang="it-IT" sz="1200" dirty="0" err="1" smtClean="0">
                <a:effectLst/>
              </a:rPr>
              <a:t>suavitatis</a:t>
            </a:r>
            <a:r>
              <a:rPr lang="it-IT" sz="1200" dirty="0" smtClean="0">
                <a:effectLst/>
              </a:rPr>
              <a:t>” (il Signore ha gradito il profumo di soavità). E la presentazione di Gesù al Tempio che ci viene indicata. Il Sommo Sacerdote riceve fra le sue braccia il Bimbo Divino: è l’offerta del Figlio di Dio, fattosi uomo, compiuta dalla Madre, che lo seguirà, passo passo, fino all’ultima immolazione. </a:t>
            </a:r>
            <a:endParaRPr lang="it-IT" dirty="0" smtClean="0">
              <a:effectLst/>
            </a:endParaRPr>
          </a:p>
          <a:p>
            <a:r>
              <a:rPr lang="it-IT" sz="1200" dirty="0" smtClean="0">
                <a:effectLst/>
              </a:rPr>
              <a:t> </a:t>
            </a:r>
            <a:endParaRPr lang="it-IT" dirty="0">
              <a:effectLst/>
            </a:endParaRPr>
          </a:p>
        </p:txBody>
      </p:sp>
      <p:sp>
        <p:nvSpPr>
          <p:cNvPr id="4" name="Segnaposto numero diapositiva 3"/>
          <p:cNvSpPr>
            <a:spLocks noGrp="1"/>
          </p:cNvSpPr>
          <p:nvPr>
            <p:ph type="sldNum" sz="quarter" idx="10"/>
          </p:nvPr>
        </p:nvSpPr>
        <p:spPr/>
        <p:txBody>
          <a:bodyPr/>
          <a:lstStyle/>
          <a:p>
            <a:fld id="{BAAD1526-FE8A-4770-A6E4-9074C286F9A9}" type="slidenum">
              <a:rPr lang="it-IT" smtClean="0"/>
              <a:t>16</a:t>
            </a:fld>
            <a:endParaRPr lang="it-IT"/>
          </a:p>
        </p:txBody>
      </p:sp>
    </p:spTree>
    <p:extLst>
      <p:ext uri="{BB962C8B-B14F-4D97-AF65-F5344CB8AC3E}">
        <p14:creationId xmlns:p14="http://schemas.microsoft.com/office/powerpoint/2010/main" val="3488047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E5DB9716-60B4-401C-87F2-20780C5A5BFD}" type="datetimeFigureOut">
              <a:rPr lang="it-IT" smtClean="0"/>
              <a:t>23/03/2017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C169B5C-DDD0-46AC-822C-B736590E37F0}" type="slidenum">
              <a:rPr lang="it-IT" smtClean="0"/>
              <a:t>‹N›</a:t>
            </a:fld>
            <a:endParaRPr lang="it-IT"/>
          </a:p>
        </p:txBody>
      </p:sp>
    </p:spTree>
    <p:extLst>
      <p:ext uri="{BB962C8B-B14F-4D97-AF65-F5344CB8AC3E}">
        <p14:creationId xmlns:p14="http://schemas.microsoft.com/office/powerpoint/2010/main" val="1529772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5DB9716-60B4-401C-87F2-20780C5A5BFD}" type="datetimeFigureOut">
              <a:rPr lang="it-IT" smtClean="0"/>
              <a:t>23/03/2017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C169B5C-DDD0-46AC-822C-B736590E37F0}" type="slidenum">
              <a:rPr lang="it-IT" smtClean="0"/>
              <a:t>‹N›</a:t>
            </a:fld>
            <a:endParaRPr lang="it-IT"/>
          </a:p>
        </p:txBody>
      </p:sp>
    </p:spTree>
    <p:extLst>
      <p:ext uri="{BB962C8B-B14F-4D97-AF65-F5344CB8AC3E}">
        <p14:creationId xmlns:p14="http://schemas.microsoft.com/office/powerpoint/2010/main" val="3027316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5DB9716-60B4-401C-87F2-20780C5A5BFD}" type="datetimeFigureOut">
              <a:rPr lang="it-IT" smtClean="0"/>
              <a:t>23/03/2017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C169B5C-DDD0-46AC-822C-B736590E37F0}" type="slidenum">
              <a:rPr lang="it-IT" smtClean="0"/>
              <a:t>‹N›</a:t>
            </a:fld>
            <a:endParaRPr lang="it-IT"/>
          </a:p>
        </p:txBody>
      </p:sp>
    </p:spTree>
    <p:extLst>
      <p:ext uri="{BB962C8B-B14F-4D97-AF65-F5344CB8AC3E}">
        <p14:creationId xmlns:p14="http://schemas.microsoft.com/office/powerpoint/2010/main" val="3852742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5DB9716-60B4-401C-87F2-20780C5A5BFD}" type="datetimeFigureOut">
              <a:rPr lang="it-IT" smtClean="0"/>
              <a:t>23/03/2017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C169B5C-DDD0-46AC-822C-B736590E37F0}" type="slidenum">
              <a:rPr lang="it-IT" smtClean="0"/>
              <a:t>‹N›</a:t>
            </a:fld>
            <a:endParaRPr lang="it-IT"/>
          </a:p>
        </p:txBody>
      </p:sp>
    </p:spTree>
    <p:extLst>
      <p:ext uri="{BB962C8B-B14F-4D97-AF65-F5344CB8AC3E}">
        <p14:creationId xmlns:p14="http://schemas.microsoft.com/office/powerpoint/2010/main" val="2986377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E5DB9716-60B4-401C-87F2-20780C5A5BFD}" type="datetimeFigureOut">
              <a:rPr lang="it-IT" smtClean="0"/>
              <a:t>23/03/2017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C169B5C-DDD0-46AC-822C-B736590E37F0}" type="slidenum">
              <a:rPr lang="it-IT" smtClean="0"/>
              <a:t>‹N›</a:t>
            </a:fld>
            <a:endParaRPr lang="it-IT"/>
          </a:p>
        </p:txBody>
      </p:sp>
    </p:spTree>
    <p:extLst>
      <p:ext uri="{BB962C8B-B14F-4D97-AF65-F5344CB8AC3E}">
        <p14:creationId xmlns:p14="http://schemas.microsoft.com/office/powerpoint/2010/main" val="2182552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E5DB9716-60B4-401C-87F2-20780C5A5BFD}" type="datetimeFigureOut">
              <a:rPr lang="it-IT" smtClean="0"/>
              <a:t>23/03/2017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C169B5C-DDD0-46AC-822C-B736590E37F0}" type="slidenum">
              <a:rPr lang="it-IT" smtClean="0"/>
              <a:t>‹N›</a:t>
            </a:fld>
            <a:endParaRPr lang="it-IT"/>
          </a:p>
        </p:txBody>
      </p:sp>
    </p:spTree>
    <p:extLst>
      <p:ext uri="{BB962C8B-B14F-4D97-AF65-F5344CB8AC3E}">
        <p14:creationId xmlns:p14="http://schemas.microsoft.com/office/powerpoint/2010/main" val="2669382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E5DB9716-60B4-401C-87F2-20780C5A5BFD}" type="datetimeFigureOut">
              <a:rPr lang="it-IT" smtClean="0"/>
              <a:t>23/03/2017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6C169B5C-DDD0-46AC-822C-B736590E37F0}" type="slidenum">
              <a:rPr lang="it-IT" smtClean="0"/>
              <a:t>‹N›</a:t>
            </a:fld>
            <a:endParaRPr lang="it-IT"/>
          </a:p>
        </p:txBody>
      </p:sp>
    </p:spTree>
    <p:extLst>
      <p:ext uri="{BB962C8B-B14F-4D97-AF65-F5344CB8AC3E}">
        <p14:creationId xmlns:p14="http://schemas.microsoft.com/office/powerpoint/2010/main" val="3709777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E5DB9716-60B4-401C-87F2-20780C5A5BFD}" type="datetimeFigureOut">
              <a:rPr lang="it-IT" smtClean="0"/>
              <a:t>23/03/2017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6C169B5C-DDD0-46AC-822C-B736590E37F0}" type="slidenum">
              <a:rPr lang="it-IT" smtClean="0"/>
              <a:t>‹N›</a:t>
            </a:fld>
            <a:endParaRPr lang="it-IT"/>
          </a:p>
        </p:txBody>
      </p:sp>
    </p:spTree>
    <p:extLst>
      <p:ext uri="{BB962C8B-B14F-4D97-AF65-F5344CB8AC3E}">
        <p14:creationId xmlns:p14="http://schemas.microsoft.com/office/powerpoint/2010/main" val="2384970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5DB9716-60B4-401C-87F2-20780C5A5BFD}" type="datetimeFigureOut">
              <a:rPr lang="it-IT" smtClean="0"/>
              <a:t>23/03/2017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6C169B5C-DDD0-46AC-822C-B736590E37F0}" type="slidenum">
              <a:rPr lang="it-IT" smtClean="0"/>
              <a:t>‹N›</a:t>
            </a:fld>
            <a:endParaRPr lang="it-IT"/>
          </a:p>
        </p:txBody>
      </p:sp>
    </p:spTree>
    <p:extLst>
      <p:ext uri="{BB962C8B-B14F-4D97-AF65-F5344CB8AC3E}">
        <p14:creationId xmlns:p14="http://schemas.microsoft.com/office/powerpoint/2010/main" val="1538804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5DB9716-60B4-401C-87F2-20780C5A5BFD}" type="datetimeFigureOut">
              <a:rPr lang="it-IT" smtClean="0"/>
              <a:t>23/03/2017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C169B5C-DDD0-46AC-822C-B736590E37F0}" type="slidenum">
              <a:rPr lang="it-IT" smtClean="0"/>
              <a:t>‹N›</a:t>
            </a:fld>
            <a:endParaRPr lang="it-IT"/>
          </a:p>
        </p:txBody>
      </p:sp>
    </p:spTree>
    <p:extLst>
      <p:ext uri="{BB962C8B-B14F-4D97-AF65-F5344CB8AC3E}">
        <p14:creationId xmlns:p14="http://schemas.microsoft.com/office/powerpoint/2010/main" val="3636230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5DB9716-60B4-401C-87F2-20780C5A5BFD}" type="datetimeFigureOut">
              <a:rPr lang="it-IT" smtClean="0"/>
              <a:t>23/03/2017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C169B5C-DDD0-46AC-822C-B736590E37F0}" type="slidenum">
              <a:rPr lang="it-IT" smtClean="0"/>
              <a:t>‹N›</a:t>
            </a:fld>
            <a:endParaRPr lang="it-IT"/>
          </a:p>
        </p:txBody>
      </p:sp>
    </p:spTree>
    <p:extLst>
      <p:ext uri="{BB962C8B-B14F-4D97-AF65-F5344CB8AC3E}">
        <p14:creationId xmlns:p14="http://schemas.microsoft.com/office/powerpoint/2010/main" val="394780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DB9716-60B4-401C-87F2-20780C5A5BFD}" type="datetimeFigureOut">
              <a:rPr lang="it-IT" smtClean="0"/>
              <a:t>23/03/2017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169B5C-DDD0-46AC-822C-B736590E37F0}" type="slidenum">
              <a:rPr lang="it-IT" smtClean="0"/>
              <a:t>‹N›</a:t>
            </a:fld>
            <a:endParaRPr lang="it-IT"/>
          </a:p>
        </p:txBody>
      </p:sp>
    </p:spTree>
    <p:extLst>
      <p:ext uri="{BB962C8B-B14F-4D97-AF65-F5344CB8AC3E}">
        <p14:creationId xmlns:p14="http://schemas.microsoft.com/office/powerpoint/2010/main" val="309892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6381328"/>
            <a:ext cx="8229600" cy="476672"/>
          </a:xfrm>
        </p:spPr>
        <p:txBody>
          <a:bodyPr>
            <a:normAutofit/>
          </a:bodyPr>
          <a:lstStyle/>
          <a:p>
            <a:r>
              <a:rPr lang="it-IT" sz="2000" dirty="0" err="1" smtClean="0"/>
              <a:t>Santurio</a:t>
            </a:r>
            <a:r>
              <a:rPr lang="it-IT" sz="2000" dirty="0" smtClean="0"/>
              <a:t> della Madonna di Vicoforte di Mondovì</a:t>
            </a:r>
            <a:endParaRPr lang="it-IT" sz="2000" dirty="0"/>
          </a:p>
        </p:txBody>
      </p:sp>
      <p:pic>
        <p:nvPicPr>
          <p:cNvPr id="4" name="Segnaposto contenut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55576" y="21521"/>
            <a:ext cx="7334620" cy="6381328"/>
          </a:xfrm>
        </p:spPr>
      </p:pic>
    </p:spTree>
    <p:extLst>
      <p:ext uri="{BB962C8B-B14F-4D97-AF65-F5344CB8AC3E}">
        <p14:creationId xmlns:p14="http://schemas.microsoft.com/office/powerpoint/2010/main" val="35674874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237312"/>
            <a:ext cx="8229600" cy="620688"/>
          </a:xfrm>
        </p:spPr>
        <p:txBody>
          <a:bodyPr>
            <a:normAutofit/>
          </a:bodyPr>
          <a:lstStyle/>
          <a:p>
            <a:r>
              <a:rPr lang="it-IT" sz="2000" dirty="0" smtClean="0"/>
              <a:t>L’annunciazione a Maria</a:t>
            </a:r>
            <a:endParaRPr lang="it-IT" sz="2000" dirty="0"/>
          </a:p>
        </p:txBody>
      </p:sp>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9365095" cy="4509120"/>
          </a:xfrm>
        </p:spPr>
      </p:pic>
    </p:spTree>
    <p:extLst>
      <p:ext uri="{BB962C8B-B14F-4D97-AF65-F5344CB8AC3E}">
        <p14:creationId xmlns:p14="http://schemas.microsoft.com/office/powerpoint/2010/main" val="36824851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08104" y="274638"/>
            <a:ext cx="3178696" cy="1143000"/>
          </a:xfrm>
        </p:spPr>
        <p:txBody>
          <a:bodyPr>
            <a:normAutofit/>
          </a:bodyPr>
          <a:lstStyle/>
          <a:p>
            <a:r>
              <a:rPr lang="it-IT" sz="2000" dirty="0" smtClean="0"/>
              <a:t>L’annunciazione a Maria</a:t>
            </a:r>
            <a:endParaRPr lang="it-IT" sz="2000"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99392"/>
            <a:ext cx="5444507" cy="7200800"/>
          </a:xfrm>
        </p:spPr>
      </p:pic>
    </p:spTree>
    <p:extLst>
      <p:ext uri="{BB962C8B-B14F-4D97-AF65-F5344CB8AC3E}">
        <p14:creationId xmlns:p14="http://schemas.microsoft.com/office/powerpoint/2010/main" val="20763688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165304"/>
            <a:ext cx="8229600" cy="692696"/>
          </a:xfrm>
        </p:spPr>
        <p:txBody>
          <a:bodyPr>
            <a:normAutofit/>
          </a:bodyPr>
          <a:lstStyle/>
          <a:p>
            <a:r>
              <a:rPr lang="it-IT" sz="2000" dirty="0" smtClean="0"/>
              <a:t>Visita di Maria a Santa Elisabetta</a:t>
            </a:r>
            <a:endParaRPr lang="it-IT" sz="2000" dirty="0"/>
          </a:p>
        </p:txBody>
      </p:sp>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2503"/>
            <a:ext cx="7956376" cy="3753008"/>
          </a:xfrm>
        </p:spPr>
      </p:pic>
    </p:spTree>
    <p:extLst>
      <p:ext uri="{BB962C8B-B14F-4D97-AF65-F5344CB8AC3E}">
        <p14:creationId xmlns:p14="http://schemas.microsoft.com/office/powerpoint/2010/main" val="18486081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80112" y="274638"/>
            <a:ext cx="3106688" cy="1143000"/>
          </a:xfrm>
        </p:spPr>
        <p:txBody>
          <a:bodyPr>
            <a:normAutofit/>
          </a:bodyPr>
          <a:lstStyle/>
          <a:p>
            <a:r>
              <a:rPr lang="it-IT" sz="2000" dirty="0" smtClean="0"/>
              <a:t>Visita di Maria a Santa Elisabetta</a:t>
            </a:r>
            <a:endParaRPr lang="it-IT" sz="2000"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9234"/>
            <a:ext cx="5329352" cy="6928157"/>
          </a:xfrm>
        </p:spPr>
      </p:pic>
    </p:spTree>
    <p:extLst>
      <p:ext uri="{BB962C8B-B14F-4D97-AF65-F5344CB8AC3E}">
        <p14:creationId xmlns:p14="http://schemas.microsoft.com/office/powerpoint/2010/main" val="20184789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309320"/>
            <a:ext cx="8229600" cy="548680"/>
          </a:xfrm>
        </p:spPr>
        <p:txBody>
          <a:bodyPr>
            <a:normAutofit/>
          </a:bodyPr>
          <a:lstStyle/>
          <a:p>
            <a:r>
              <a:rPr lang="it-IT" sz="2000" dirty="0" smtClean="0"/>
              <a:t>Nascita di Gesù</a:t>
            </a:r>
            <a:endParaRPr lang="it-IT" sz="2000" dirty="0"/>
          </a:p>
        </p:txBody>
      </p:sp>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9218"/>
            <a:ext cx="9411852" cy="4705926"/>
          </a:xfrm>
        </p:spPr>
      </p:pic>
    </p:spTree>
    <p:extLst>
      <p:ext uri="{BB962C8B-B14F-4D97-AF65-F5344CB8AC3E}">
        <p14:creationId xmlns:p14="http://schemas.microsoft.com/office/powerpoint/2010/main" val="6641982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24128" y="274638"/>
            <a:ext cx="2962672" cy="1143000"/>
          </a:xfrm>
        </p:spPr>
        <p:txBody>
          <a:bodyPr>
            <a:normAutofit/>
          </a:bodyPr>
          <a:lstStyle/>
          <a:p>
            <a:r>
              <a:rPr lang="it-IT" sz="2000" dirty="0" smtClean="0"/>
              <a:t>Nascita di Gesù</a:t>
            </a:r>
            <a:endParaRPr lang="it-IT" sz="2000"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04" y="34280"/>
            <a:ext cx="5746291" cy="6823720"/>
          </a:xfrm>
        </p:spPr>
      </p:pic>
    </p:spTree>
    <p:extLst>
      <p:ext uri="{BB962C8B-B14F-4D97-AF65-F5344CB8AC3E}">
        <p14:creationId xmlns:p14="http://schemas.microsoft.com/office/powerpoint/2010/main" val="16135404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237312"/>
            <a:ext cx="8229600" cy="620688"/>
          </a:xfrm>
        </p:spPr>
        <p:txBody>
          <a:bodyPr>
            <a:normAutofit/>
          </a:bodyPr>
          <a:lstStyle/>
          <a:p>
            <a:r>
              <a:rPr lang="it-IT" sz="2000" dirty="0" smtClean="0"/>
              <a:t>Presentazione di Gesù al tempio</a:t>
            </a:r>
            <a:endParaRPr lang="it-IT" sz="2000" dirty="0"/>
          </a:p>
        </p:txBody>
      </p:sp>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007" y="0"/>
            <a:ext cx="9321568" cy="4221088"/>
          </a:xfrm>
        </p:spPr>
      </p:pic>
    </p:spTree>
    <p:extLst>
      <p:ext uri="{BB962C8B-B14F-4D97-AF65-F5344CB8AC3E}">
        <p14:creationId xmlns:p14="http://schemas.microsoft.com/office/powerpoint/2010/main" val="8711456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08104" y="274638"/>
            <a:ext cx="3178696" cy="1143000"/>
          </a:xfrm>
        </p:spPr>
        <p:txBody>
          <a:bodyPr>
            <a:normAutofit/>
          </a:bodyPr>
          <a:lstStyle/>
          <a:p>
            <a:r>
              <a:rPr lang="it-IT" sz="2000" dirty="0" smtClean="0"/>
              <a:t>Presentazione di Gesù al tempio</a:t>
            </a:r>
            <a:endParaRPr lang="it-IT" sz="2000" dirty="0"/>
          </a:p>
        </p:txBody>
      </p:sp>
      <p:pic>
        <p:nvPicPr>
          <p:cNvPr id="6"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14" y="0"/>
            <a:ext cx="5272050" cy="7029400"/>
          </a:xfrm>
        </p:spPr>
      </p:pic>
    </p:spTree>
    <p:extLst>
      <p:ext uri="{BB962C8B-B14F-4D97-AF65-F5344CB8AC3E}">
        <p14:creationId xmlns:p14="http://schemas.microsoft.com/office/powerpoint/2010/main" val="5443436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165304"/>
            <a:ext cx="8229600" cy="692696"/>
          </a:xfrm>
        </p:spPr>
        <p:txBody>
          <a:bodyPr>
            <a:normAutofit/>
          </a:bodyPr>
          <a:lstStyle/>
          <a:p>
            <a:r>
              <a:rPr lang="it-IT" sz="2000" dirty="0" smtClean="0"/>
              <a:t>Il beato transito di Maria</a:t>
            </a:r>
            <a:endParaRPr lang="it-IT" sz="2000" dirty="0"/>
          </a:p>
        </p:txBody>
      </p:sp>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47" y="0"/>
            <a:ext cx="9275846" cy="4365104"/>
          </a:xfrm>
        </p:spPr>
      </p:pic>
    </p:spTree>
    <p:extLst>
      <p:ext uri="{BB962C8B-B14F-4D97-AF65-F5344CB8AC3E}">
        <p14:creationId xmlns:p14="http://schemas.microsoft.com/office/powerpoint/2010/main" val="30771003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148064" y="274638"/>
            <a:ext cx="3538736" cy="1143000"/>
          </a:xfrm>
        </p:spPr>
        <p:txBody>
          <a:bodyPr>
            <a:normAutofit/>
          </a:bodyPr>
          <a:lstStyle/>
          <a:p>
            <a:r>
              <a:rPr lang="it-IT" sz="2000" dirty="0" smtClean="0"/>
              <a:t>Il beato transito di Maria</a:t>
            </a:r>
            <a:endParaRPr lang="it-IT" sz="2000"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4870174" cy="6957392"/>
          </a:xfrm>
        </p:spPr>
      </p:pic>
    </p:spTree>
    <p:extLst>
      <p:ext uri="{BB962C8B-B14F-4D97-AF65-F5344CB8AC3E}">
        <p14:creationId xmlns:p14="http://schemas.microsoft.com/office/powerpoint/2010/main" val="27646850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508104" y="2130425"/>
            <a:ext cx="2950096" cy="1470025"/>
          </a:xfrm>
        </p:spPr>
        <p:txBody>
          <a:bodyPr>
            <a:normAutofit/>
          </a:bodyPr>
          <a:lstStyle/>
          <a:p>
            <a:r>
              <a:rPr lang="it-IT" sz="2000" dirty="0" smtClean="0"/>
              <a:t>Veduta d’insieme della maestosa della cupola</a:t>
            </a:r>
            <a:endParaRPr lang="it-IT" sz="2000" dirty="0"/>
          </a:p>
        </p:txBody>
      </p:sp>
      <p:sp>
        <p:nvSpPr>
          <p:cNvPr id="3" name="Sottotitolo 2"/>
          <p:cNvSpPr>
            <a:spLocks noGrp="1"/>
          </p:cNvSpPr>
          <p:nvPr>
            <p:ph type="subTitle" idx="1"/>
          </p:nvPr>
        </p:nvSpPr>
        <p:spPr/>
        <p:txBody>
          <a:bodyPr/>
          <a:lstStyle/>
          <a:p>
            <a:endParaRPr lang="it-IT"/>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1" y="-19290"/>
            <a:ext cx="5280660" cy="6858000"/>
          </a:xfrm>
          <a:prstGeom prst="rect">
            <a:avLst/>
          </a:prstGeom>
        </p:spPr>
      </p:pic>
    </p:spTree>
    <p:extLst>
      <p:ext uri="{BB962C8B-B14F-4D97-AF65-F5344CB8AC3E}">
        <p14:creationId xmlns:p14="http://schemas.microsoft.com/office/powerpoint/2010/main" val="24225282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652120" y="274638"/>
            <a:ext cx="3034680" cy="1143000"/>
          </a:xfrm>
        </p:spPr>
        <p:txBody>
          <a:bodyPr>
            <a:normAutofit/>
          </a:bodyPr>
          <a:lstStyle/>
          <a:p>
            <a:r>
              <a:rPr lang="it-IT" sz="2000" dirty="0" smtClean="0"/>
              <a:t>Affresco della cupola: l’Assunzione</a:t>
            </a:r>
            <a:endParaRPr lang="it-IT" sz="2000" dirty="0"/>
          </a:p>
        </p:txBody>
      </p:sp>
      <p:pic>
        <p:nvPicPr>
          <p:cNvPr id="4" name="Segnaposto contenut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5438380" cy="7245424"/>
          </a:xfrm>
        </p:spPr>
      </p:pic>
    </p:spTree>
    <p:extLst>
      <p:ext uri="{BB962C8B-B14F-4D97-AF65-F5344CB8AC3E}">
        <p14:creationId xmlns:p14="http://schemas.microsoft.com/office/powerpoint/2010/main" val="8043694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381328"/>
            <a:ext cx="8229600" cy="476672"/>
          </a:xfrm>
        </p:spPr>
        <p:txBody>
          <a:bodyPr>
            <a:normAutofit/>
          </a:bodyPr>
          <a:lstStyle/>
          <a:p>
            <a:r>
              <a:rPr lang="it-IT" sz="2000" dirty="0" smtClean="0"/>
              <a:t>Particolare dell’affresco centrale</a:t>
            </a:r>
            <a:endParaRPr lang="it-IT" sz="2000" dirty="0"/>
          </a:p>
        </p:txBody>
      </p:sp>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685" y="-171400"/>
            <a:ext cx="9009640" cy="6624736"/>
          </a:xfrm>
        </p:spPr>
      </p:pic>
    </p:spTree>
    <p:extLst>
      <p:ext uri="{BB962C8B-B14F-4D97-AF65-F5344CB8AC3E}">
        <p14:creationId xmlns:p14="http://schemas.microsoft.com/office/powerpoint/2010/main" val="1814910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092280" y="274638"/>
            <a:ext cx="1944216" cy="1143000"/>
          </a:xfrm>
        </p:spPr>
        <p:txBody>
          <a:bodyPr>
            <a:normAutofit fontScale="90000"/>
          </a:bodyPr>
          <a:lstStyle/>
          <a:p>
            <a:r>
              <a:rPr lang="it-IT" sz="2000" dirty="0" smtClean="0"/>
              <a:t>Virtù cardinali: Prudenza, Giustizia, Fortezza</a:t>
            </a:r>
            <a:endParaRPr lang="it-IT" sz="2000" dirty="0"/>
          </a:p>
        </p:txBody>
      </p:sp>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088" y="-34389"/>
            <a:ext cx="7128874" cy="6991781"/>
          </a:xfrm>
        </p:spPr>
      </p:pic>
    </p:spTree>
    <p:extLst>
      <p:ext uri="{BB962C8B-B14F-4D97-AF65-F5344CB8AC3E}">
        <p14:creationId xmlns:p14="http://schemas.microsoft.com/office/powerpoint/2010/main" val="4176343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55976" y="274638"/>
            <a:ext cx="4330824" cy="1143000"/>
          </a:xfrm>
        </p:spPr>
        <p:txBody>
          <a:bodyPr>
            <a:normAutofit/>
          </a:bodyPr>
          <a:lstStyle/>
          <a:p>
            <a:r>
              <a:rPr lang="it-IT" sz="2000" dirty="0" smtClean="0"/>
              <a:t>Particolare dell’affresco centrale della cupola</a:t>
            </a:r>
            <a:endParaRPr lang="it-IT" sz="2000" dirty="0"/>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4022480" cy="6858000"/>
          </a:xfrm>
        </p:spPr>
      </p:pic>
    </p:spTree>
    <p:extLst>
      <p:ext uri="{BB962C8B-B14F-4D97-AF65-F5344CB8AC3E}">
        <p14:creationId xmlns:p14="http://schemas.microsoft.com/office/powerpoint/2010/main" val="18216948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08104" y="274638"/>
            <a:ext cx="3178696" cy="1143000"/>
          </a:xfrm>
        </p:spPr>
        <p:txBody>
          <a:bodyPr>
            <a:normAutofit/>
          </a:bodyPr>
          <a:lstStyle/>
          <a:p>
            <a:r>
              <a:rPr lang="it-IT" sz="2000" dirty="0" smtClean="0"/>
              <a:t>Fresco della cupola, particolare</a:t>
            </a:r>
            <a:endParaRPr lang="it-IT" sz="2000" dirty="0"/>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858" y="0"/>
            <a:ext cx="5197078" cy="6858000"/>
          </a:xfrm>
        </p:spPr>
      </p:pic>
    </p:spTree>
    <p:extLst>
      <p:ext uri="{BB962C8B-B14F-4D97-AF65-F5344CB8AC3E}">
        <p14:creationId xmlns:p14="http://schemas.microsoft.com/office/powerpoint/2010/main" val="3554043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14" name="Segnaposto contenuto 1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46922" y="-9894"/>
            <a:ext cx="5197078" cy="6858000"/>
          </a:xfrm>
        </p:spPr>
      </p:pic>
      <p:pic>
        <p:nvPicPr>
          <p:cNvPr id="15" name="Immagin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4246"/>
            <a:ext cx="4022481" cy="6858000"/>
          </a:xfrm>
          <a:prstGeom prst="rect">
            <a:avLst/>
          </a:prstGeom>
        </p:spPr>
      </p:pic>
    </p:spTree>
    <p:extLst>
      <p:ext uri="{BB962C8B-B14F-4D97-AF65-F5344CB8AC3E}">
        <p14:creationId xmlns:p14="http://schemas.microsoft.com/office/powerpoint/2010/main" val="22364885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96136" y="274638"/>
            <a:ext cx="2890664" cy="1143000"/>
          </a:xfrm>
        </p:spPr>
        <p:txBody>
          <a:bodyPr>
            <a:normAutofit/>
          </a:bodyPr>
          <a:lstStyle/>
          <a:p>
            <a:r>
              <a:rPr lang="it-IT" sz="2000" dirty="0" smtClean="0"/>
              <a:t>L’apostolo Matteo, l’Evangelista</a:t>
            </a:r>
            <a:endParaRPr lang="it-IT" sz="2000" dirty="0"/>
          </a:p>
        </p:txBody>
      </p:sp>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520" y="0"/>
            <a:ext cx="5715000" cy="6858000"/>
          </a:xfrm>
        </p:spPr>
      </p:pic>
    </p:spTree>
    <p:extLst>
      <p:ext uri="{BB962C8B-B14F-4D97-AF65-F5344CB8AC3E}">
        <p14:creationId xmlns:p14="http://schemas.microsoft.com/office/powerpoint/2010/main" val="30680170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08104" y="274638"/>
            <a:ext cx="3178696" cy="1143000"/>
          </a:xfrm>
        </p:spPr>
        <p:txBody>
          <a:bodyPr>
            <a:normAutofit/>
          </a:bodyPr>
          <a:lstStyle/>
          <a:p>
            <a:r>
              <a:rPr lang="it-IT" sz="2000" dirty="0" smtClean="0"/>
              <a:t>L’</a:t>
            </a:r>
            <a:r>
              <a:rPr lang="it-IT" sz="2000" dirty="0" err="1" smtClean="0"/>
              <a:t>apiostolo</a:t>
            </a:r>
            <a:r>
              <a:rPr lang="it-IT" sz="2000" dirty="0" smtClean="0"/>
              <a:t> San Simone</a:t>
            </a:r>
            <a:endParaRPr lang="it-IT" sz="2000" dirty="0"/>
          </a:p>
        </p:txBody>
      </p:sp>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520" y="-22666"/>
            <a:ext cx="5548924" cy="6880666"/>
          </a:xfrm>
        </p:spPr>
      </p:pic>
    </p:spTree>
    <p:extLst>
      <p:ext uri="{BB962C8B-B14F-4D97-AF65-F5344CB8AC3E}">
        <p14:creationId xmlns:p14="http://schemas.microsoft.com/office/powerpoint/2010/main" val="28627316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44208" y="274638"/>
            <a:ext cx="2448272" cy="1143000"/>
          </a:xfrm>
        </p:spPr>
        <p:txBody>
          <a:bodyPr>
            <a:normAutofit fontScale="90000"/>
          </a:bodyPr>
          <a:lstStyle/>
          <a:p>
            <a:r>
              <a:rPr lang="it-IT" sz="2000" dirty="0" smtClean="0"/>
              <a:t>Gli apostoli Pietro e Paolo. Inginocchiato, perché scelto a sorte, Mattia. Autoritratto del pittore</a:t>
            </a:r>
            <a:endParaRPr lang="it-IT" sz="2000" dirty="0"/>
          </a:p>
        </p:txBody>
      </p:sp>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0528" y="0"/>
            <a:ext cx="6508528" cy="6957392"/>
          </a:xfrm>
        </p:spPr>
      </p:pic>
    </p:spTree>
    <p:extLst>
      <p:ext uri="{BB962C8B-B14F-4D97-AF65-F5344CB8AC3E}">
        <p14:creationId xmlns:p14="http://schemas.microsoft.com/office/powerpoint/2010/main" val="5258957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380312" y="274638"/>
            <a:ext cx="1656184" cy="1143000"/>
          </a:xfrm>
        </p:spPr>
        <p:txBody>
          <a:bodyPr>
            <a:normAutofit/>
          </a:bodyPr>
          <a:lstStyle/>
          <a:p>
            <a:r>
              <a:rPr lang="it-IT" sz="2000" dirty="0" smtClean="0"/>
              <a:t>Gli apostoli Giovanni e Tommaso</a:t>
            </a:r>
            <a:endParaRPr lang="it-IT" sz="2000" dirty="0"/>
          </a:p>
        </p:txBody>
      </p:sp>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2536" y="0"/>
            <a:ext cx="7649308" cy="6858000"/>
          </a:xfrm>
        </p:spPr>
      </p:pic>
    </p:spTree>
    <p:extLst>
      <p:ext uri="{BB962C8B-B14F-4D97-AF65-F5344CB8AC3E}">
        <p14:creationId xmlns:p14="http://schemas.microsoft.com/office/powerpoint/2010/main" val="15417058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23928" y="274638"/>
            <a:ext cx="4762872" cy="1143000"/>
          </a:xfrm>
        </p:spPr>
        <p:txBody>
          <a:bodyPr>
            <a:normAutofit/>
          </a:bodyPr>
          <a:lstStyle/>
          <a:p>
            <a:r>
              <a:rPr lang="it-IT" sz="2000" dirty="0" smtClean="0"/>
              <a:t>Interno del santuario e veduta della cupola</a:t>
            </a:r>
            <a:endParaRPr lang="it-IT" sz="2000" dirty="0"/>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8520" y="0"/>
            <a:ext cx="3528392" cy="6795422"/>
          </a:xfrm>
        </p:spPr>
      </p:pic>
    </p:spTree>
    <p:extLst>
      <p:ext uri="{BB962C8B-B14F-4D97-AF65-F5344CB8AC3E}">
        <p14:creationId xmlns:p14="http://schemas.microsoft.com/office/powerpoint/2010/main" val="7685606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08104" y="274638"/>
            <a:ext cx="3178696" cy="1143000"/>
          </a:xfrm>
        </p:spPr>
        <p:txBody>
          <a:bodyPr>
            <a:normAutofit/>
          </a:bodyPr>
          <a:lstStyle/>
          <a:p>
            <a:r>
              <a:rPr lang="it-IT" sz="2000" dirty="0" smtClean="0"/>
              <a:t>L’apostolo San Bartolomeo</a:t>
            </a:r>
            <a:endParaRPr lang="it-IT" sz="2000" dirty="0"/>
          </a:p>
        </p:txBody>
      </p:sp>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521" y="0"/>
            <a:ext cx="5334001" cy="6957392"/>
          </a:xfrm>
        </p:spPr>
      </p:pic>
    </p:spTree>
    <p:extLst>
      <p:ext uri="{BB962C8B-B14F-4D97-AF65-F5344CB8AC3E}">
        <p14:creationId xmlns:p14="http://schemas.microsoft.com/office/powerpoint/2010/main" val="9678407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08104" y="274638"/>
            <a:ext cx="3178696" cy="1143000"/>
          </a:xfrm>
        </p:spPr>
        <p:txBody>
          <a:bodyPr>
            <a:normAutofit/>
          </a:bodyPr>
          <a:lstStyle/>
          <a:p>
            <a:r>
              <a:rPr lang="it-IT" sz="2000" dirty="0" smtClean="0"/>
              <a:t>L’apostolo San Giacomo Maggiore</a:t>
            </a:r>
            <a:endParaRPr lang="it-IT" sz="2000" dirty="0"/>
          </a:p>
        </p:txBody>
      </p:sp>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14" y="0"/>
            <a:ext cx="5257800" cy="6858000"/>
          </a:xfrm>
        </p:spPr>
      </p:pic>
    </p:spTree>
    <p:extLst>
      <p:ext uri="{BB962C8B-B14F-4D97-AF65-F5344CB8AC3E}">
        <p14:creationId xmlns:p14="http://schemas.microsoft.com/office/powerpoint/2010/main" val="5880008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940152" y="274638"/>
            <a:ext cx="3096344" cy="1143000"/>
          </a:xfrm>
        </p:spPr>
        <p:txBody>
          <a:bodyPr>
            <a:normAutofit/>
          </a:bodyPr>
          <a:lstStyle/>
          <a:p>
            <a:r>
              <a:rPr lang="it-IT" sz="2000" dirty="0" smtClean="0"/>
              <a:t>Gli apostoli Andrea e Giuda Taddeo</a:t>
            </a:r>
            <a:endParaRPr lang="it-IT" sz="2000" dirty="0"/>
          </a:p>
        </p:txBody>
      </p:sp>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0528" y="0"/>
            <a:ext cx="6059664" cy="6957392"/>
          </a:xfrm>
        </p:spPr>
      </p:pic>
    </p:spTree>
    <p:extLst>
      <p:ext uri="{BB962C8B-B14F-4D97-AF65-F5344CB8AC3E}">
        <p14:creationId xmlns:p14="http://schemas.microsoft.com/office/powerpoint/2010/main" val="3815059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0529" y="-99392"/>
            <a:ext cx="6438909" cy="7128792"/>
          </a:xfrm>
        </p:spPr>
      </p:pic>
    </p:spTree>
    <p:extLst>
      <p:ext uri="{BB962C8B-B14F-4D97-AF65-F5344CB8AC3E}">
        <p14:creationId xmlns:p14="http://schemas.microsoft.com/office/powerpoint/2010/main" val="40137879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99392"/>
            <a:ext cx="9259521" cy="5328592"/>
          </a:xfrm>
        </p:spPr>
      </p:pic>
    </p:spTree>
    <p:extLst>
      <p:ext uri="{BB962C8B-B14F-4D97-AF65-F5344CB8AC3E}">
        <p14:creationId xmlns:p14="http://schemas.microsoft.com/office/powerpoint/2010/main" val="12970252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504" y="6381328"/>
            <a:ext cx="8229600" cy="476672"/>
          </a:xfrm>
        </p:spPr>
        <p:txBody>
          <a:bodyPr>
            <a:normAutofit/>
          </a:bodyPr>
          <a:lstStyle/>
          <a:p>
            <a:r>
              <a:rPr lang="it-IT" sz="2000" dirty="0" smtClean="0"/>
              <a:t>La cena di Emmaus, Refettorio del monastero cistercense</a:t>
            </a:r>
            <a:endParaRPr lang="it-IT" sz="2000"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044"/>
            <a:ext cx="9252520" cy="6531191"/>
          </a:xfrm>
        </p:spPr>
      </p:pic>
    </p:spTree>
    <p:extLst>
      <p:ext uri="{BB962C8B-B14F-4D97-AF65-F5344CB8AC3E}">
        <p14:creationId xmlns:p14="http://schemas.microsoft.com/office/powerpoint/2010/main" val="25857418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endParaRPr lang="it-IT" altLang="it-IT" smtClean="0"/>
          </a:p>
        </p:txBody>
      </p:sp>
      <p:sp>
        <p:nvSpPr>
          <p:cNvPr id="19459" name="Rectangle 3"/>
          <p:cNvSpPr>
            <a:spLocks noGrp="1" noChangeArrowheads="1"/>
          </p:cNvSpPr>
          <p:nvPr>
            <p:ph type="body" idx="1"/>
          </p:nvPr>
        </p:nvSpPr>
        <p:spPr/>
        <p:txBody>
          <a:bodyPr/>
          <a:lstStyle/>
          <a:p>
            <a:pPr eaLnBrk="1" hangingPunct="1"/>
            <a:endParaRPr lang="it-IT" altLang="it-IT" smtClean="0"/>
          </a:p>
        </p:txBody>
      </p:sp>
      <p:pic>
        <p:nvPicPr>
          <p:cNvPr id="19460" name="Picture 4" descr="C:\Documents and Settings\padre\Desktop\Immagini\S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10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 Box 5"/>
          <p:cNvSpPr txBox="1">
            <a:spLocks noChangeArrowheads="1"/>
          </p:cNvSpPr>
          <p:nvPr/>
        </p:nvSpPr>
        <p:spPr bwMode="auto">
          <a:xfrm>
            <a:off x="0" y="6172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t>Bortoloni Mattia, I discepoli di Emmaus, Vigo di Monteforte</a:t>
            </a:r>
          </a:p>
        </p:txBody>
      </p:sp>
    </p:spTree>
    <p:extLst>
      <p:ext uri="{BB962C8B-B14F-4D97-AF65-F5344CB8AC3E}">
        <p14:creationId xmlns:p14="http://schemas.microsoft.com/office/powerpoint/2010/main" val="40351766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309320"/>
            <a:ext cx="8229600" cy="548680"/>
          </a:xfrm>
        </p:spPr>
        <p:txBody>
          <a:bodyPr>
            <a:normAutofit/>
          </a:bodyPr>
          <a:lstStyle/>
          <a:p>
            <a:r>
              <a:rPr lang="it-IT" sz="2000" dirty="0" smtClean="0"/>
              <a:t>Cena di Emmaus, </a:t>
            </a:r>
            <a:r>
              <a:rPr lang="it-IT" sz="2000" dirty="0" err="1" smtClean="0"/>
              <a:t>refttorio</a:t>
            </a:r>
            <a:r>
              <a:rPr lang="it-IT" sz="2000" dirty="0" smtClean="0"/>
              <a:t> del monastero cistercense</a:t>
            </a:r>
            <a:endParaRPr lang="it-IT" sz="2000" dirty="0"/>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flipH="1">
            <a:off x="-41484" y="-99392"/>
            <a:ext cx="9416883" cy="6408712"/>
          </a:xfrm>
        </p:spPr>
      </p:pic>
    </p:spTree>
    <p:extLst>
      <p:ext uri="{BB962C8B-B14F-4D97-AF65-F5344CB8AC3E}">
        <p14:creationId xmlns:p14="http://schemas.microsoft.com/office/powerpoint/2010/main" val="30391351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714" y="0"/>
            <a:ext cx="4615961" cy="6858000"/>
          </a:xfrm>
        </p:spPr>
      </p:pic>
    </p:spTree>
    <p:extLst>
      <p:ext uri="{BB962C8B-B14F-4D97-AF65-F5344CB8AC3E}">
        <p14:creationId xmlns:p14="http://schemas.microsoft.com/office/powerpoint/2010/main" val="28182290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292080" y="274638"/>
            <a:ext cx="3394720" cy="1143000"/>
          </a:xfrm>
        </p:spPr>
        <p:txBody>
          <a:bodyPr>
            <a:normAutofit/>
          </a:bodyPr>
          <a:lstStyle/>
          <a:p>
            <a:r>
              <a:rPr lang="it-IT" sz="2000" dirty="0" smtClean="0"/>
              <a:t>Cena di Emmaus, refettorio del monastero cistercense</a:t>
            </a:r>
            <a:endParaRPr lang="it-IT" sz="2000" dirty="0"/>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9926"/>
            <a:ext cx="5168990" cy="6858853"/>
          </a:xfrm>
        </p:spPr>
      </p:pic>
    </p:spTree>
    <p:extLst>
      <p:ext uri="{BB962C8B-B14F-4D97-AF65-F5344CB8AC3E}">
        <p14:creationId xmlns:p14="http://schemas.microsoft.com/office/powerpoint/2010/main" val="26293913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237312"/>
            <a:ext cx="8229600" cy="620688"/>
          </a:xfrm>
        </p:spPr>
        <p:txBody>
          <a:bodyPr>
            <a:normAutofit/>
          </a:bodyPr>
          <a:lstStyle/>
          <a:p>
            <a:r>
              <a:rPr lang="it-IT" sz="2000" dirty="0" smtClean="0"/>
              <a:t>Nascita di Maria</a:t>
            </a:r>
            <a:endParaRPr lang="it-IT" sz="2000" dirty="0"/>
          </a:p>
        </p:txBody>
      </p:sp>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9176277" cy="4221088"/>
          </a:xfrm>
        </p:spPr>
      </p:pic>
    </p:spTree>
    <p:extLst>
      <p:ext uri="{BB962C8B-B14F-4D97-AF65-F5344CB8AC3E}">
        <p14:creationId xmlns:p14="http://schemas.microsoft.com/office/powerpoint/2010/main" val="7814963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337794" cy="6309320"/>
          </a:xfrm>
        </p:spPr>
      </p:pic>
    </p:spTree>
    <p:extLst>
      <p:ext uri="{BB962C8B-B14F-4D97-AF65-F5344CB8AC3E}">
        <p14:creationId xmlns:p14="http://schemas.microsoft.com/office/powerpoint/2010/main" val="2679783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714" y="0"/>
            <a:ext cx="4615961" cy="6858000"/>
          </a:xfrm>
        </p:spPr>
      </p:pic>
    </p:spTree>
    <p:extLst>
      <p:ext uri="{BB962C8B-B14F-4D97-AF65-F5344CB8AC3E}">
        <p14:creationId xmlns:p14="http://schemas.microsoft.com/office/powerpoint/2010/main" val="39864987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4660140" cy="6957392"/>
          </a:xfrm>
        </p:spPr>
      </p:pic>
    </p:spTree>
    <p:extLst>
      <p:ext uri="{BB962C8B-B14F-4D97-AF65-F5344CB8AC3E}">
        <p14:creationId xmlns:p14="http://schemas.microsoft.com/office/powerpoint/2010/main" val="1885957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381328"/>
            <a:ext cx="8229600" cy="476672"/>
          </a:xfrm>
        </p:spPr>
        <p:txBody>
          <a:bodyPr>
            <a:normAutofit/>
          </a:bodyPr>
          <a:lstStyle/>
          <a:p>
            <a:r>
              <a:rPr lang="it-IT" sz="2000" dirty="0" smtClean="0"/>
              <a:t>Trino </a:t>
            </a:r>
            <a:r>
              <a:rPr lang="it-IT" sz="2000" dirty="0" err="1" smtClean="0"/>
              <a:t>Vrecellese</a:t>
            </a:r>
            <a:r>
              <a:rPr lang="it-IT" sz="2000" dirty="0" smtClean="0"/>
              <a:t>, Chiesa di San Lorenzo</a:t>
            </a:r>
            <a:endParaRPr lang="it-IT" sz="2000"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6007"/>
            <a:ext cx="8604448" cy="6453336"/>
          </a:xfrm>
        </p:spPr>
      </p:pic>
    </p:spTree>
    <p:extLst>
      <p:ext uri="{BB962C8B-B14F-4D97-AF65-F5344CB8AC3E}">
        <p14:creationId xmlns:p14="http://schemas.microsoft.com/office/powerpoint/2010/main" val="20871000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24128" y="274638"/>
            <a:ext cx="3240360" cy="1143000"/>
          </a:xfrm>
        </p:spPr>
        <p:txBody>
          <a:bodyPr>
            <a:normAutofit/>
          </a:bodyPr>
          <a:lstStyle/>
          <a:p>
            <a:r>
              <a:rPr lang="it-IT" sz="2000" dirty="0" smtClean="0"/>
              <a:t>Martirio di San Lorenzo, Trino Vercellese, Chiesa di San Lorenzo</a:t>
            </a:r>
            <a:endParaRPr lang="it-IT" sz="2000" dirty="0"/>
          </a:p>
        </p:txBody>
      </p:sp>
      <p:pic>
        <p:nvPicPr>
          <p:cNvPr id="4" name="Segnaposto contenut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8521" y="0"/>
            <a:ext cx="5702157" cy="6858000"/>
          </a:xfrm>
        </p:spPr>
      </p:pic>
    </p:spTree>
    <p:extLst>
      <p:ext uri="{BB962C8B-B14F-4D97-AF65-F5344CB8AC3E}">
        <p14:creationId xmlns:p14="http://schemas.microsoft.com/office/powerpoint/2010/main" val="40694801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4114799" cy="6858000"/>
          </a:xfrm>
        </p:spPr>
      </p:pic>
    </p:spTree>
    <p:extLst>
      <p:ext uri="{BB962C8B-B14F-4D97-AF65-F5344CB8AC3E}">
        <p14:creationId xmlns:p14="http://schemas.microsoft.com/office/powerpoint/2010/main" val="29391419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314" y="-14174"/>
            <a:ext cx="5782682" cy="6872173"/>
          </a:xfrm>
        </p:spPr>
      </p:pic>
    </p:spTree>
    <p:extLst>
      <p:ext uri="{BB962C8B-B14F-4D97-AF65-F5344CB8AC3E}">
        <p14:creationId xmlns:p14="http://schemas.microsoft.com/office/powerpoint/2010/main" val="40329481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4226"/>
            <a:ext cx="8975973" cy="6933166"/>
          </a:xfrm>
        </p:spPr>
      </p:pic>
    </p:spTree>
    <p:extLst>
      <p:ext uri="{BB962C8B-B14F-4D97-AF65-F5344CB8AC3E}">
        <p14:creationId xmlns:p14="http://schemas.microsoft.com/office/powerpoint/2010/main" val="35561537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80112" y="274638"/>
            <a:ext cx="3384376" cy="1143000"/>
          </a:xfrm>
        </p:spPr>
        <p:txBody>
          <a:bodyPr>
            <a:normAutofit/>
          </a:bodyPr>
          <a:lstStyle/>
          <a:p>
            <a:r>
              <a:rPr lang="it-IT" sz="2000" dirty="0" smtClean="0"/>
              <a:t>Nascita di Maria</a:t>
            </a:r>
            <a:endParaRPr lang="it-IT" sz="2000"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5391979" cy="6957392"/>
          </a:xfrm>
        </p:spPr>
      </p:pic>
    </p:spTree>
    <p:extLst>
      <p:ext uri="{BB962C8B-B14F-4D97-AF65-F5344CB8AC3E}">
        <p14:creationId xmlns:p14="http://schemas.microsoft.com/office/powerpoint/2010/main" val="21996320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093296"/>
            <a:ext cx="8229600" cy="764704"/>
          </a:xfrm>
        </p:spPr>
        <p:txBody>
          <a:bodyPr>
            <a:normAutofit/>
          </a:bodyPr>
          <a:lstStyle/>
          <a:p>
            <a:r>
              <a:rPr lang="it-IT" sz="2000" dirty="0" smtClean="0"/>
              <a:t>La presentazione al tempio</a:t>
            </a:r>
            <a:endParaRPr lang="it-IT" sz="2000" dirty="0"/>
          </a:p>
        </p:txBody>
      </p:sp>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9254021" cy="4365104"/>
          </a:xfrm>
        </p:spPr>
      </p:pic>
    </p:spTree>
    <p:extLst>
      <p:ext uri="{BB962C8B-B14F-4D97-AF65-F5344CB8AC3E}">
        <p14:creationId xmlns:p14="http://schemas.microsoft.com/office/powerpoint/2010/main" val="12449352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24128" y="274638"/>
            <a:ext cx="2962672" cy="1143000"/>
          </a:xfrm>
        </p:spPr>
        <p:txBody>
          <a:bodyPr>
            <a:normAutofit/>
          </a:bodyPr>
          <a:lstStyle/>
          <a:p>
            <a:r>
              <a:rPr lang="it-IT" sz="2000" dirty="0" smtClean="0"/>
              <a:t>La presentazione al tempio</a:t>
            </a:r>
            <a:endParaRPr lang="it-IT" sz="2000"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9392"/>
            <a:ext cx="5469008" cy="7056784"/>
          </a:xfrm>
        </p:spPr>
      </p:pic>
    </p:spTree>
    <p:extLst>
      <p:ext uri="{BB962C8B-B14F-4D97-AF65-F5344CB8AC3E}">
        <p14:creationId xmlns:p14="http://schemas.microsoft.com/office/powerpoint/2010/main" val="4933947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237312"/>
            <a:ext cx="8229600" cy="620688"/>
          </a:xfrm>
        </p:spPr>
        <p:txBody>
          <a:bodyPr>
            <a:normAutofit/>
          </a:bodyPr>
          <a:lstStyle/>
          <a:p>
            <a:r>
              <a:rPr lang="it-IT" sz="2000" dirty="0" smtClean="0"/>
              <a:t>Lo sposalizio di Maria</a:t>
            </a:r>
            <a:endParaRPr lang="it-IT" sz="2000" dirty="0"/>
          </a:p>
        </p:txBody>
      </p:sp>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521" y="-19328"/>
            <a:ext cx="9579407" cy="4528447"/>
          </a:xfrm>
        </p:spPr>
      </p:pic>
    </p:spTree>
    <p:extLst>
      <p:ext uri="{BB962C8B-B14F-4D97-AF65-F5344CB8AC3E}">
        <p14:creationId xmlns:p14="http://schemas.microsoft.com/office/powerpoint/2010/main" val="11250142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08104" y="274638"/>
            <a:ext cx="3178696" cy="1143000"/>
          </a:xfrm>
        </p:spPr>
        <p:txBody>
          <a:bodyPr>
            <a:normAutofit/>
          </a:bodyPr>
          <a:lstStyle/>
          <a:p>
            <a:r>
              <a:rPr lang="it-IT" sz="2000" dirty="0" smtClean="0"/>
              <a:t>Lo sposalizio di Maria</a:t>
            </a:r>
            <a:endParaRPr lang="it-IT" sz="2000"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107" y="0"/>
            <a:ext cx="5218044" cy="6957392"/>
          </a:xfrm>
        </p:spPr>
      </p:pic>
    </p:spTree>
    <p:extLst>
      <p:ext uri="{BB962C8B-B14F-4D97-AF65-F5344CB8AC3E}">
        <p14:creationId xmlns:p14="http://schemas.microsoft.com/office/powerpoint/2010/main" val="364844236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479</TotalTime>
  <Words>1833</Words>
  <Application>Microsoft Office PowerPoint</Application>
  <PresentationFormat>Presentazione su schermo (4:3)</PresentationFormat>
  <Paragraphs>116</Paragraphs>
  <Slides>47</Slides>
  <Notes>25</Notes>
  <HiddenSlides>0</HiddenSlides>
  <MMClips>0</MMClips>
  <ScaleCrop>false</ScaleCrop>
  <HeadingPairs>
    <vt:vector size="4" baseType="variant">
      <vt:variant>
        <vt:lpstr>Tema</vt:lpstr>
      </vt:variant>
      <vt:variant>
        <vt:i4>1</vt:i4>
      </vt:variant>
      <vt:variant>
        <vt:lpstr>Titoli diapositive</vt:lpstr>
      </vt:variant>
      <vt:variant>
        <vt:i4>47</vt:i4>
      </vt:variant>
    </vt:vector>
  </HeadingPairs>
  <TitlesOfParts>
    <vt:vector size="48" baseType="lpstr">
      <vt:lpstr>Tema di Office</vt:lpstr>
      <vt:lpstr>Santurio della Madonna di Vicoforte di Mondovì</vt:lpstr>
      <vt:lpstr>Veduta d’insieme della maestosa della cupola</vt:lpstr>
      <vt:lpstr>Interno del santuario e veduta della cupola</vt:lpstr>
      <vt:lpstr>Nascita di Maria</vt:lpstr>
      <vt:lpstr>Nascita di Maria</vt:lpstr>
      <vt:lpstr>La presentazione al tempio</vt:lpstr>
      <vt:lpstr>La presentazione al tempio</vt:lpstr>
      <vt:lpstr>Lo sposalizio di Maria</vt:lpstr>
      <vt:lpstr>Lo sposalizio di Maria</vt:lpstr>
      <vt:lpstr>L’annunciazione a Maria</vt:lpstr>
      <vt:lpstr>L’annunciazione a Maria</vt:lpstr>
      <vt:lpstr>Visita di Maria a Santa Elisabetta</vt:lpstr>
      <vt:lpstr>Visita di Maria a Santa Elisabetta</vt:lpstr>
      <vt:lpstr>Nascita di Gesù</vt:lpstr>
      <vt:lpstr>Nascita di Gesù</vt:lpstr>
      <vt:lpstr>Presentazione di Gesù al tempio</vt:lpstr>
      <vt:lpstr>Presentazione di Gesù al tempio</vt:lpstr>
      <vt:lpstr>Il beato transito di Maria</vt:lpstr>
      <vt:lpstr>Il beato transito di Maria</vt:lpstr>
      <vt:lpstr>Affresco della cupola: l’Assunzione</vt:lpstr>
      <vt:lpstr>Particolare dell’affresco centrale</vt:lpstr>
      <vt:lpstr>Virtù cardinali: Prudenza, Giustizia, Fortezza</vt:lpstr>
      <vt:lpstr>Particolare dell’affresco centrale della cupola</vt:lpstr>
      <vt:lpstr>Fresco della cupola, particolare</vt:lpstr>
      <vt:lpstr>Presentazione standard di PowerPoint</vt:lpstr>
      <vt:lpstr>L’apostolo Matteo, l’Evangelista</vt:lpstr>
      <vt:lpstr>L’apiostolo San Simone</vt:lpstr>
      <vt:lpstr>Gli apostoli Pietro e Paolo. Inginocchiato, perché scelto a sorte, Mattia. Autoritratto del pittore</vt:lpstr>
      <vt:lpstr>Gli apostoli Giovanni e Tommaso</vt:lpstr>
      <vt:lpstr>L’apostolo San Bartolomeo</vt:lpstr>
      <vt:lpstr>L’apostolo San Giacomo Maggiore</vt:lpstr>
      <vt:lpstr>Gli apostoli Andrea e Giuda Taddeo</vt:lpstr>
      <vt:lpstr>Presentazione standard di PowerPoint</vt:lpstr>
      <vt:lpstr>Presentazione standard di PowerPoint</vt:lpstr>
      <vt:lpstr>La cena di Emmaus, Refettorio del monastero cistercense</vt:lpstr>
      <vt:lpstr>Presentazione standard di PowerPoint</vt:lpstr>
      <vt:lpstr>Cena di Emmaus, refttorio del monastero cistercense</vt:lpstr>
      <vt:lpstr>Presentazione standard di PowerPoint</vt:lpstr>
      <vt:lpstr>Cena di Emmaus, refettorio del monastero cistercense</vt:lpstr>
      <vt:lpstr>Presentazione standard di PowerPoint</vt:lpstr>
      <vt:lpstr>Presentazione standard di PowerPoint</vt:lpstr>
      <vt:lpstr>Presentazione standard di PowerPoint</vt:lpstr>
      <vt:lpstr>Trino Vrecellese, Chiesa di San Lorenzo</vt:lpstr>
      <vt:lpstr>Martirio di San Lorenzo, Trino Vercellese, Chiesa di San Lorenzo</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lenovo</dc:creator>
  <cp:lastModifiedBy>lenovo</cp:lastModifiedBy>
  <cp:revision>28</cp:revision>
  <dcterms:created xsi:type="dcterms:W3CDTF">2016-03-15T07:12:35Z</dcterms:created>
  <dcterms:modified xsi:type="dcterms:W3CDTF">2017-03-23T15:05:32Z</dcterms:modified>
</cp:coreProperties>
</file>