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308" r:id="rId21"/>
    <p:sldId id="287" r:id="rId22"/>
    <p:sldId id="276" r:id="rId23"/>
    <p:sldId id="305" r:id="rId24"/>
    <p:sldId id="288" r:id="rId25"/>
    <p:sldId id="289" r:id="rId26"/>
    <p:sldId id="290" r:id="rId27"/>
    <p:sldId id="312" r:id="rId28"/>
    <p:sldId id="313" r:id="rId29"/>
    <p:sldId id="310" r:id="rId30"/>
    <p:sldId id="306" r:id="rId31"/>
    <p:sldId id="309" r:id="rId32"/>
    <p:sldId id="291" r:id="rId33"/>
    <p:sldId id="293" r:id="rId34"/>
    <p:sldId id="294" r:id="rId35"/>
    <p:sldId id="316" r:id="rId36"/>
    <p:sldId id="292" r:id="rId37"/>
    <p:sldId id="311" r:id="rId38"/>
    <p:sldId id="307" r:id="rId39"/>
    <p:sldId id="275" r:id="rId40"/>
    <p:sldId id="295" r:id="rId41"/>
    <p:sldId id="296" r:id="rId42"/>
    <p:sldId id="297" r:id="rId43"/>
    <p:sldId id="298" r:id="rId44"/>
    <p:sldId id="315" r:id="rId45"/>
    <p:sldId id="303" r:id="rId46"/>
    <p:sldId id="304" r:id="rId47"/>
    <p:sldId id="280" r:id="rId48"/>
    <p:sldId id="281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07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31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16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1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9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9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97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08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04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7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73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50FA-245C-4765-981E-28614226E9F7}" type="datetimeFigureOut">
              <a:rPr lang="it-IT" smtClean="0"/>
              <a:t>14/06/2019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1705F-4B2E-41A4-A03E-3D9AAA3727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55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Ritratto di </a:t>
            </a:r>
            <a:r>
              <a:rPr lang="it-IT" sz="2000" dirty="0" err="1"/>
              <a:t>Hieronymus</a:t>
            </a:r>
            <a:r>
              <a:rPr lang="it-IT" sz="2000" dirty="0"/>
              <a:t> Bosch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8384" y="274638"/>
            <a:ext cx="1115616" cy="1143000"/>
          </a:xfrm>
        </p:spPr>
        <p:txBody>
          <a:bodyPr>
            <a:normAutofit fontScale="90000"/>
          </a:bodyPr>
          <a:lstStyle/>
          <a:p>
            <a:r>
              <a:rPr lang="it-IT" sz="1400" dirty="0"/>
              <a:t>Giudizio Universale, 1486, olio su tavola, Bruges, </a:t>
            </a:r>
            <a:r>
              <a:rPr lang="it-IT" sz="1400" dirty="0" err="1"/>
              <a:t>Goeningemuseum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" y="1346"/>
            <a:ext cx="8059575" cy="6856654"/>
          </a:xfrm>
        </p:spPr>
      </p:pic>
    </p:spTree>
    <p:extLst>
      <p:ext uri="{BB962C8B-B14F-4D97-AF65-F5344CB8AC3E}">
        <p14:creationId xmlns:p14="http://schemas.microsoft.com/office/powerpoint/2010/main" val="19758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52839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Trittico di Santa Giuliana, 1495-1505, olio su tavola, Venezia, Galleria dell’Accademia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354"/>
            <a:ext cx="1796221" cy="6825646"/>
          </a:xfrm>
        </p:spPr>
      </p:pic>
    </p:spTree>
    <p:extLst>
      <p:ext uri="{BB962C8B-B14F-4D97-AF65-F5344CB8AC3E}">
        <p14:creationId xmlns:p14="http://schemas.microsoft.com/office/powerpoint/2010/main" val="30494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952328" cy="1143000"/>
          </a:xfrm>
        </p:spPr>
        <p:txBody>
          <a:bodyPr>
            <a:normAutofit/>
          </a:bodyPr>
          <a:lstStyle/>
          <a:p>
            <a:r>
              <a:rPr lang="it-IT" sz="1400" dirty="0"/>
              <a:t>Trittico di Santa Giuliana, 1495-1505, olio su tavola, Venezia, Galleria dell’Accademia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699"/>
            <a:ext cx="4173904" cy="6916757"/>
          </a:xfrm>
        </p:spPr>
      </p:pic>
    </p:spTree>
    <p:extLst>
      <p:ext uri="{BB962C8B-B14F-4D97-AF65-F5344CB8AC3E}">
        <p14:creationId xmlns:p14="http://schemas.microsoft.com/office/powerpoint/2010/main" val="7059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456384" cy="1143000"/>
          </a:xfrm>
        </p:spPr>
        <p:txBody>
          <a:bodyPr>
            <a:normAutofit/>
          </a:bodyPr>
          <a:lstStyle/>
          <a:p>
            <a:r>
              <a:rPr lang="it-IT" sz="1400" dirty="0"/>
              <a:t>Trittico di Santa Giuliana, 1495-1505, olio su tavola, Venezia, Galleria dell’Accademia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91" y="0"/>
            <a:ext cx="1836964" cy="6858000"/>
          </a:xfrm>
        </p:spPr>
      </p:pic>
    </p:spTree>
    <p:extLst>
      <p:ext uri="{BB962C8B-B14F-4D97-AF65-F5344CB8AC3E}">
        <p14:creationId xmlns:p14="http://schemas.microsoft.com/office/powerpoint/2010/main" val="17866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17" y="1600200"/>
            <a:ext cx="4994166" cy="4525963"/>
          </a:xfrm>
        </p:spPr>
      </p:pic>
    </p:spTree>
    <p:extLst>
      <p:ext uri="{BB962C8B-B14F-4D97-AF65-F5344CB8AC3E}">
        <p14:creationId xmlns:p14="http://schemas.microsoft.com/office/powerpoint/2010/main" val="42595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5202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San Giovanni Battista, 1489 circa, olio su tavola, Madrid, Museo Lazaro </a:t>
            </a:r>
            <a:r>
              <a:rPr lang="it-IT" sz="1400" dirty="0" err="1" smtClean="0"/>
              <a:t>Galdiano</a:t>
            </a:r>
            <a:r>
              <a:rPr lang="it-IT" sz="1400" dirty="0" smtClean="0"/>
              <a:t>, 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4" y="-38052"/>
            <a:ext cx="5939526" cy="6995444"/>
          </a:xfrm>
        </p:spPr>
      </p:pic>
    </p:spTree>
    <p:extLst>
      <p:ext uri="{BB962C8B-B14F-4D97-AF65-F5344CB8AC3E}">
        <p14:creationId xmlns:p14="http://schemas.microsoft.com/office/powerpoint/2010/main" val="5727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29614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Allegria dei piaceri, 1494, olio su tavola, New </a:t>
            </a:r>
            <a:r>
              <a:rPr lang="it-IT" sz="1400" dirty="0" err="1" smtClean="0"/>
              <a:t>Haven</a:t>
            </a:r>
            <a:r>
              <a:rPr lang="it-IT" sz="1400" dirty="0" smtClean="0"/>
              <a:t>, Yale </a:t>
            </a:r>
            <a:r>
              <a:rPr lang="it-IT" sz="1400" dirty="0" err="1" smtClean="0"/>
              <a:t>University</a:t>
            </a:r>
            <a:r>
              <a:rPr lang="it-IT" sz="1400" dirty="0" smtClean="0"/>
              <a:t> Art Gallery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685353" cy="5465140"/>
          </a:xfrm>
        </p:spPr>
      </p:pic>
    </p:spTree>
    <p:extLst>
      <p:ext uri="{BB962C8B-B14F-4D97-AF65-F5344CB8AC3E}">
        <p14:creationId xmlns:p14="http://schemas.microsoft.com/office/powerpoint/2010/main" val="12332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44827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San Giovanni a </a:t>
            </a:r>
            <a:r>
              <a:rPr lang="it-IT" sz="1400" dirty="0" err="1" smtClean="0"/>
              <a:t>Patmos</a:t>
            </a:r>
            <a:r>
              <a:rPr lang="it-IT" sz="1400" dirty="0" smtClean="0"/>
              <a:t>, 1500-1505, olio su tavola, particolare,  Berlino,  </a:t>
            </a:r>
            <a:r>
              <a:rPr lang="it-IT" sz="1400" dirty="0" err="1" smtClean="0"/>
              <a:t>Staatlichen</a:t>
            </a:r>
            <a:r>
              <a:rPr lang="it-IT" sz="1400" dirty="0" smtClean="0"/>
              <a:t> </a:t>
            </a:r>
            <a:r>
              <a:rPr lang="it-IT" sz="1400" dirty="0" err="1" smtClean="0"/>
              <a:t>Museen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3" y="0"/>
            <a:ext cx="5934806" cy="6858000"/>
          </a:xfrm>
        </p:spPr>
      </p:pic>
    </p:spTree>
    <p:extLst>
      <p:ext uri="{BB962C8B-B14F-4D97-AF65-F5344CB8AC3E}">
        <p14:creationId xmlns:p14="http://schemas.microsoft.com/office/powerpoint/2010/main" val="2813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22413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Salita al Calvario, 1490-510, olio su tavola, particolare, Vienna, </a:t>
            </a:r>
            <a:r>
              <a:rPr lang="it-IT" sz="1400" dirty="0" err="1" smtClean="0"/>
              <a:t>Kunsthistorisches</a:t>
            </a:r>
            <a:r>
              <a:rPr lang="it-IT" sz="1400" dirty="0" smtClean="0"/>
              <a:t> </a:t>
            </a:r>
            <a:r>
              <a:rPr lang="it-IT" sz="1400" dirty="0" err="1" smtClean="0"/>
              <a:t>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627158" cy="5423757"/>
          </a:xfrm>
        </p:spPr>
      </p:pic>
    </p:spTree>
    <p:extLst>
      <p:ext uri="{BB962C8B-B14F-4D97-AF65-F5344CB8AC3E}">
        <p14:creationId xmlns:p14="http://schemas.microsoft.com/office/powerpoint/2010/main" val="30897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Trittico dell’adorazione dei Magi, 1485-1500, olio su tavola, pannello centrale, </a:t>
            </a:r>
            <a:r>
              <a:rPr lang="it-IT" sz="2000" dirty="0" smtClean="0"/>
              <a:t>Madrid</a:t>
            </a:r>
            <a:r>
              <a:rPr lang="it-IT" sz="2000" dirty="0" smtClean="0"/>
              <a:t>, Museo del Prado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41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6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52320" y="274638"/>
            <a:ext cx="1691680" cy="1143000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Adorazione dei Magi, 1470-1475, olio su tavola, New York, </a:t>
            </a:r>
            <a:r>
              <a:rPr lang="it-IT" sz="1400" dirty="0" err="1" smtClean="0"/>
              <a:t>Metropolitan</a:t>
            </a:r>
            <a:r>
              <a:rPr lang="it-IT" sz="1400" dirty="0" smtClean="0"/>
              <a:t> </a:t>
            </a:r>
            <a:r>
              <a:rPr lang="it-IT" sz="1400" dirty="0" err="1" smtClean="0"/>
              <a:t>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434"/>
            <a:ext cx="7435135" cy="6888434"/>
          </a:xfrm>
        </p:spPr>
      </p:pic>
    </p:spTree>
    <p:extLst>
      <p:ext uri="{BB962C8B-B14F-4D97-AF65-F5344CB8AC3E}">
        <p14:creationId xmlns:p14="http://schemas.microsoft.com/office/powerpoint/2010/main" val="1313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Trittico chiuso: rappresenta il terzo giorno della creazione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8" y="0"/>
            <a:ext cx="63237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5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della creazione del mondo, Dio Padre.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" y="0"/>
            <a:ext cx="5147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9675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Trittico del Giardino delle delizie, 1480-90, olio su tavola, </a:t>
            </a:r>
            <a:r>
              <a:rPr lang="it-IT" sz="2000" dirty="0" err="1" smtClean="0"/>
              <a:t>22oX389</a:t>
            </a:r>
            <a:r>
              <a:rPr lang="it-IT" sz="2000" dirty="0" smtClean="0"/>
              <a:t> cm, Madrid, Museo del Prado 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0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Il pannello di sinistra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72660"/>
            <a:ext cx="2789591" cy="693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 Giardino dell'Eden, Dio ed Eva.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222222"/>
                </a:solidFill>
                <a:latin typeface="Arial"/>
              </a:rPr>
              <a:t>, </a:t>
            </a:r>
            <a:r>
              <a:rPr lang="it-IT" dirty="0">
                <a:solidFill>
                  <a:srgbClr val="222222"/>
                </a:solidFill>
                <a:latin typeface="Arial"/>
              </a:rPr>
              <a:t>.</a:t>
            </a:r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73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 Giardino dell'Eden, Adamo e la natura rigogliosa alle sue spalle.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" y="0"/>
            <a:ext cx="5040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 Giardino dell'Eden, roccia antropomorfa.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48"/>
            <a:ext cx="5719265" cy="693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952328" cy="214625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 Giardino delle delizie. Le imponenti strutture sullo sfondo hanno forme ricercate e enigmatiche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6"/>
            <a:ext cx="5907709" cy="685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96344" cy="1930226"/>
          </a:xfrm>
        </p:spPr>
        <p:txBody>
          <a:bodyPr>
            <a:normAutofit/>
          </a:bodyPr>
          <a:lstStyle/>
          <a:p>
            <a:r>
              <a:rPr lang="it-IT" sz="2000" dirty="0"/>
              <a:t>Particolare del giardino dell'Eden. Il volo delle rondini attraverso le cavità delle rocce potrebbe rappresentare la reincarnazione dell'uomo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5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2000" dirty="0"/>
              <a:t>La giraffa (destra) rappresentata nel pannello sinistro dell'opera sembra essere una citazione del Viaggio in Egitto di Ciriaco d'Ancona (sinistra).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222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Visioni dell’Aldilà, 1500-1503, olio su tavola, particolari, Venezia, Palazzo Grimani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20" y="20622"/>
            <a:ext cx="3901932" cy="6936770"/>
          </a:xfrm>
        </p:spPr>
      </p:pic>
    </p:spTree>
    <p:extLst>
      <p:ext uri="{BB962C8B-B14F-4D97-AF65-F5344CB8AC3E}">
        <p14:creationId xmlns:p14="http://schemas.microsoft.com/office/powerpoint/2010/main" val="22803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195456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Il pannello centrale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" y="0"/>
            <a:ext cx="64979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1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Trittico del Giardino delle delizie, pannello centrale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032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376264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delizie, una schiera di uccelli scruta gli uomini nei pressi di un laghetto.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" y="0"/>
            <a:ext cx="64540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1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delizie, una serie di figure maschili ritratte mentre cavalcano animali.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30"/>
            <a:ext cx="5125073" cy="68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7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221825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delizie. La base di una delle cinque strutture che sorgono dal lago sottostante con ai suoi piedi gruppi di figure occupate in diverse azioni.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" y="0"/>
            <a:ext cx="5605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5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delizie. L'uomo rovesciato, elemento che ricorre più volte nel pannello centrale, rappresenta assieme all'uccello la figura umana liberata dalla materia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88425" cy="632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delizie, i fiori creano strutture complesse dove si rifugiano i personaggi.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81"/>
            <a:ext cx="5605121" cy="68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301034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 Giardino delle delizie. Sono presenti due figure danzanti ornate di ciliegie, frutti che rappresentano la lussuria e il </a:t>
            </a:r>
            <a:r>
              <a:rPr lang="it-IT" sz="2000" dirty="0" smtClean="0"/>
              <a:t>peccato; </a:t>
            </a:r>
            <a:r>
              <a:rPr lang="it-IT" sz="2000" dirty="0"/>
              <a:t>esse trasportano una superficie vegetale cui è poggiato un gufo, animale che simbolicamente riporta a una figura </a:t>
            </a:r>
            <a:r>
              <a:rPr lang="it-IT" sz="2000" dirty="0" smtClean="0"/>
              <a:t>diabolica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Il pannello di destra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64528"/>
            <a:ext cx="2664296" cy="692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4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835696" cy="279432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giardino delle delizie, 1480-90, particolare del pannello destro, olio su tavola, Madrid, Museo del Prado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6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3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9634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Visioni dell’Aldilà, 1500-1503, olio su tavola, particolari, Venezia, Palazzo Grimani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0" y="-43252"/>
            <a:ext cx="3943572" cy="6901252"/>
          </a:xfrm>
        </p:spPr>
      </p:pic>
    </p:spTree>
    <p:extLst>
      <p:ext uri="{BB962C8B-B14F-4D97-AF65-F5344CB8AC3E}">
        <p14:creationId xmlns:p14="http://schemas.microsoft.com/office/powerpoint/2010/main" val="31343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2794322"/>
          </a:xfrm>
        </p:spPr>
        <p:txBody>
          <a:bodyPr>
            <a:normAutofit/>
          </a:bodyPr>
          <a:lstStyle/>
          <a:p>
            <a:r>
              <a:rPr lang="it-IT" sz="2000" dirty="0"/>
              <a:t>Dettaglio dell'Inferno musicale. Una luce bianca illumina alcune figure in cammino verso un cancello, mentre nella parte inferiore i dannati bruciano in un lago di fuoco.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" y="0"/>
            <a:ext cx="56057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7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520280" cy="3154362"/>
          </a:xfrm>
        </p:spPr>
        <p:txBody>
          <a:bodyPr>
            <a:normAutofit/>
          </a:bodyPr>
          <a:lstStyle/>
          <a:p>
            <a:r>
              <a:rPr lang="it-IT" sz="2000" dirty="0"/>
              <a:t>Dettaglio dell'Inferno musicale. Una cavità nel corpo dell'Uomo-Albero ospita biscazzieri e ubriaconi[117]. Si crede che l'essere ibrido possa rappresentare l'Anticristo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" y="-11211"/>
            <a:ext cx="5922121" cy="683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dell'Inferno musicale. Una donna incosciente ghermita da un essere mostruoso si specchia nelle terga di un demone, chiara rappresentazione del peccato di </a:t>
            </a:r>
            <a:r>
              <a:rPr lang="it-IT" sz="2000" dirty="0" smtClean="0"/>
              <a:t>superbia; </a:t>
            </a:r>
            <a:r>
              <a:rPr lang="it-IT" sz="2000" dirty="0"/>
              <a:t>anche il rospo poggiato sui suoi seni potrebbe rappresentare simbolicamente la superbia della donna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4147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dell'Inferno musicale, il Principe dell'Inferno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81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4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Copia su arazzo del Giardino delle delizie all'Escoria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92163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Greta la pazza di </a:t>
            </a:r>
            <a:r>
              <a:rPr lang="it-IT" sz="2000" dirty="0" err="1"/>
              <a:t>Pieter</a:t>
            </a:r>
            <a:r>
              <a:rPr lang="it-IT" sz="2000" dirty="0"/>
              <a:t> </a:t>
            </a:r>
            <a:r>
              <a:rPr lang="it-IT" sz="2000" dirty="0" err="1"/>
              <a:t>Bruegel</a:t>
            </a:r>
            <a:r>
              <a:rPr lang="it-IT" sz="2000" dirty="0"/>
              <a:t> il Vecchio, 1562. I rimandi alle visioni infernali del Giardino e ad altre opere di Bosch sono evidenti nella scelta di figure mostruose, colori suggestivi e atmosfere tetre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2091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096344" cy="2074242"/>
          </a:xfrm>
        </p:spPr>
        <p:txBody>
          <a:bodyPr>
            <a:normAutofit/>
          </a:bodyPr>
          <a:lstStyle/>
          <a:p>
            <a:r>
              <a:rPr lang="it-IT" sz="2000" dirty="0"/>
              <a:t>Inverno di Giuseppe Arcimboldo, 1573. Il ritratto umano composto da organismi vegetali riporta al concetto espresso dall'Uomo-Albero di Bosch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18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3082354"/>
          </a:xfrm>
        </p:spPr>
        <p:txBody>
          <a:bodyPr>
            <a:normAutofit/>
          </a:bodyPr>
          <a:lstStyle/>
          <a:p>
            <a:r>
              <a:rPr lang="it-IT" sz="2000" dirty="0"/>
              <a:t>L'Uomo-Albero in un disegno precedente alla creazione del trittico, nella cui composizione viene però a mancare qualsiasi citazione dell'Inferno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26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L'incisione Fuga in Egitto di Martin </a:t>
            </a:r>
            <a:r>
              <a:rPr lang="it-IT" sz="2000" dirty="0" err="1"/>
              <a:t>Schongauer</a:t>
            </a:r>
            <a:r>
              <a:rPr lang="it-IT" sz="2000" dirty="0"/>
              <a:t>, possibile ispirazione per Bosch.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0"/>
            <a:ext cx="4570715" cy="693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5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168352" cy="1143000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Visioni dell’Aldilà, 1500-1503, olio su tavola, particolari, Venezia, Palazzo Grimani</a:t>
            </a:r>
            <a:br>
              <a:rPr lang="it-IT" sz="1400" dirty="0" smtClean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60" y="6874"/>
            <a:ext cx="3620989" cy="7022525"/>
          </a:xfrm>
        </p:spPr>
      </p:pic>
    </p:spTree>
    <p:extLst>
      <p:ext uri="{BB962C8B-B14F-4D97-AF65-F5344CB8AC3E}">
        <p14:creationId xmlns:p14="http://schemas.microsoft.com/office/powerpoint/2010/main" val="38335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096344" cy="1143000"/>
          </a:xfrm>
        </p:spPr>
        <p:txBody>
          <a:bodyPr>
            <a:normAutofit/>
          </a:bodyPr>
          <a:lstStyle/>
          <a:p>
            <a:r>
              <a:rPr lang="it-IT" sz="1400" dirty="0"/>
              <a:t>Visioni dell’Aldilà, 1500-1503, olio su tavola, particolari, Venezia, Palazzo Grimani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56"/>
            <a:ext cx="3937223" cy="6999508"/>
          </a:xfrm>
        </p:spPr>
      </p:pic>
    </p:spTree>
    <p:extLst>
      <p:ext uri="{BB962C8B-B14F-4D97-AF65-F5344CB8AC3E}">
        <p14:creationId xmlns:p14="http://schemas.microsoft.com/office/powerpoint/2010/main" val="23618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Giudizio Universale, 1486, olio su tavola, Bruges, </a:t>
            </a:r>
            <a:r>
              <a:rPr lang="it-IT" sz="1400" dirty="0" err="1" smtClean="0"/>
              <a:t>Goeningemuseum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254"/>
            <a:ext cx="1931367" cy="6880500"/>
          </a:xfrm>
        </p:spPr>
      </p:pic>
    </p:spTree>
    <p:extLst>
      <p:ext uri="{BB962C8B-B14F-4D97-AF65-F5344CB8AC3E}">
        <p14:creationId xmlns:p14="http://schemas.microsoft.com/office/powerpoint/2010/main" val="29256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Giudizio Universale, 1486, olio su tavola, Bruges, </a:t>
            </a:r>
            <a:r>
              <a:rPr lang="it-IT" sz="1400" dirty="0" err="1"/>
              <a:t>Goeningemuseum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67" y="0"/>
            <a:ext cx="4163786" cy="6858000"/>
          </a:xfrm>
        </p:spPr>
      </p:pic>
    </p:spTree>
    <p:extLst>
      <p:ext uri="{BB962C8B-B14F-4D97-AF65-F5344CB8AC3E}">
        <p14:creationId xmlns:p14="http://schemas.microsoft.com/office/powerpoint/2010/main" val="22565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1400" dirty="0"/>
              <a:t>Giudizio Universale, 1486, olio su tavola, Bruges, </a:t>
            </a:r>
            <a:r>
              <a:rPr lang="it-IT" sz="1400" dirty="0" err="1"/>
              <a:t>Goeningemuseum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254"/>
            <a:ext cx="1931367" cy="6880500"/>
          </a:xfrm>
        </p:spPr>
      </p:pic>
    </p:spTree>
    <p:extLst>
      <p:ext uri="{BB962C8B-B14F-4D97-AF65-F5344CB8AC3E}">
        <p14:creationId xmlns:p14="http://schemas.microsoft.com/office/powerpoint/2010/main" val="26316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783</Words>
  <Application>Microsoft Office PowerPoint</Application>
  <PresentationFormat>Presentazione su schermo (4:3)</PresentationFormat>
  <Paragraphs>60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Ritratto di Hieronymus Bosch</vt:lpstr>
      <vt:lpstr>Adorazione dei Magi, 1470-1475, olio su tavola, New York, Metropolitan Museum</vt:lpstr>
      <vt:lpstr>Visioni dell’Aldilà, 1500-1503, olio su tavola, particolari, Venezia, Palazzo Grimani</vt:lpstr>
      <vt:lpstr>Visioni dell’Aldilà, 1500-1503, olio su tavola, particolari, Venezia, Palazzo Grimani</vt:lpstr>
      <vt:lpstr>Visioni dell’Aldilà, 1500-1503, olio su tavola, particolari, Venezia, Palazzo Grimani   </vt:lpstr>
      <vt:lpstr>Visioni dell’Aldilà, 1500-1503, olio su tavola, particolari, Venezia, Palazzo Grimani</vt:lpstr>
      <vt:lpstr>Giudizio Universale, 1486, olio su tavola, Bruges, Goeningemuseum</vt:lpstr>
      <vt:lpstr>Giudizio Universale, 1486, olio su tavola, Bruges, Goeningemuseum</vt:lpstr>
      <vt:lpstr>Giudizio Universale, 1486, olio su tavola, Bruges, Goeningemuseum</vt:lpstr>
      <vt:lpstr>Giudizio Universale, 1486, olio su tavola, Bruges, Goeningemuseum</vt:lpstr>
      <vt:lpstr>Trittico di Santa Giuliana, 1495-1505, olio su tavola, Venezia, Galleria dell’Accademia</vt:lpstr>
      <vt:lpstr>Trittico di Santa Giuliana, 1495-1505, olio su tavola, Venezia, Galleria dell’Accademia</vt:lpstr>
      <vt:lpstr>Trittico di Santa Giuliana, 1495-1505, olio su tavola, Venezia, Galleria dell’Accademia</vt:lpstr>
      <vt:lpstr>Presentazione standard di PowerPoint</vt:lpstr>
      <vt:lpstr>San Giovanni Battista, 1489 circa, olio su tavola, Madrid, Museo Lazaro Galdiano, </vt:lpstr>
      <vt:lpstr>Allegria dei piaceri, 1494, olio su tavola, New Haven, Yale University Art Gallery</vt:lpstr>
      <vt:lpstr>San Giovanni a Patmos, 1500-1505, olio su tavola, particolare,  Berlino,  Staatlichen Museen</vt:lpstr>
      <vt:lpstr>Salita al Calvario, 1490-510, olio su tavola, particolare, Vienna, Kunsthistorisches Museum</vt:lpstr>
      <vt:lpstr>Trittico dell’adorazione dei Magi, 1485-1500, olio su tavola, pannello centrale, Madrid, Museo del Prado</vt:lpstr>
      <vt:lpstr>Trittico chiuso: rappresenta il terzo giorno della creazione</vt:lpstr>
      <vt:lpstr>Dettaglio della creazione del mondo, Dio Padre.</vt:lpstr>
      <vt:lpstr>Trittico del Giardino delle delizie, 1480-90, olio su tavola, 22oX389 cm, Madrid, Museo del Prado </vt:lpstr>
      <vt:lpstr>Il pannello di sinistra</vt:lpstr>
      <vt:lpstr>Dettaglio del Giardino dell'Eden, Dio ed Eva.</vt:lpstr>
      <vt:lpstr>Dettaglio del Giardino dell'Eden, Adamo e la natura rigogliosa alle sue spalle.</vt:lpstr>
      <vt:lpstr>Dettaglio del Giardino dell'Eden, roccia antropomorfa.</vt:lpstr>
      <vt:lpstr>Dettaglio del Giardino delle delizie. Le imponenti strutture sullo sfondo hanno forme ricercate e enigmatiche</vt:lpstr>
      <vt:lpstr>Particolare del giardino dell'Eden. Il volo delle rondini attraverso le cavità delle rocce potrebbe rappresentare la reincarnazione dell'uomo</vt:lpstr>
      <vt:lpstr>La giraffa (destra) rappresentata nel pannello sinistro dell'opera sembra essere una citazione del Viaggio in Egitto di Ciriaco d'Ancona (sinistra).</vt:lpstr>
      <vt:lpstr>Il pannello centrale</vt:lpstr>
      <vt:lpstr>Trittico del Giardino delle delizie, pannello centrale</vt:lpstr>
      <vt:lpstr>Dettaglio del Giardino delle delizie, una schiera di uccelli scruta gli uomini nei pressi di un laghetto.</vt:lpstr>
      <vt:lpstr>Dettaglio del Giardino delle delizie, una serie di figure maschili ritratte mentre cavalcano animali.</vt:lpstr>
      <vt:lpstr>Dettaglio del Giardino delle delizie. La base di una delle cinque strutture che sorgono dal lago sottostante con ai suoi piedi gruppi di figure occupate in diverse azioni.</vt:lpstr>
      <vt:lpstr>Dettaglio del Giardino delle delizie. L'uomo rovesciato, elemento che ricorre più volte nel pannello centrale, rappresenta assieme all'uccello la figura umana liberata dalla materia</vt:lpstr>
      <vt:lpstr>Dettaglio del Giardino delle delizie, i fiori creano strutture complesse dove si rifugiano i personaggi.</vt:lpstr>
      <vt:lpstr>Dettaglio del Giardino delle delizie. Sono presenti due figure danzanti ornate di ciliegie, frutti che rappresentano la lussuria e il peccato; esse trasportano una superficie vegetale cui è poggiato un gufo, animale che simbolicamente riporta a una figura diabolica</vt:lpstr>
      <vt:lpstr>Il pannello di destra</vt:lpstr>
      <vt:lpstr>Il giardino delle delizie, 1480-90, particolare del pannello destro, olio su tavola, Madrid, Museo del Prado</vt:lpstr>
      <vt:lpstr>Dettaglio dell'Inferno musicale. Una luce bianca illumina alcune figure in cammino verso un cancello, mentre nella parte inferiore i dannati bruciano in un lago di fuoco.</vt:lpstr>
      <vt:lpstr>Dettaglio dell'Inferno musicale. Una cavità nel corpo dell'Uomo-Albero ospita biscazzieri e ubriaconi[117]. Si crede che l'essere ibrido possa rappresentare l'Anticristo</vt:lpstr>
      <vt:lpstr>Dettaglio dell'Inferno musicale. Una donna incosciente ghermita da un essere mostruoso si specchia nelle terga di un demone, chiara rappresentazione del peccato di superbia; anche il rospo poggiato sui suoi seni potrebbe rappresentare simbolicamente la superbia della donna</vt:lpstr>
      <vt:lpstr>Dettaglio dell'Inferno musicale, il Principe dell'Inferno</vt:lpstr>
      <vt:lpstr>Copia su arazzo del Giardino delle delizie all'Escoria</vt:lpstr>
      <vt:lpstr>Greta la pazza di Pieter Bruegel il Vecchio, 1562. I rimandi alle visioni infernali del Giardino e ad altre opere di Bosch sono evidenti nella scelta di figure mostruose, colori suggestivi e atmosfere tetre</vt:lpstr>
      <vt:lpstr>Inverno di Giuseppe Arcimboldo, 1573. Il ritratto umano composto da organismi vegetali riporta al concetto espresso dall'Uomo-Albero di Bosch</vt:lpstr>
      <vt:lpstr>L'Uomo-Albero in un disegno precedente alla creazione del trittico, nella cui composizione viene però a mancare qualsiasi citazione dell'Inferno</vt:lpstr>
      <vt:lpstr>L'incisione Fuga in Egitto di Martin Schongauer, possibile ispirazione per Bosch.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Adorazione dei Magi, 1470-1475, olio su tavola, New York, Metropolitan Museum</dc:title>
  <dc:creator>lenovo</dc:creator>
  <cp:lastModifiedBy>lenovo</cp:lastModifiedBy>
  <cp:revision>20</cp:revision>
  <dcterms:created xsi:type="dcterms:W3CDTF">2016-04-22T13:11:29Z</dcterms:created>
  <dcterms:modified xsi:type="dcterms:W3CDTF">2019-06-14T09:40:14Z</dcterms:modified>
</cp:coreProperties>
</file>