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2" r:id="rId28"/>
    <p:sldId id="301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278" r:id="rId38"/>
    <p:sldId id="279" r:id="rId39"/>
    <p:sldId id="280" r:id="rId40"/>
    <p:sldId id="281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270" r:id="rId49"/>
    <p:sldId id="271" r:id="rId50"/>
    <p:sldId id="272" r:id="rId51"/>
    <p:sldId id="312" r:id="rId52"/>
    <p:sldId id="311" r:id="rId53"/>
    <p:sldId id="313" r:id="rId54"/>
    <p:sldId id="273" r:id="rId55"/>
    <p:sldId id="274" r:id="rId56"/>
    <p:sldId id="275" r:id="rId57"/>
    <p:sldId id="276" r:id="rId58"/>
    <p:sldId id="277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F24B7-43CD-4D04-B98F-9FFFB8B6C58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93408-DFE1-4BD1-98F6-B8B8FCFAD1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91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93408-DFE1-4BD1-98F6-B8B8FCFAD1A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80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29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76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99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59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47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55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21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9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88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3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F44A-1E1E-4DAD-BF6E-A0DC4631EACD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912CD-E908-4505-95FC-9D6586DD55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80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96136" y="2130425"/>
            <a:ext cx="3240360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Presunto autoritratto di </a:t>
            </a:r>
            <a:r>
              <a:rPr lang="it-IT" sz="2000" dirty="0" err="1" smtClean="0"/>
              <a:t>Pieter</a:t>
            </a:r>
            <a:r>
              <a:rPr lang="it-IT" sz="2000" dirty="0" smtClean="0"/>
              <a:t> </a:t>
            </a:r>
            <a:r>
              <a:rPr lang="it-IT" sz="2000" dirty="0" err="1" smtClean="0"/>
              <a:t>Bruegel</a:t>
            </a:r>
            <a:r>
              <a:rPr lang="it-IT" sz="2000" dirty="0" smtClean="0"/>
              <a:t> con un committente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269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64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9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80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il porto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2"/>
            <a:ext cx="4998395" cy="694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31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il porto, dettaglio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642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77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Grante</a:t>
            </a:r>
            <a:r>
              <a:rPr lang="it-IT" sz="2000" dirty="0" smtClean="0"/>
              <a:t> Torre, il porto dettaglio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74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24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il orto dettaglio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29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6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" y="14659"/>
            <a:ext cx="5570693" cy="68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06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3"/>
            <a:ext cx="5460739" cy="68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399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"/>
            <a:ext cx="5684097" cy="6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72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0"/>
            <a:ext cx="5574312" cy="684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58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8" y="0"/>
            <a:ext cx="5448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35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La firma di </a:t>
            </a:r>
            <a:r>
              <a:rPr lang="it-IT" sz="2000" dirty="0" err="1" smtClean="0"/>
              <a:t>Bruegel</a:t>
            </a:r>
            <a:r>
              <a:rPr lang="it-IT" sz="2000" dirty="0" smtClean="0"/>
              <a:t> sulle Due scimmie incatenate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37" y="2564904"/>
            <a:ext cx="91394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476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76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953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559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002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4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21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76"/>
            <a:ext cx="5696876" cy="68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662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" y="0"/>
            <a:ext cx="566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956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Piccola Torre di Babele, 1563 circa, olio su tavola, </a:t>
            </a:r>
            <a:r>
              <a:rPr lang="it-IT" sz="2000" dirty="0" err="1" smtClean="0"/>
              <a:t>60x74,5</a:t>
            </a:r>
            <a:r>
              <a:rPr lang="it-IT" sz="2000" dirty="0" smtClean="0"/>
              <a:t> cm, Rotterdam,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</a:t>
            </a:r>
            <a:r>
              <a:rPr lang="it-IT" sz="2000" dirty="0" err="1" smtClean="0"/>
              <a:t>Boijmans</a:t>
            </a:r>
            <a:r>
              <a:rPr lang="it-IT" sz="2000" dirty="0" smtClean="0"/>
              <a:t> Van </a:t>
            </a:r>
            <a:r>
              <a:rPr lang="it-IT" sz="2000" dirty="0" err="1" smtClean="0"/>
              <a:t>Beuningen</a:t>
            </a:r>
            <a:endParaRPr lang="it-IT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124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47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15"/>
            <a:ext cx="8100392" cy="65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312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4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1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315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11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pesci grandi mangiano i pesci piccoli, stampa su disegno di </a:t>
            </a:r>
            <a:r>
              <a:rPr lang="it-IT" sz="2000" dirty="0" err="1" smtClean="0"/>
              <a:t>Bruegel</a:t>
            </a:r>
            <a:r>
              <a:rPr lang="it-IT" sz="2000" dirty="0" smtClean="0"/>
              <a:t> del 1557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44795" cy="644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563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43"/>
            <a:ext cx="8663463" cy="64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429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Salita al Calvario, 1564, olio su tavola, </a:t>
            </a:r>
            <a:r>
              <a:rPr lang="it-IT" sz="2000" dirty="0" err="1" smtClean="0"/>
              <a:t>124x170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2" y="0"/>
            <a:ext cx="8962967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852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Adorazione dei Magi, 1564, olio su tavola, </a:t>
            </a:r>
            <a:r>
              <a:rPr lang="it-IT" sz="2000" dirty="0" err="1" smtClean="0"/>
              <a:t>108x83</a:t>
            </a:r>
            <a:r>
              <a:rPr lang="it-IT" sz="2000" dirty="0" smtClean="0"/>
              <a:t> cm, Londra, National Gallery</a:t>
            </a:r>
            <a:endParaRPr lang="it-IT" sz="2000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" y="20960"/>
            <a:ext cx="5017397" cy="68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40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036496" cy="476672"/>
          </a:xfrm>
        </p:spPr>
        <p:txBody>
          <a:bodyPr>
            <a:noAutofit/>
          </a:bodyPr>
          <a:lstStyle/>
          <a:p>
            <a:r>
              <a:rPr lang="it-IT" sz="2000" dirty="0" smtClean="0"/>
              <a:t>Morte della Vergine, 1564 circa, grisaglia su tavola, </a:t>
            </a:r>
            <a:r>
              <a:rPr lang="it-IT" sz="2000" dirty="0" err="1" smtClean="0"/>
              <a:t>36x55</a:t>
            </a:r>
            <a:r>
              <a:rPr lang="it-IT" sz="2000" dirty="0" smtClean="0"/>
              <a:t> cm, Banbury, </a:t>
            </a:r>
            <a:r>
              <a:rPr lang="it-IT" sz="2000" dirty="0" err="1" smtClean="0"/>
              <a:t>Upton</a:t>
            </a:r>
            <a:r>
              <a:rPr lang="it-IT" sz="2000" dirty="0" smtClean="0"/>
              <a:t> House</a:t>
            </a:r>
            <a:endParaRPr lang="it-IT" sz="2000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28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61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Strage degli innocenti, 1564 circa, olio su tavola, </a:t>
            </a:r>
            <a:r>
              <a:rPr lang="it-IT" sz="2000" dirty="0" err="1" smtClean="0"/>
              <a:t>109,2x154,9</a:t>
            </a:r>
            <a:r>
              <a:rPr lang="it-IT" sz="2000" dirty="0" smtClean="0"/>
              <a:t> cm, Hampton Court, </a:t>
            </a:r>
            <a:r>
              <a:rPr lang="it-IT" sz="2000" dirty="0" err="1" smtClean="0"/>
              <a:t>Royal</a:t>
            </a:r>
            <a:r>
              <a:rPr lang="it-IT" sz="2000" dirty="0" smtClean="0"/>
              <a:t> Collection </a:t>
            </a:r>
            <a:endParaRPr lang="it-IT" sz="2000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88"/>
            <a:ext cx="9216224" cy="638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394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Cristo e l’adultera, 1565, grisaglia su tavola, </a:t>
            </a:r>
            <a:r>
              <a:rPr lang="it-IT" sz="2000" dirty="0" err="1" smtClean="0"/>
              <a:t>24,1x34</a:t>
            </a:r>
            <a:r>
              <a:rPr lang="it-IT" sz="2000" dirty="0" smtClean="0"/>
              <a:t> cm, Londra, </a:t>
            </a:r>
            <a:r>
              <a:rPr lang="it-IT" sz="2000" dirty="0" err="1" smtClean="0"/>
              <a:t>Courtauld</a:t>
            </a:r>
            <a:r>
              <a:rPr lang="it-IT" sz="2000" dirty="0" smtClean="0"/>
              <a:t> Gallery</a:t>
            </a:r>
            <a:endParaRPr lang="it-IT" sz="2000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18"/>
            <a:ext cx="9160719" cy="639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6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Giornata buia, 1565, olio su tavola, </a:t>
            </a:r>
            <a:r>
              <a:rPr lang="it-IT" sz="2000" dirty="0" err="1" smtClean="0"/>
              <a:t>118x163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" y="0"/>
            <a:ext cx="913479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Adorazione dei Magi, </a:t>
            </a:r>
            <a:r>
              <a:rPr lang="fr-FR" sz="2000" dirty="0" smtClean="0"/>
              <a:t>1556 circa, tempera su </a:t>
            </a:r>
            <a:r>
              <a:rPr lang="fr-FR" sz="2000" dirty="0" err="1" smtClean="0"/>
              <a:t>tela</a:t>
            </a:r>
            <a:r>
              <a:rPr lang="fr-FR" sz="2000" dirty="0" smtClean="0"/>
              <a:t>, </a:t>
            </a:r>
            <a:r>
              <a:rPr lang="fr-FR" sz="2000" dirty="0" err="1" smtClean="0"/>
              <a:t>115,5x163</a:t>
            </a:r>
            <a:r>
              <a:rPr lang="fr-FR" sz="2000" dirty="0" smtClean="0"/>
              <a:t> cm, Bruxelles, Musées Royaux des Beaux-Arts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33961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3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Dodici proverbi, </a:t>
            </a:r>
            <a:r>
              <a:rPr lang="es-ES" sz="2000" dirty="0" smtClean="0"/>
              <a:t>1558, olio su tavola, 74,5x98,4 cm, Anversa, Museum Mayer van den Bergh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89496" cy="6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2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381328"/>
            <a:ext cx="9036496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Caduta di Icaro, </a:t>
            </a:r>
            <a:r>
              <a:rPr lang="fr-FR" sz="2000" dirty="0" smtClean="0"/>
              <a:t>1558 circa, </a:t>
            </a:r>
            <a:r>
              <a:rPr lang="fr-FR" sz="2000" dirty="0" err="1" smtClean="0"/>
              <a:t>olio</a:t>
            </a:r>
            <a:r>
              <a:rPr lang="fr-FR" sz="2000" dirty="0" smtClean="0"/>
              <a:t> su </a:t>
            </a:r>
            <a:r>
              <a:rPr lang="fr-FR" sz="2000" dirty="0" err="1" smtClean="0"/>
              <a:t>tavola</a:t>
            </a:r>
            <a:r>
              <a:rPr lang="fr-FR" sz="2000" dirty="0" smtClean="0"/>
              <a:t>, </a:t>
            </a:r>
            <a:r>
              <a:rPr lang="fr-FR" sz="2000" dirty="0" err="1" smtClean="0"/>
              <a:t>73,5x112</a:t>
            </a:r>
            <a:r>
              <a:rPr lang="fr-FR" sz="2000" dirty="0" smtClean="0"/>
              <a:t> cm, Bruxelles, Musées Royaux des Beaux-Arts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26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0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alpina, disegno (Louvre)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, 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" y="17084"/>
            <a:ext cx="9176448" cy="614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24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5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51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Banchetto nuziale, 1568 circa, 1562 circa, olio su tavola, </a:t>
            </a:r>
            <a:r>
              <a:rPr lang="it-IT" sz="2000" dirty="0" err="1" smtClean="0"/>
              <a:t>117x162</a:t>
            </a:r>
            <a:r>
              <a:rPr lang="it-IT" sz="2000" dirty="0" smtClean="0"/>
              <a:t> cm, Madrid, Prado 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" y="0"/>
            <a:ext cx="9131911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64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Lotta tra Carnevale e Quaresima, 1559, olio su tavola, </a:t>
            </a:r>
            <a:r>
              <a:rPr lang="it-IT" sz="2000" dirty="0" err="1" smtClean="0"/>
              <a:t>118x164,5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3931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81328"/>
            <a:ext cx="86868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Giochi di bambini, 1560, olio su tavola, </a:t>
            </a:r>
            <a:r>
              <a:rPr lang="it-IT" sz="2000" dirty="0" err="1" smtClean="0"/>
              <a:t>118x161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5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77" y="6381328"/>
            <a:ext cx="9144377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Cacciatori nella neve, 1565, 1565, olio su tavola, </a:t>
            </a:r>
            <a:r>
              <a:rPr lang="it-IT" sz="2000" dirty="0" err="1" smtClean="0"/>
              <a:t>117x162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" y="0"/>
            <a:ext cx="917764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1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72977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Trionfo della Morte, 1562 circa, olio su tavola, </a:t>
            </a:r>
            <a:r>
              <a:rPr lang="it-IT" sz="2000" dirty="0" err="1" smtClean="0"/>
              <a:t>117x162</a:t>
            </a:r>
            <a:r>
              <a:rPr lang="it-IT" sz="2000" dirty="0" smtClean="0"/>
              <a:t> cm, Madrid, Prado 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7" y="0"/>
            <a:ext cx="9025216" cy="64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6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6309320"/>
            <a:ext cx="86868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Ladro di nidi, 1568, 1568, olio su tavola, </a:t>
            </a:r>
            <a:r>
              <a:rPr lang="it-IT" sz="2000" dirty="0" err="1" smtClean="0"/>
              <a:t>59,3x68,3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58553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7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39918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Proverbi fiamminghi, 1559, olio su tavola, </a:t>
            </a:r>
            <a:r>
              <a:rPr lang="it-IT" sz="2000" dirty="0" err="1" smtClean="0"/>
              <a:t>117x163</a:t>
            </a:r>
            <a:r>
              <a:rPr lang="it-IT" sz="2000" dirty="0" smtClean="0"/>
              <a:t> cm, Berlino, </a:t>
            </a:r>
            <a:r>
              <a:rPr lang="it-IT" sz="2000" dirty="0" err="1" smtClean="0"/>
              <a:t>Gemäldegalerie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1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1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Margherita la pazza, 1561, </a:t>
            </a:r>
            <a:r>
              <a:rPr lang="es-ES" sz="2000" dirty="0" smtClean="0"/>
              <a:t>olio su tavola, 115x161 cm, Anversa, Museum Mayer van den Bergh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9"/>
            <a:ext cx="881846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8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Caduta degli angeli ribelli, 1562, </a:t>
            </a:r>
            <a:r>
              <a:rPr lang="fr-FR" sz="2000" dirty="0" err="1" smtClean="0"/>
              <a:t>olio</a:t>
            </a:r>
            <a:r>
              <a:rPr lang="fr-FR" sz="2000" dirty="0" smtClean="0"/>
              <a:t> su </a:t>
            </a:r>
            <a:r>
              <a:rPr lang="fr-FR" sz="2000" dirty="0" err="1" smtClean="0"/>
              <a:t>tavola</a:t>
            </a:r>
            <a:r>
              <a:rPr lang="fr-FR" sz="2000" dirty="0" smtClean="0"/>
              <a:t>, </a:t>
            </a:r>
            <a:r>
              <a:rPr lang="fr-FR" sz="2000" dirty="0" err="1" smtClean="0"/>
              <a:t>117x162</a:t>
            </a:r>
            <a:r>
              <a:rPr lang="fr-FR" sz="2000" dirty="0" smtClean="0"/>
              <a:t> cm, Bruxelles, Musées Royaux des Beaux-Arts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" y="33938"/>
            <a:ext cx="8722593" cy="629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del porto di Napoli, 1556 circa, olio su tavola, </a:t>
            </a:r>
            <a:r>
              <a:rPr lang="it-IT" sz="2000" dirty="0" err="1" smtClean="0"/>
              <a:t>39,8x69,5</a:t>
            </a:r>
            <a:r>
              <a:rPr lang="it-IT" sz="2000" dirty="0" smtClean="0"/>
              <a:t> cm, Roma, Galleria Doria </a:t>
            </a:r>
            <a:r>
              <a:rPr lang="it-IT" sz="2000" dirty="0" err="1" smtClean="0"/>
              <a:t>Pamphilij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006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58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Fienagione, 1565, olio su tavola, </a:t>
            </a:r>
            <a:r>
              <a:rPr lang="it-IT" sz="2000" dirty="0" err="1" smtClean="0"/>
              <a:t>117x161</a:t>
            </a:r>
            <a:r>
              <a:rPr lang="it-IT" sz="2000" dirty="0" smtClean="0"/>
              <a:t> cm, Praga, </a:t>
            </a:r>
            <a:r>
              <a:rPr lang="it-IT" sz="2000" dirty="0" err="1" smtClean="0"/>
              <a:t>Národni</a:t>
            </a:r>
            <a:r>
              <a:rPr lang="it-IT" sz="2000" dirty="0" smtClean="0"/>
              <a:t> </a:t>
            </a:r>
            <a:r>
              <a:rPr lang="it-IT" sz="2000" dirty="0" err="1" smtClean="0"/>
              <a:t>Galerie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7035" cy="637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6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8344" y="274638"/>
            <a:ext cx="14756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Mesi,</a:t>
            </a:r>
            <a:br>
              <a:rPr lang="it-IT" sz="2000" dirty="0" smtClean="0"/>
            </a:br>
            <a:r>
              <a:rPr lang="it-IT" sz="2000" dirty="0" smtClean="0"/>
              <a:t>1565 circa </a:t>
            </a:r>
            <a:endParaRPr lang="it-IT" sz="20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76457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8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Mietitura, 1565, olio su tavola, </a:t>
            </a:r>
            <a:r>
              <a:rPr lang="it-IT" sz="2000" dirty="0" err="1" smtClean="0"/>
              <a:t>118x160,7</a:t>
            </a:r>
            <a:r>
              <a:rPr lang="it-IT" sz="2000" dirty="0" smtClean="0"/>
              <a:t> cm, New York, </a:t>
            </a:r>
            <a:r>
              <a:rPr lang="it-IT" sz="2000" dirty="0" err="1" smtClean="0"/>
              <a:t>Metropolitan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-12576"/>
            <a:ext cx="9207786" cy="64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867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34535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Ritorno della mandria, 1565, olio su tavola, </a:t>
            </a:r>
            <a:r>
              <a:rPr lang="it-IT" sz="2000" dirty="0" err="1" smtClean="0"/>
              <a:t>117x159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65"/>
            <a:ext cx="8844593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155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Conversione di san Paolo, 1567, 1567, olio su tavola, </a:t>
            </a:r>
            <a:r>
              <a:rPr lang="it-IT" sz="2000" dirty="0" err="1" smtClean="0"/>
              <a:t>108x156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13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1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Danza di contadini, 1568 circa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57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91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Due scimmie incatenate, 1562, olio su tavola, </a:t>
            </a:r>
            <a:r>
              <a:rPr lang="it-IT" sz="2000" dirty="0" err="1" smtClean="0"/>
              <a:t>20x23</a:t>
            </a:r>
            <a:r>
              <a:rPr lang="it-IT" sz="2000" dirty="0" smtClean="0"/>
              <a:t> cm, Berlino, </a:t>
            </a:r>
            <a:r>
              <a:rPr lang="it-IT" sz="2000" dirty="0" err="1" smtClean="0"/>
              <a:t>Gemäldegalerie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712"/>
            <a:ext cx="768254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3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Suicidio di Saul, 1562, olio su tavola, </a:t>
            </a:r>
            <a:r>
              <a:rPr lang="it-IT" sz="2000" dirty="0" err="1" smtClean="0"/>
              <a:t>33,5x55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71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00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Fuga in Egitto, 1563, olio su tavola, </a:t>
            </a:r>
            <a:r>
              <a:rPr lang="it-IT" sz="2000" dirty="0" err="1" smtClean="0"/>
              <a:t>37x55,5</a:t>
            </a:r>
            <a:r>
              <a:rPr lang="it-IT" sz="2000" dirty="0" smtClean="0"/>
              <a:t> cm, Londra, </a:t>
            </a:r>
            <a:r>
              <a:rPr lang="it-IT" sz="2000" dirty="0" err="1" smtClean="0"/>
              <a:t>Courtauld</a:t>
            </a:r>
            <a:r>
              <a:rPr lang="it-IT" sz="2000" dirty="0" smtClean="0"/>
              <a:t> </a:t>
            </a:r>
            <a:r>
              <a:rPr lang="it-IT" sz="2000" dirty="0" err="1" smtClean="0"/>
              <a:t>Galler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01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30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Autofit/>
          </a:bodyPr>
          <a:lstStyle/>
          <a:p>
            <a:r>
              <a:rPr lang="it-IT" sz="2000" dirty="0" smtClean="0"/>
              <a:t>Paesaggio invernale on pattinatori e trappola per uccelli,</a:t>
            </a:r>
            <a:r>
              <a:rPr lang="fr-FR" sz="2000" dirty="0" smtClean="0"/>
              <a:t> 1565, </a:t>
            </a:r>
            <a:r>
              <a:rPr lang="fr-FR" sz="2000" dirty="0" err="1" smtClean="0"/>
              <a:t>olio</a:t>
            </a:r>
            <a:r>
              <a:rPr lang="fr-FR" sz="2000" dirty="0" smtClean="0"/>
              <a:t> su </a:t>
            </a:r>
            <a:r>
              <a:rPr lang="fr-FR" sz="2000" dirty="0" err="1" smtClean="0"/>
              <a:t>tavola</a:t>
            </a:r>
            <a:r>
              <a:rPr lang="fr-FR" sz="2000" dirty="0" smtClean="0"/>
              <a:t>, </a:t>
            </a:r>
            <a:r>
              <a:rPr lang="fr-FR" sz="2000" dirty="0" err="1" smtClean="0"/>
              <a:t>38x56</a:t>
            </a:r>
            <a:r>
              <a:rPr lang="fr-FR" sz="2000" dirty="0" smtClean="0"/>
              <a:t> cm, Bruxelles, Musées Royaux des Beaux-Arts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34"/>
            <a:ext cx="9166849" cy="6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46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Paesaggio con la parabola del seminatore, 1557 , olio su tavola, </a:t>
            </a:r>
            <a:r>
              <a:rPr lang="it-IT" sz="2000" dirty="0" err="1" smtClean="0"/>
              <a:t>74x102</a:t>
            </a:r>
            <a:r>
              <a:rPr lang="it-IT" sz="2000" dirty="0" smtClean="0"/>
              <a:t> cm, San Diego, </a:t>
            </a:r>
            <a:r>
              <a:rPr lang="it-IT" sz="2000" dirty="0" err="1" smtClean="0"/>
              <a:t>Timken</a:t>
            </a:r>
            <a:r>
              <a:rPr lang="it-IT" sz="2000" dirty="0" smtClean="0"/>
              <a:t> Art Gallery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5" y="0"/>
            <a:ext cx="9017595" cy="633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654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Festa di San </a:t>
            </a:r>
            <a:r>
              <a:rPr lang="it-IT" sz="2000" dirty="0" err="1" smtClean="0"/>
              <a:t>Martino1565</a:t>
            </a:r>
            <a:r>
              <a:rPr lang="it-IT" sz="2000" dirty="0" smtClean="0"/>
              <a:t>-1568 circa, olio su tavola, 148×270.5 cm, Madrid, Museo del Prado, </a:t>
            </a:r>
            <a:endParaRPr lang="it-IT" sz="2000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32928"/>
            <a:ext cx="9110210" cy="49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119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Censimento di Betlemme, </a:t>
            </a:r>
            <a:r>
              <a:rPr lang="fr-FR" sz="2000" dirty="0" smtClean="0"/>
              <a:t>1566, </a:t>
            </a:r>
            <a:r>
              <a:rPr lang="fr-FR" sz="2000" dirty="0" err="1" smtClean="0"/>
              <a:t>olio</a:t>
            </a:r>
            <a:r>
              <a:rPr lang="fr-FR" sz="2000" dirty="0" smtClean="0"/>
              <a:t> su </a:t>
            </a:r>
            <a:r>
              <a:rPr lang="fr-FR" sz="2000" dirty="0" err="1" smtClean="0"/>
              <a:t>tavola</a:t>
            </a:r>
            <a:r>
              <a:rPr lang="fr-FR" sz="2000" dirty="0" smtClean="0"/>
              <a:t>, </a:t>
            </a:r>
            <a:r>
              <a:rPr lang="fr-FR" sz="2000" dirty="0" err="1" smtClean="0"/>
              <a:t>116x164,5</a:t>
            </a:r>
            <a:r>
              <a:rPr lang="fr-FR" sz="2000" dirty="0" smtClean="0"/>
              <a:t> cm, Bruxelles, Musées Royaux des Beaux-Arts</a:t>
            </a:r>
            <a:endParaRPr lang="it-IT" sz="20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5" y="0"/>
            <a:ext cx="891800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460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093296"/>
            <a:ext cx="903649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Predica di San Giovanni, 1566, olio su tavola, </a:t>
            </a:r>
            <a:r>
              <a:rPr lang="it-IT" sz="2000" dirty="0" err="1" smtClean="0"/>
              <a:t>95x160,5</a:t>
            </a:r>
            <a:r>
              <a:rPr lang="it-IT" sz="2000" dirty="0" smtClean="0"/>
              <a:t> cm, Budapest, Museo di belle arti</a:t>
            </a:r>
            <a:endParaRPr lang="it-IT" sz="2000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576"/>
            <a:ext cx="9247741" cy="54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786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Danza nuziale, 1566, olio su tavola, </a:t>
            </a:r>
            <a:r>
              <a:rPr lang="it-IT" sz="2000" dirty="0" err="1" smtClean="0"/>
              <a:t>119x157</a:t>
            </a:r>
            <a:r>
              <a:rPr lang="it-IT" sz="2000" dirty="0" smtClean="0"/>
              <a:t> cm, Detroit, </a:t>
            </a:r>
            <a:r>
              <a:rPr lang="it-IT" sz="2000" dirty="0" err="1" smtClean="0"/>
              <a:t>Institute</a:t>
            </a:r>
            <a:r>
              <a:rPr lang="it-IT" sz="2000" dirty="0" smtClean="0"/>
              <a:t> of </a:t>
            </a:r>
            <a:r>
              <a:rPr lang="it-IT" sz="2000" dirty="0" err="1" smtClean="0"/>
              <a:t>Arts</a:t>
            </a:r>
            <a:endParaRPr lang="it-IT" sz="2000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1613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930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Corteo nuziale, 1566, olio su tavola, </a:t>
            </a:r>
            <a:r>
              <a:rPr lang="it-IT" sz="2000" dirty="0" err="1" smtClean="0"/>
              <a:t>119x157</a:t>
            </a:r>
            <a:r>
              <a:rPr lang="it-IT" sz="2000" dirty="0" smtClean="0"/>
              <a:t> cm, Detroit, </a:t>
            </a:r>
            <a:r>
              <a:rPr lang="it-IT" sz="2000" dirty="0" err="1" smtClean="0"/>
              <a:t>Institute</a:t>
            </a:r>
            <a:r>
              <a:rPr lang="it-IT" sz="2000" dirty="0" smtClean="0"/>
              <a:t> of </a:t>
            </a:r>
            <a:r>
              <a:rPr lang="it-IT" sz="2000" dirty="0" err="1" smtClean="0"/>
              <a:t>Arts</a:t>
            </a:r>
            <a:endParaRPr lang="it-IT" sz="2000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12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479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Adorazione dei Magi nella neve, 1567, olio su tavola, </a:t>
            </a:r>
            <a:r>
              <a:rPr lang="it-IT" sz="2000" dirty="0" err="1" smtClean="0"/>
              <a:t>35x55</a:t>
            </a:r>
            <a:r>
              <a:rPr lang="it-IT" sz="2000" dirty="0" smtClean="0"/>
              <a:t> cm, Winterthur, Villa </a:t>
            </a:r>
            <a:r>
              <a:rPr lang="it-IT" sz="2000" dirty="0" err="1" smtClean="0"/>
              <a:t>Am</a:t>
            </a:r>
            <a:r>
              <a:rPr lang="it-IT" sz="2000" dirty="0" smtClean="0"/>
              <a:t> </a:t>
            </a:r>
            <a:r>
              <a:rPr lang="it-IT" sz="2000" dirty="0" err="1" smtClean="0"/>
              <a:t>Römerholz</a:t>
            </a:r>
            <a:r>
              <a:rPr lang="it-IT" sz="2000" dirty="0" smtClean="0"/>
              <a:t> (collezione di Oskar </a:t>
            </a:r>
            <a:r>
              <a:rPr lang="it-IT" sz="2000" dirty="0" err="1" smtClean="0"/>
              <a:t>Reinhart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235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354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52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Paese della </a:t>
            </a:r>
            <a:r>
              <a:rPr lang="it-IT" sz="2000" dirty="0" err="1" smtClean="0"/>
              <a:t>cucagna</a:t>
            </a:r>
            <a:r>
              <a:rPr lang="it-IT" sz="2000" dirty="0" smtClean="0"/>
              <a:t>, 1567, olio su tavola, </a:t>
            </a:r>
            <a:r>
              <a:rPr lang="it-IT" sz="2000" dirty="0" err="1" smtClean="0"/>
              <a:t>52x78</a:t>
            </a:r>
            <a:r>
              <a:rPr lang="it-IT" sz="2000" dirty="0" smtClean="0"/>
              <a:t> cm, Monaco, Alte </a:t>
            </a:r>
            <a:r>
              <a:rPr lang="it-IT" sz="2000" dirty="0" err="1" smtClean="0"/>
              <a:t>Pinakothek</a:t>
            </a:r>
            <a:endParaRPr lang="it-IT" sz="2000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1150"/>
            <a:ext cx="9146066" cy="652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061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Gli storpi, 1568, olio su tavola, </a:t>
            </a:r>
            <a:r>
              <a:rPr lang="it-IT" sz="2800" dirty="0" err="1" smtClean="0"/>
              <a:t>18x21,5</a:t>
            </a:r>
            <a:r>
              <a:rPr lang="it-IT" sz="2800" dirty="0" smtClean="0"/>
              <a:t> cm, Parigi, Louvre </a:t>
            </a:r>
            <a:endParaRPr lang="it-IT" sz="2800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498699" cy="629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856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Parabola dei ciechi, 1568, tempera su tela, </a:t>
            </a:r>
            <a:r>
              <a:rPr lang="it-IT" sz="2000" dirty="0" err="1" smtClean="0"/>
              <a:t>86x154</a:t>
            </a:r>
            <a:r>
              <a:rPr lang="it-IT" sz="2000" dirty="0" smtClean="0"/>
              <a:t> cm, Napoli, Museo di Capodimonte </a:t>
            </a:r>
            <a:endParaRPr lang="it-IT" sz="2000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624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29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1988840"/>
            <a:ext cx="2051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misantropo, 1568, tempera su tela, </a:t>
            </a:r>
            <a:r>
              <a:rPr lang="it-IT" sz="2000" dirty="0" err="1" smtClean="0"/>
              <a:t>86x85</a:t>
            </a:r>
            <a:r>
              <a:rPr lang="it-IT" sz="2000" dirty="0" smtClean="0"/>
              <a:t> cm, Napoli, Museo di Capodimonte</a:t>
            </a:r>
            <a:endParaRPr lang="it-IT" sz="2000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28"/>
            <a:ext cx="7031581" cy="684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0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309320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Grande Torre di Babele, 1563, olio su tavola, </a:t>
            </a:r>
            <a:r>
              <a:rPr lang="it-IT" sz="2000" dirty="0" err="1" smtClean="0"/>
              <a:t>114x155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06435" cy="63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5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40352" y="2924944"/>
            <a:ext cx="1403648" cy="381642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Gazza sulla forca,</a:t>
            </a:r>
            <a:br>
              <a:rPr lang="it-IT" sz="2000" dirty="0" smtClean="0"/>
            </a:br>
            <a:r>
              <a:rPr lang="de-DE" sz="2000" dirty="0" smtClean="0"/>
              <a:t>1568, </a:t>
            </a:r>
            <a:r>
              <a:rPr lang="de-DE" sz="2000" dirty="0" err="1" smtClean="0"/>
              <a:t>olio</a:t>
            </a:r>
            <a:r>
              <a:rPr lang="de-DE" sz="2000" dirty="0" smtClean="0"/>
              <a:t> </a:t>
            </a:r>
            <a:r>
              <a:rPr lang="de-DE" sz="2000" dirty="0" err="1" smtClean="0"/>
              <a:t>su</a:t>
            </a:r>
            <a:r>
              <a:rPr lang="de-DE" sz="2000" dirty="0" smtClean="0"/>
              <a:t> </a:t>
            </a:r>
            <a:r>
              <a:rPr lang="de-DE" sz="2000" dirty="0" err="1" smtClean="0"/>
              <a:t>tavola</a:t>
            </a:r>
            <a:r>
              <a:rPr lang="de-DE" sz="2000" dirty="0" smtClean="0"/>
              <a:t>, </a:t>
            </a:r>
            <a:r>
              <a:rPr lang="de-DE" sz="2000" dirty="0" err="1" smtClean="0"/>
              <a:t>45,9x50,8</a:t>
            </a:r>
            <a:r>
              <a:rPr lang="de-DE" sz="2000" dirty="0" smtClean="0"/>
              <a:t> cm, Darmstadt, Hessisches Landesmuseum</a:t>
            </a:r>
            <a:endParaRPr lang="it-IT" sz="2000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3636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2360" y="274638"/>
            <a:ext cx="13316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Gazza sulla forca, dettaglio</a:t>
            </a:r>
            <a:endParaRPr lang="it-IT" sz="2000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070"/>
            <a:ext cx="7809771" cy="69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244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Banchtto</a:t>
            </a:r>
            <a:r>
              <a:rPr lang="it-IT" sz="2000" dirty="0" smtClean="0"/>
              <a:t> nuziale, 568 circa, olio su tavola, </a:t>
            </a:r>
            <a:r>
              <a:rPr lang="it-IT" sz="2000" dirty="0" err="1" smtClean="0"/>
              <a:t>114x164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914521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22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Danza di contadini, 1568 circa, olio su tavola, </a:t>
            </a:r>
            <a:r>
              <a:rPr lang="it-IT" sz="2000" dirty="0" err="1" smtClean="0"/>
              <a:t>114x164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16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565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Testa di vecchia contadina, </a:t>
            </a:r>
            <a:br>
              <a:rPr lang="it-IT" sz="2000" dirty="0" smtClean="0"/>
            </a:br>
            <a:r>
              <a:rPr lang="it-IT" sz="2000" dirty="0" smtClean="0"/>
              <a:t>olio su tavola, </a:t>
            </a:r>
            <a:r>
              <a:rPr lang="it-IT" sz="2000" dirty="0" err="1" smtClean="0"/>
              <a:t>22x18</a:t>
            </a:r>
            <a:r>
              <a:rPr lang="it-IT" sz="2000" dirty="0" smtClean="0"/>
              <a:t> cm, Monaco, Alte </a:t>
            </a:r>
            <a:r>
              <a:rPr lang="it-IT" sz="2000" smtClean="0"/>
              <a:t>Pinakothek</a:t>
            </a:r>
            <a:endParaRPr lang="it-IT" sz="20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" y="0"/>
            <a:ext cx="59023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3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dettaglio,  R </a:t>
            </a:r>
            <a:r>
              <a:rPr lang="it-IT" sz="2000" dirty="0" err="1" smtClean="0"/>
              <a:t>eNembrot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5" y="11856"/>
            <a:ext cx="8820283" cy="644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46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93"/>
            <a:ext cx="54012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108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909</Words>
  <Application>Microsoft Office PowerPoint</Application>
  <PresentationFormat>Presentazione su schermo (4:3)</PresentationFormat>
  <Paragraphs>82</Paragraphs>
  <Slides>74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75" baseType="lpstr">
      <vt:lpstr>Tema di Office</vt:lpstr>
      <vt:lpstr>Presunto autoritratto di Pieter Bruegel con un committente</vt:lpstr>
      <vt:lpstr>La firma di Bruegel sulle Due scimmie incatenate </vt:lpstr>
      <vt:lpstr>I pesci grandi mangiano i pesci piccoli, stampa su disegno di Bruegel del 1557</vt:lpstr>
      <vt:lpstr>Veduta alpina, disegno (Louvre)</vt:lpstr>
      <vt:lpstr>Veduta del porto di Napoli, 1556 circa, olio su tavola, 39,8x69,5 cm, Roma, Galleria Doria Pamphilij</vt:lpstr>
      <vt:lpstr>Paesaggio con la parabola del seminatore, 1557 , olio su tavola, 74x102 cm, San Diego, Timken Art Gallery</vt:lpstr>
      <vt:lpstr>Grande Torre di Babele, 1563, olio su tavola, 114x155 cm, Vienna, Kunsthistorisches Museum</vt:lpstr>
      <vt:lpstr>Grande torre, dettaglio,  R eNembrot</vt:lpstr>
      <vt:lpstr>Grande torre, dettaglio</vt:lpstr>
      <vt:lpstr>Grande Torre, dettaglio</vt:lpstr>
      <vt:lpstr>Grande Torre, il porto</vt:lpstr>
      <vt:lpstr>Grande Torre, il porto, dettaglio</vt:lpstr>
      <vt:lpstr>Grante Torre, il porto dettaglio</vt:lpstr>
      <vt:lpstr>Grande Torre, il orto dettaglio</vt:lpstr>
      <vt:lpstr>Grande Torre, dettaglio</vt:lpstr>
      <vt:lpstr>dettaglio</vt:lpstr>
      <vt:lpstr>dettaglio</vt:lpstr>
      <vt:lpstr>dettaglio</vt:lpstr>
      <vt:lpstr>dettaglio</vt:lpstr>
      <vt:lpstr>dettaglio</vt:lpstr>
      <vt:lpstr>dettaglio</vt:lpstr>
      <vt:lpstr>dettaglio</vt:lpstr>
      <vt:lpstr>Presentazione standard di PowerPoint</vt:lpstr>
      <vt:lpstr>dettaglio</vt:lpstr>
      <vt:lpstr>Piccola Torre di Babele, 1563 circa, olio su tavola, 60x74,5 cm, Rotterdam, Museum Boijmans Van Beuningen</vt:lpstr>
      <vt:lpstr>Piccola Torre, dettaglio</vt:lpstr>
      <vt:lpstr>Piccola Torre, dettaglio</vt:lpstr>
      <vt:lpstr>Piccola Torre, dettaglio</vt:lpstr>
      <vt:lpstr>Piccola Torre, dettaglio</vt:lpstr>
      <vt:lpstr>Piccola Torre, dettaglio</vt:lpstr>
      <vt:lpstr>Salita al Calvario, 1564, olio su tavola, 124x170 cm, Vienna, Kunsthistorisches Museum</vt:lpstr>
      <vt:lpstr>Adorazione dei Magi, 1564, olio su tavola, 108x83 cm, Londra, National Gallery</vt:lpstr>
      <vt:lpstr>Morte della Vergine, 1564 circa, grisaglia su tavola, 36x55 cm, Banbury, Upton House</vt:lpstr>
      <vt:lpstr>Strage degli innocenti, 1564 circa, olio su tavola, 109,2x154,9 cm, Hampton Court, Royal Collection </vt:lpstr>
      <vt:lpstr>Cristo e l’adultera, 1565, grisaglia su tavola, 24,1x34 cm, Londra, Courtauld Gallery</vt:lpstr>
      <vt:lpstr>Giornata buia, 1565, olio su tavola, 118x163 cm, Vienna, Kunsthistorisches Museum</vt:lpstr>
      <vt:lpstr>Adorazione dei Magi, 1556 circa, tempera su tela, 115,5x163 cm, Bruxelles, Musées Royaux des Beaux-Arts </vt:lpstr>
      <vt:lpstr>Dodici proverbi, 1558, olio su tavola, 74,5x98,4 cm, Anversa, Museum Mayer van den Bergh</vt:lpstr>
      <vt:lpstr>Caduta di Icaro, 1558 circa, olio su tavola, 73,5x112 cm, Bruxelles, Musées Royaux des Beaux-Arts</vt:lpstr>
      <vt:lpstr>Presentazione standard di PowerPoint</vt:lpstr>
      <vt:lpstr>Banchetto nuziale, 1568 circa, 1562 circa, olio su tavola, 117x162 cm, Madrid, Prado </vt:lpstr>
      <vt:lpstr>Lotta tra Carnevale e Quaresima, 1559, olio su tavola, 118x164,5 cm, Vienna, Kunsthistorisches Museum</vt:lpstr>
      <vt:lpstr>Giochi di bambini, 1560, olio su tavola, 118x161 cm, Vienna, Kunsthistorisches Museum</vt:lpstr>
      <vt:lpstr>Cacciatori nella neve, 1565, 1565, olio su tavola, 117x162 cm, Vienna, Kunsthistorisches Museum </vt:lpstr>
      <vt:lpstr>Trionfo della Morte, 1562 circa, olio su tavola, 117x162 cm, Madrid, Prado </vt:lpstr>
      <vt:lpstr>Ladro di nidi, 1568, 1568, olio su tavola, 59,3x68,3 cm, Vienna, Kunsthistorisches Museum </vt:lpstr>
      <vt:lpstr>Proverbi fiamminghi, 1559, olio su tavola, 117x163 cm, Berlino, Gemäldegalerie </vt:lpstr>
      <vt:lpstr>Margherita la pazza, 1561, olio su tavola, 115x161 cm, Anversa, Museum Mayer van den Bergh</vt:lpstr>
      <vt:lpstr>Caduta degli angeli ribelli, 1562, olio su tavola, 117x162 cm, Bruxelles, Musées Royaux des Beaux-Arts</vt:lpstr>
      <vt:lpstr>Fienagione, 1565, olio su tavola, 117x161 cm, Praga, Národni Galerie</vt:lpstr>
      <vt:lpstr>Mesi, 1565 circa </vt:lpstr>
      <vt:lpstr>Mietitura, 1565, olio su tavola, 118x160,7 cm, New York, Metropolitan Museum</vt:lpstr>
      <vt:lpstr>Ritorno della mandria, 1565, olio su tavola, 117x159 cm, Vienna, Kunsthistorisches Museum</vt:lpstr>
      <vt:lpstr>Conversione di san Paolo, 1567, 1567, olio su tavola, 108x156 cm, Vienna, Kunsthistorisches Museum</vt:lpstr>
      <vt:lpstr>Danza di contadini, 1568 circa</vt:lpstr>
      <vt:lpstr>Due scimmie incatenate, 1562, olio su tavola, 20x23 cm, Berlino, Gemäldegalerie</vt:lpstr>
      <vt:lpstr>Suicidio di Saul, 1562, olio su tavola, 33,5x55 cm, Vienna, Kunsthistorisches Museum</vt:lpstr>
      <vt:lpstr>Fuga in Egitto, 1563, olio su tavola, 37x55,5 cm, Londra, Courtauld Galler</vt:lpstr>
      <vt:lpstr>Paesaggio invernale on pattinatori e trappola per uccelli, 1565, olio su tavola, 38x56 cm, Bruxelles, Musées Royaux des Beaux-Arts </vt:lpstr>
      <vt:lpstr>Festa di San Martino1565-1568 circa, olio su tavola, 148×270.5 cm, Madrid, Museo del Prado, </vt:lpstr>
      <vt:lpstr>Censimento di Betlemme, 1566, olio su tavola, 116x164,5 cm, Bruxelles, Musées Royaux des Beaux-Arts</vt:lpstr>
      <vt:lpstr>Predica di San Giovanni, 1566, olio su tavola, 95x160,5 cm, Budapest, Museo di belle arti</vt:lpstr>
      <vt:lpstr>Danza nuziale, 1566, olio su tavola, 119x157 cm, Detroit, Institute of Arts</vt:lpstr>
      <vt:lpstr>Corteo nuziale, 1566, olio su tavola, 119x157 cm, Detroit, Institute of Arts</vt:lpstr>
      <vt:lpstr>Adorazione dei Magi nella neve, 1567, olio su tavola, 35x55 cm, Winterthur, Villa Am Römerholz (collezione di Oskar Reinhart)</vt:lpstr>
      <vt:lpstr>Paese della cucagna, 1567, olio su tavola, 52x78 cm, Monaco, Alte Pinakothek</vt:lpstr>
      <vt:lpstr>Gli storpi, 1568, olio su tavola, 18x21,5 cm, Parigi, Louvre </vt:lpstr>
      <vt:lpstr>Parabola dei ciechi, 1568, tempera su tela, 86x154 cm, Napoli, Museo di Capodimonte </vt:lpstr>
      <vt:lpstr>Il misantropo, 1568, tempera su tela, 86x85 cm, Napoli, Museo di Capodimonte</vt:lpstr>
      <vt:lpstr>Gazza sulla forca, 1568, olio su tavola, 45,9x50,8 cm, Darmstadt, Hessisches Landesmuseum</vt:lpstr>
      <vt:lpstr>Gazza sulla forca, dettaglio</vt:lpstr>
      <vt:lpstr>Banchtto nuziale, 568 circa, olio su tavola, 114x164 cm, Vienna, Kunsthistorisches Museum</vt:lpstr>
      <vt:lpstr>Danza di contadini, 1568 circa, olio su tavola, 114x164 cm, Vienna, Kunsthistorisches Museum </vt:lpstr>
      <vt:lpstr>Testa di vecchia contadina,  olio su tavola, 22x18 cm, Monaco, Alte Pinakothek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Presunto autoritratto di Pieter Bruegel con un committente</dc:title>
  <dc:creator>lenovo</dc:creator>
  <cp:lastModifiedBy>lenovo</cp:lastModifiedBy>
  <cp:revision>17</cp:revision>
  <dcterms:created xsi:type="dcterms:W3CDTF">2019-06-12T09:15:38Z</dcterms:created>
  <dcterms:modified xsi:type="dcterms:W3CDTF">2019-06-12T20:53:33Z</dcterms:modified>
</cp:coreProperties>
</file>