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7" d="100"/>
          <a:sy n="47" d="100"/>
        </p:scale>
        <p:origin x="-428" y="-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57507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19684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2898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218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155050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3859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19817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0984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1347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701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9278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872FC-17A5-4A1D-861A-D9742301DD6F}" type="datetimeFigureOut">
              <a:rPr lang="it-IT" smtClean="0"/>
              <a:t>27/01/2020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F26BC9-1134-493E-BE84-F7D0419F25B9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49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Ragazzo che monda un frutto, 1592, circa olio su tela, </a:t>
            </a:r>
            <a:r>
              <a:rPr lang="it-IT" sz="2000" dirty="0" err="1" smtClean="0"/>
              <a:t>75,5X64,4</a:t>
            </a:r>
            <a:r>
              <a:rPr lang="it-IT" sz="2000" dirty="0" smtClean="0"/>
              <a:t>, Firenze, opera perduta.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677"/>
            <a:ext cx="5612742" cy="6766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42683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Suonator di liuto, 1595-96, olio su tela, </a:t>
            </a:r>
            <a:r>
              <a:rPr lang="it-IT" sz="2000" dirty="0" err="1" smtClean="0"/>
              <a:t>100X</a:t>
            </a:r>
            <a:r>
              <a:rPr lang="it-IT" sz="2000" dirty="0" smtClean="0"/>
              <a:t> 126,5, S. Pietro </a:t>
            </a:r>
            <a:r>
              <a:rPr lang="it-IT" sz="2000" dirty="0" err="1" smtClean="0"/>
              <a:t>burgo</a:t>
            </a:r>
            <a:r>
              <a:rPr lang="it-IT" sz="2000" dirty="0" smtClean="0"/>
              <a:t>, Museo dell’</a:t>
            </a:r>
            <a:r>
              <a:rPr lang="it-IT" sz="2000" dirty="0" err="1" smtClean="0"/>
              <a:t>Hermitage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8274586" cy="646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70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Riposo durante la fuga in Egitto, 1595-96, olio su tela, </a:t>
            </a:r>
            <a:r>
              <a:rPr lang="it-IT" sz="2000" dirty="0" err="1" smtClean="0"/>
              <a:t>133,5X</a:t>
            </a:r>
            <a:r>
              <a:rPr lang="it-IT" sz="2000" dirty="0" smtClean="0"/>
              <a:t> 166.5, Roma, Galleria Doria </a:t>
            </a:r>
            <a:r>
              <a:rPr lang="it-IT" sz="2000" dirty="0" err="1" smtClean="0"/>
              <a:t>Pamphilj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220"/>
            <a:ext cx="7833193" cy="637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33651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9552" y="6353944"/>
            <a:ext cx="8229600" cy="50405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Canestra di frutta, 1596, olio su tela, </a:t>
            </a:r>
            <a:r>
              <a:rPr lang="it-IT" sz="2000" dirty="0" err="1" smtClean="0"/>
              <a:t>46X64.5</a:t>
            </a:r>
            <a:r>
              <a:rPr lang="it-IT" sz="2000" dirty="0" smtClean="0"/>
              <a:t>. Milano, </a:t>
            </a:r>
            <a:r>
              <a:rPr lang="it-IT" sz="2000" dirty="0" err="1" smtClean="0"/>
              <a:t>Pinacitc</a:t>
            </a:r>
            <a:r>
              <a:rPr lang="it-IT" sz="2000" dirty="0" smtClean="0"/>
              <a:t> Ambrosiana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931"/>
            <a:ext cx="7954806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965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42" y="6426864"/>
            <a:ext cx="8743221" cy="4046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Suonatore di liuto, 1596-97, olio su tela, </a:t>
            </a:r>
            <a:r>
              <a:rPr lang="it-IT" sz="2000" dirty="0" err="1" smtClean="0"/>
              <a:t>100X126.5,New</a:t>
            </a:r>
            <a:r>
              <a:rPr lang="it-IT" sz="2000" dirty="0" smtClean="0"/>
              <a:t> York, </a:t>
            </a:r>
            <a:r>
              <a:rPr lang="it-IT" sz="2000" dirty="0" err="1" smtClean="0"/>
              <a:t>Metrpolitan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of Art, seconda versione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" y="0"/>
            <a:ext cx="8155052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4570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12160" y="274638"/>
            <a:ext cx="2674640" cy="3874442"/>
          </a:xfrm>
        </p:spPr>
        <p:txBody>
          <a:bodyPr>
            <a:normAutofit/>
          </a:bodyPr>
          <a:lstStyle/>
          <a:p>
            <a:r>
              <a:rPr lang="it-IT" sz="2800" dirty="0" smtClean="0"/>
              <a:t>Bacco, 1596-97, olio su tela, </a:t>
            </a:r>
            <a:r>
              <a:rPr lang="it-IT" sz="2800" dirty="0" err="1" smtClean="0"/>
              <a:t>95X85</a:t>
            </a:r>
            <a:r>
              <a:rPr lang="it-IT" sz="2800" dirty="0" smtClean="0"/>
              <a:t>, Firenze, Galleria degli Uffizi.</a:t>
            </a:r>
            <a:br>
              <a:rPr lang="it-IT" sz="2800" dirty="0" smtClean="0"/>
            </a:br>
            <a:r>
              <a:rPr lang="it-IT" sz="2800" dirty="0" err="1" smtClean="0"/>
              <a:t>Autoitratto</a:t>
            </a:r>
            <a:r>
              <a:rPr lang="it-IT" sz="2800" dirty="0" smtClean="0"/>
              <a:t> di Caravaggio giovane.</a:t>
            </a:r>
            <a:endParaRPr lang="it-IT" sz="28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01" y="0"/>
            <a:ext cx="587303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6012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86868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Buona ventura, 1596-97, olio su tela, </a:t>
            </a:r>
            <a:r>
              <a:rPr lang="it-IT" sz="2000" dirty="0" err="1" smtClean="0"/>
              <a:t>99X131</a:t>
            </a:r>
            <a:r>
              <a:rPr lang="it-IT" sz="2000" dirty="0" smtClean="0"/>
              <a:t>, Parigi, Museo del Louvre, seconda versione.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72605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1593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04248" y="274638"/>
            <a:ext cx="18825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Medusa, 1597-97, olio su tela, </a:t>
            </a:r>
            <a:r>
              <a:rPr lang="it-IT" sz="2000" dirty="0" err="1" smtClean="0"/>
              <a:t>60X55</a:t>
            </a:r>
            <a:r>
              <a:rPr lang="it-IT" sz="2000" dirty="0" smtClean="0"/>
              <a:t>, Firenze, Galleria degli Uffizi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751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014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Ritratto di cortigiana, 1597 circa, olio su tela, </a:t>
            </a:r>
            <a:r>
              <a:rPr lang="it-IT" sz="2000" dirty="0" err="1" smtClean="0"/>
              <a:t>66X53</a:t>
            </a:r>
            <a:r>
              <a:rPr lang="it-IT" sz="2000" dirty="0" smtClean="0"/>
              <a:t>, Berlino, Kaiser </a:t>
            </a:r>
            <a:r>
              <a:rPr lang="it-IT" sz="2000" dirty="0" err="1" smtClean="0"/>
              <a:t>Fridrich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352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6427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Giove, Nettuno, Plutone, 1597 circa, olio su muro, </a:t>
            </a:r>
            <a:r>
              <a:rPr lang="it-IT" sz="2000" dirty="0" err="1" smtClean="0"/>
              <a:t>300X180</a:t>
            </a:r>
            <a:r>
              <a:rPr lang="it-IT" sz="2000" dirty="0" smtClean="0"/>
              <a:t>, Roma, Villa Ludovisi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70684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20737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34880" cy="265030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Caravaggio,  </a:t>
            </a:r>
            <a:br>
              <a:rPr lang="it-IT" sz="2000" dirty="0" smtClean="0"/>
            </a:br>
            <a:r>
              <a:rPr lang="it-IT" sz="2000" dirty="0" smtClean="0"/>
              <a:t>S. Caterina d’Alessandria, </a:t>
            </a:r>
            <a:br>
              <a:rPr lang="it-IT" sz="2000" dirty="0" smtClean="0"/>
            </a:br>
            <a:r>
              <a:rPr lang="it-IT" sz="2000" dirty="0" smtClean="0"/>
              <a:t>1598, </a:t>
            </a:r>
            <a:br>
              <a:rPr lang="it-IT" sz="2000" dirty="0" smtClean="0"/>
            </a:br>
            <a:r>
              <a:rPr lang="it-IT" sz="2000" dirty="0" smtClean="0"/>
              <a:t>olio su tela, </a:t>
            </a:r>
            <a:br>
              <a:rPr lang="it-IT" sz="2000" dirty="0" smtClean="0"/>
            </a:br>
            <a:r>
              <a:rPr lang="it-IT" sz="2000" dirty="0" smtClean="0"/>
              <a:t>Madrid, Museo </a:t>
            </a:r>
            <a:r>
              <a:rPr lang="it-IT" sz="2000" dirty="0" err="1" smtClean="0"/>
              <a:t>Thyssen-Bornemisza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4" y="0"/>
            <a:ext cx="3510492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3097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0405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Bacchino malato, 1593-94, olio su tela, </a:t>
            </a:r>
            <a:r>
              <a:rPr lang="it-IT" sz="2000" dirty="0" err="1" smtClean="0"/>
              <a:t>67X53</a:t>
            </a:r>
            <a:r>
              <a:rPr lang="it-IT" sz="2000" dirty="0" smtClean="0"/>
              <a:t>, Roma, Galleria Borgese</a:t>
            </a:r>
            <a:endParaRPr lang="it-IT" sz="20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18814" cy="5926648"/>
          </a:xfrm>
        </p:spPr>
      </p:pic>
    </p:spTree>
    <p:extLst>
      <p:ext uri="{BB962C8B-B14F-4D97-AF65-F5344CB8AC3E}">
        <p14:creationId xmlns:p14="http://schemas.microsoft.com/office/powerpoint/2010/main" val="42264603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274638"/>
            <a:ext cx="2458616" cy="4306490"/>
          </a:xfrm>
        </p:spPr>
        <p:txBody>
          <a:bodyPr>
            <a:normAutofit/>
          </a:bodyPr>
          <a:lstStyle/>
          <a:p>
            <a:r>
              <a:rPr lang="it-IT" sz="2800" dirty="0" smtClean="0"/>
              <a:t>Davide e Golia, 1597-98, </a:t>
            </a:r>
            <a:br>
              <a:rPr lang="it-IT" sz="2800" dirty="0" smtClean="0"/>
            </a:br>
            <a:r>
              <a:rPr lang="it-IT" sz="2800" dirty="0" smtClean="0"/>
              <a:t>olio su tela, </a:t>
            </a:r>
            <a:r>
              <a:rPr lang="it-IT" sz="2800" dirty="0" err="1" smtClean="0"/>
              <a:t>116X91</a:t>
            </a:r>
            <a:r>
              <a:rPr lang="it-IT" sz="2800" dirty="0" smtClean="0"/>
              <a:t>, Madrid, </a:t>
            </a:r>
            <a:br>
              <a:rPr lang="it-IT" sz="2800" dirty="0" smtClean="0"/>
            </a:br>
            <a:r>
              <a:rPr lang="it-IT" sz="2800" dirty="0" smtClean="0"/>
              <a:t>Museo del Prado</a:t>
            </a:r>
            <a:endParaRPr lang="it-IT" sz="28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7"/>
            <a:ext cx="6093947" cy="687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4404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6453336"/>
            <a:ext cx="8579296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Sacrificio di Isacco, 1602, olio su tela, </a:t>
            </a:r>
            <a:r>
              <a:rPr lang="it-IT" sz="2000" dirty="0" err="1" smtClean="0"/>
              <a:t>104X135</a:t>
            </a:r>
            <a:r>
              <a:rPr lang="it-IT" sz="2000" dirty="0" smtClean="0"/>
              <a:t>, Firenze, Galleria degli Uffizi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-18627"/>
            <a:ext cx="8193922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0591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S. Giovanni Battista, 1598 circa, olio su tela, </a:t>
            </a:r>
            <a:r>
              <a:rPr lang="it-IT" sz="2000" dirty="0" err="1" smtClean="0"/>
              <a:t>169X112</a:t>
            </a:r>
            <a:r>
              <a:rPr lang="it-IT" sz="2000" dirty="0" smtClean="0"/>
              <a:t>, Toledo, Museo del Tesoro </a:t>
            </a:r>
            <a:r>
              <a:rPr lang="it-IT" sz="2000" dirty="0" err="1" smtClean="0"/>
              <a:t>Catedralico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54030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16022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Marta e Maria Maddalena, 1598 circa, </a:t>
            </a:r>
            <a:r>
              <a:rPr lang="it-IT" sz="2000" dirty="0" err="1" smtClean="0"/>
              <a:t>100X134</a:t>
            </a:r>
            <a:r>
              <a:rPr lang="it-IT" sz="2000" dirty="0" smtClean="0"/>
              <a:t>, Detroit. </a:t>
            </a:r>
            <a:r>
              <a:rPr lang="it-IT" sz="2000" dirty="0" err="1" smtClean="0"/>
              <a:t>Institure</a:t>
            </a:r>
            <a:r>
              <a:rPr lang="it-IT" sz="2000" dirty="0" smtClean="0"/>
              <a:t> of </a:t>
            </a:r>
            <a:r>
              <a:rPr lang="it-IT" sz="2000" dirty="0" err="1" smtClean="0"/>
              <a:t>Arts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668375" cy="630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45346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Ritratto di Matteo </a:t>
            </a:r>
            <a:r>
              <a:rPr lang="it-IT" sz="2000" dirty="0" err="1" smtClean="0"/>
              <a:t>Barberini</a:t>
            </a:r>
            <a:r>
              <a:rPr lang="it-IT" sz="2000" dirty="0" smtClean="0"/>
              <a:t>, 15998 circa, olio su tela, </a:t>
            </a:r>
            <a:r>
              <a:rPr lang="it-IT" sz="2000" dirty="0" err="1" smtClean="0"/>
              <a:t>124X90</a:t>
            </a:r>
            <a:r>
              <a:rPr lang="it-IT" sz="2000" dirty="0" smtClean="0"/>
              <a:t>, Firenze, Collezione privata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475"/>
            <a:ext cx="4979497" cy="6733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95250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Narciso, 1597-99, olio su tela, </a:t>
            </a:r>
            <a:r>
              <a:rPr lang="it-IT" sz="2000" dirty="0" err="1" smtClean="0"/>
              <a:t>112X92</a:t>
            </a:r>
            <a:r>
              <a:rPr lang="it-IT" sz="2000" dirty="0" smtClean="0"/>
              <a:t>, Roma, Galleria Naz. d’Arte Antica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" y="0"/>
            <a:ext cx="56578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62419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165304"/>
            <a:ext cx="8686800" cy="692696"/>
          </a:xfrm>
        </p:spPr>
        <p:txBody>
          <a:bodyPr>
            <a:normAutofit/>
          </a:bodyPr>
          <a:lstStyle/>
          <a:p>
            <a:r>
              <a:rPr lang="it-IT" sz="2000" dirty="0" smtClean="0"/>
              <a:t>Giuditta ed </a:t>
            </a:r>
            <a:r>
              <a:rPr lang="it-IT" sz="2000" dirty="0" err="1" smtClean="0"/>
              <a:t>Oloferne</a:t>
            </a:r>
            <a:r>
              <a:rPr lang="it-IT" sz="2000" dirty="0" smtClean="0"/>
              <a:t>, 1602, olio su tela, </a:t>
            </a:r>
            <a:r>
              <a:rPr lang="it-IT" sz="2000" dirty="0" err="1" smtClean="0"/>
              <a:t>145X195</a:t>
            </a:r>
            <a:r>
              <a:rPr lang="it-IT" sz="2000" dirty="0" smtClean="0"/>
              <a:t>, Roma, </a:t>
            </a:r>
            <a:r>
              <a:rPr lang="it-IT" sz="2000" dirty="0" err="1" smtClean="0"/>
              <a:t>Gallera</a:t>
            </a:r>
            <a:r>
              <a:rPr lang="it-IT" sz="2000" dirty="0" smtClean="0"/>
              <a:t> Naz, d’arte Antica</a:t>
            </a:r>
            <a:endParaRPr lang="it-IT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2" y="0"/>
            <a:ext cx="8613406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1243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Vocazione di S. Matteo,  1599-1600, </a:t>
            </a:r>
            <a:r>
              <a:rPr lang="it-IT" sz="2000" dirty="0" err="1" smtClean="0"/>
              <a:t>322X340</a:t>
            </a:r>
            <a:r>
              <a:rPr lang="it-IT" sz="2000" dirty="0" smtClean="0"/>
              <a:t>,. olio su tela</a:t>
            </a:r>
            <a:r>
              <a:rPr lang="it-IT" sz="2000" dirty="0"/>
              <a:t>, Roma, Chiesa di S. Luigi dei </a:t>
            </a:r>
            <a:r>
              <a:rPr lang="it-IT" sz="2000" dirty="0" smtClean="0"/>
              <a:t>Francesi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9507"/>
            <a:ext cx="6743807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8713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164288" y="274638"/>
            <a:ext cx="1979712" cy="279432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Martiri di S. Matteo, 1600-1601, olio su tela, </a:t>
            </a:r>
            <a:r>
              <a:rPr lang="it-IT" sz="2000" dirty="0" err="1" smtClean="0"/>
              <a:t>323X343</a:t>
            </a:r>
            <a:r>
              <a:rPr lang="it-IT" sz="2000" dirty="0" smtClean="0"/>
              <a:t>, Roma , Chiesa di S. Luigi dei Francesi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67"/>
            <a:ext cx="7110762" cy="682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2916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923928" cy="394645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Natività con i SS.</a:t>
            </a:r>
            <a:br>
              <a:rPr lang="it-IT" sz="2000" dirty="0" smtClean="0"/>
            </a:br>
            <a:r>
              <a:rPr lang="it-IT" sz="2000" dirty="0" smtClean="0"/>
              <a:t> Lorenzo e Francesco d’Assisi, </a:t>
            </a:r>
            <a:br>
              <a:rPr lang="it-IT" sz="2000" dirty="0" smtClean="0"/>
            </a:br>
            <a:r>
              <a:rPr lang="it-IT" sz="2000" dirty="0" smtClean="0"/>
              <a:t>1600?-1609?, </a:t>
            </a:r>
            <a:br>
              <a:rPr lang="it-IT" sz="2000" dirty="0" smtClean="0"/>
            </a:br>
            <a:r>
              <a:rPr lang="it-IT" sz="2000" dirty="0" smtClean="0"/>
              <a:t>olio su tela, </a:t>
            </a:r>
            <a:br>
              <a:rPr lang="it-IT" sz="2000" dirty="0" smtClean="0"/>
            </a:br>
            <a:r>
              <a:rPr lang="it-IT" sz="2000" dirty="0" err="1" smtClean="0"/>
              <a:t>268X197</a:t>
            </a:r>
            <a:r>
              <a:rPr lang="it-IT" sz="2000" dirty="0" smtClean="0"/>
              <a:t>, </a:t>
            </a:r>
            <a:br>
              <a:rPr lang="it-IT" sz="2000" dirty="0" smtClean="0"/>
            </a:br>
            <a:r>
              <a:rPr lang="it-IT" sz="2000" dirty="0" smtClean="0"/>
              <a:t>Palermo, </a:t>
            </a:r>
            <a:br>
              <a:rPr lang="it-IT" sz="2000" dirty="0" smtClean="0"/>
            </a:br>
            <a:r>
              <a:rPr lang="it-IT" sz="2000" dirty="0" smtClean="0"/>
              <a:t>Oratorio di S. Lorenzo.</a:t>
            </a:r>
            <a:br>
              <a:rPr lang="it-IT" sz="2000" dirty="0" smtClean="0"/>
            </a:br>
            <a:r>
              <a:rPr lang="it-IT" sz="2000" dirty="0" smtClean="0"/>
              <a:t>Trafugata nel 1969, l’</a:t>
            </a:r>
            <a:r>
              <a:rPr lang="it-IT" sz="2000" dirty="0" err="1" smtClean="0"/>
              <a:t>oper</a:t>
            </a:r>
            <a:r>
              <a:rPr lang="it-IT" sz="2000" dirty="0" smtClean="0"/>
              <a:t> è andata perduta causa modalità usate nel nascondimento.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826"/>
            <a:ext cx="5007683" cy="6891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0433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314600" cy="1143000"/>
          </a:xfrm>
        </p:spPr>
        <p:txBody>
          <a:bodyPr>
            <a:normAutofit/>
          </a:bodyPr>
          <a:lstStyle/>
          <a:p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2416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8948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Conversione di S. Paolo, 1600-01, olio su tavola di dipresso, </a:t>
            </a:r>
            <a:r>
              <a:rPr lang="it-IT" sz="2000" dirty="0" err="1" smtClean="0"/>
              <a:t>237X189</a:t>
            </a:r>
            <a:r>
              <a:rPr lang="it-IT" sz="2000" dirty="0" smtClean="0"/>
              <a:t>, Roma, Collezione privata.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3902"/>
            <a:ext cx="5474911" cy="6745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5508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Crocefissione di S. Pietro, 1600-01, olio su tela, </a:t>
            </a:r>
            <a:r>
              <a:rPr lang="it-IT" sz="2000" dirty="0" err="1" smtClean="0"/>
              <a:t>230x175</a:t>
            </a:r>
            <a:r>
              <a:rPr lang="it-IT" sz="2000" dirty="0" smtClean="0"/>
              <a:t>, Roma, S. Maria del Popolo</a:t>
            </a:r>
            <a:endParaRPr lang="it-IT" sz="2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803"/>
            <a:ext cx="5291777" cy="685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6692818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Conversione di S. Paolo, 1600-01, olio su tela, </a:t>
            </a:r>
            <a:r>
              <a:rPr lang="it-IT" sz="2000" dirty="0" err="1" smtClean="0"/>
              <a:t>230X175</a:t>
            </a:r>
            <a:r>
              <a:rPr lang="it-IT" sz="2000" dirty="0" smtClean="0"/>
              <a:t>, Roma S. Maria del Popolo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16" y="0"/>
            <a:ext cx="52201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25854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Autofit/>
          </a:bodyPr>
          <a:lstStyle/>
          <a:p>
            <a:r>
              <a:rPr lang="it-IT" sz="2000" dirty="0" smtClean="0"/>
              <a:t>Incredulità di S. Tommaso, 1600-01, olio su tela, </a:t>
            </a:r>
            <a:r>
              <a:rPr lang="it-IT" sz="2000" dirty="0" err="1" smtClean="0"/>
              <a:t>107X146</a:t>
            </a:r>
            <a:r>
              <a:rPr lang="it-IT" sz="2000" dirty="0" smtClean="0"/>
              <a:t>, Potsdam, </a:t>
            </a:r>
            <a:r>
              <a:rPr lang="it-IT" sz="2000" dirty="0" err="1" smtClean="0"/>
              <a:t>Sanssouci</a:t>
            </a:r>
            <a:endParaRPr lang="it-IT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-20380"/>
            <a:ext cx="8929262" cy="6473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26191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427984" y="274638"/>
            <a:ext cx="4258816" cy="416247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S. Matteo e l’Angelo, </a:t>
            </a:r>
            <a:br>
              <a:rPr lang="it-IT" sz="2000" dirty="0" smtClean="0"/>
            </a:br>
            <a:r>
              <a:rPr lang="it-IT" sz="2000" dirty="0" smtClean="0"/>
              <a:t>1602, </a:t>
            </a:r>
            <a:br>
              <a:rPr lang="it-IT" sz="2000" dirty="0" smtClean="0"/>
            </a:br>
            <a:r>
              <a:rPr lang="it-IT" sz="2000" dirty="0" smtClean="0"/>
              <a:t>olio su tela, </a:t>
            </a:r>
            <a:br>
              <a:rPr lang="it-IT" sz="2000" dirty="0" smtClean="0"/>
            </a:br>
            <a:r>
              <a:rPr lang="it-IT" sz="2000" dirty="0" err="1" smtClean="0"/>
              <a:t>295X195</a:t>
            </a:r>
            <a:r>
              <a:rPr lang="it-IT" sz="2000" dirty="0" smtClean="0"/>
              <a:t>, </a:t>
            </a:r>
            <a:br>
              <a:rPr lang="it-IT" sz="2000" dirty="0" smtClean="0"/>
            </a:br>
            <a:r>
              <a:rPr lang="it-IT" sz="2000" dirty="0" smtClean="0"/>
              <a:t>Roma, S. Luigi dei Francesi</a:t>
            </a:r>
            <a:endParaRPr lang="it-IT" sz="20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" y="0"/>
            <a:ext cx="4188811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3669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Cena di Emmaus, 1599, olio su tela, </a:t>
            </a:r>
            <a:r>
              <a:rPr lang="it-IT" sz="2000" dirty="0" err="1" smtClean="0"/>
              <a:t>139x195</a:t>
            </a:r>
            <a:r>
              <a:rPr lang="it-IT" sz="2000" dirty="0" smtClean="0"/>
              <a:t>, Londra, National Gallery</a:t>
            </a:r>
            <a:endParaRPr lang="it-IT" sz="2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" y="35986"/>
            <a:ext cx="9188472" cy="6489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7522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652120" y="274638"/>
            <a:ext cx="303468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S. Matteo e l’Angelo, 1602, olio su tela, </a:t>
            </a:r>
            <a:r>
              <a:rPr lang="it-IT" sz="2000" dirty="0" err="1" smtClean="0"/>
              <a:t>295X195</a:t>
            </a:r>
            <a:r>
              <a:rPr lang="it-IT" sz="2000" dirty="0" smtClean="0"/>
              <a:t>, Berlino, </a:t>
            </a:r>
            <a:r>
              <a:rPr lang="it-IT" sz="2000" dirty="0" err="1" smtClean="0"/>
              <a:t>Kaserr</a:t>
            </a:r>
            <a:r>
              <a:rPr lang="it-IT" sz="2000" dirty="0" smtClean="0"/>
              <a:t> </a:t>
            </a:r>
            <a:r>
              <a:rPr lang="it-IT" sz="2000" dirty="0" err="1" smtClean="0"/>
              <a:t>Fridrich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, distrutto nel 1945</a:t>
            </a:r>
            <a:endParaRPr lang="it-IT" sz="2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5826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21912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452251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S. Giovanni Battista, </a:t>
            </a:r>
            <a:br>
              <a:rPr lang="it-IT" sz="2000" dirty="0" smtClean="0"/>
            </a:br>
            <a:r>
              <a:rPr lang="it-IT" sz="2000" dirty="0" smtClean="0"/>
              <a:t>1602, </a:t>
            </a:r>
            <a:br>
              <a:rPr lang="it-IT" sz="2000" dirty="0" smtClean="0"/>
            </a:br>
            <a:r>
              <a:rPr lang="it-IT" sz="2000" dirty="0" smtClean="0"/>
              <a:t>olio su tela, </a:t>
            </a:r>
            <a:br>
              <a:rPr lang="it-IT" sz="2000" dirty="0" smtClean="0"/>
            </a:br>
            <a:r>
              <a:rPr lang="it-IT" sz="2000" dirty="0" err="1" smtClean="0"/>
              <a:t>129X94</a:t>
            </a:r>
            <a:r>
              <a:rPr lang="it-IT" sz="2000" dirty="0" smtClean="0"/>
              <a:t>,</a:t>
            </a:r>
            <a:br>
              <a:rPr lang="it-IT" sz="2000" dirty="0" smtClean="0"/>
            </a:br>
            <a:r>
              <a:rPr lang="it-IT" sz="2000" dirty="0" smtClean="0"/>
              <a:t> Roma, </a:t>
            </a:r>
            <a:br>
              <a:rPr lang="it-IT" sz="2000" dirty="0" smtClean="0"/>
            </a:br>
            <a:r>
              <a:rPr lang="it-IT" sz="2000" dirty="0" smtClean="0"/>
              <a:t>Galleria Doria  </a:t>
            </a:r>
            <a:r>
              <a:rPr lang="it-IT" sz="2000" dirty="0" err="1" smtClean="0"/>
              <a:t>Pamphilj</a:t>
            </a:r>
            <a:endParaRPr lang="it-IT" sz="20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674"/>
            <a:ext cx="5068880" cy="6849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4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Cattura di Cristo, 1602, olio su tela, </a:t>
            </a:r>
            <a:r>
              <a:rPr lang="it-IT" sz="2000" dirty="0" err="1" smtClean="0"/>
              <a:t>133.5X169.5</a:t>
            </a:r>
            <a:r>
              <a:rPr lang="it-IT" sz="2000" dirty="0" smtClean="0"/>
              <a:t>, Dublino, National Gallery of </a:t>
            </a:r>
            <a:r>
              <a:rPr lang="it-IT" sz="2000" dirty="0" err="1" smtClean="0"/>
              <a:t>Ireland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-35986"/>
            <a:ext cx="7847026" cy="612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1247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Amor </a:t>
            </a:r>
            <a:r>
              <a:rPr lang="it-IT" sz="2000" dirty="0" err="1" smtClean="0"/>
              <a:t>vincit</a:t>
            </a:r>
            <a:r>
              <a:rPr lang="it-IT" sz="2000" dirty="0" smtClean="0"/>
              <a:t> omnia, 1602-03, </a:t>
            </a:r>
            <a:r>
              <a:rPr lang="it-IT" sz="2000" dirty="0" err="1" smtClean="0"/>
              <a:t>156X113</a:t>
            </a:r>
            <a:r>
              <a:rPr lang="it-IT" sz="2000" dirty="0" smtClean="0"/>
              <a:t>, Berlino, </a:t>
            </a:r>
            <a:r>
              <a:rPr lang="it-IT" sz="2000" dirty="0" err="1" smtClean="0"/>
              <a:t>Gemaldegalerie</a:t>
            </a:r>
            <a:endParaRPr lang="it-IT" sz="20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0" y="0"/>
            <a:ext cx="4881507" cy="666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8630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093296"/>
            <a:ext cx="8229600" cy="76470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Buona ventura, 1593-95, </a:t>
            </a:r>
            <a:r>
              <a:rPr lang="it-IT" sz="2000" dirty="0" err="1" smtClean="0"/>
              <a:t>olo</a:t>
            </a:r>
            <a:r>
              <a:rPr lang="it-IT" sz="2000" dirty="0" smtClean="0"/>
              <a:t> su tea, </a:t>
            </a:r>
            <a:r>
              <a:rPr lang="it-IT" sz="2000" dirty="0" err="1" smtClean="0"/>
              <a:t>115X150</a:t>
            </a:r>
            <a:r>
              <a:rPr lang="it-IT" sz="2000" dirty="0" smtClean="0"/>
              <a:t>, Roma Pinacoteca Capitolina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834"/>
            <a:ext cx="7855412" cy="597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12659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48064" y="274638"/>
            <a:ext cx="3538736" cy="114300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Incoronazine</a:t>
            </a:r>
            <a:r>
              <a:rPr lang="it-IT" sz="2000" dirty="0" smtClean="0"/>
              <a:t> di spine, 1602-03, olio su </a:t>
            </a:r>
            <a:r>
              <a:rPr lang="it-IT" sz="2000" dirty="0" err="1" smtClean="0"/>
              <a:t>tel</a:t>
            </a:r>
            <a:r>
              <a:rPr lang="it-IT" sz="2000" dirty="0" smtClean="0"/>
              <a:t>, 125178, Prato Galleria di Palazzo </a:t>
            </a:r>
            <a:r>
              <a:rPr lang="it-IT" sz="2000" dirty="0" err="1" smtClean="0"/>
              <a:t>deglli</a:t>
            </a:r>
            <a:r>
              <a:rPr lang="it-IT" sz="2000" dirty="0" smtClean="0"/>
              <a:t> Alberti</a:t>
            </a:r>
            <a:endParaRPr lang="it-IT" sz="2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91"/>
            <a:ext cx="4819035" cy="6650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60647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Sacrificio di Isacco, 1603, olio su tela, Princeton, Barbara </a:t>
            </a:r>
            <a:r>
              <a:rPr lang="it-IT" sz="2000" dirty="0" err="1" smtClean="0"/>
              <a:t>Piasecka</a:t>
            </a:r>
            <a:r>
              <a:rPr lang="it-IT" sz="2000" dirty="0" smtClean="0"/>
              <a:t>-Johnson Collection, </a:t>
            </a:r>
            <a:r>
              <a:rPr lang="it-IT" sz="2000" dirty="0" err="1" smtClean="0"/>
              <a:t>2.a</a:t>
            </a:r>
            <a:r>
              <a:rPr lang="it-IT" sz="2000" dirty="0" smtClean="0"/>
              <a:t> versione</a:t>
            </a:r>
            <a:endParaRPr lang="it-IT" sz="20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122856" cy="6183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973581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Deposizione di Cristo, 1602-1604, olio su tela, </a:t>
            </a:r>
            <a:r>
              <a:rPr lang="it-IT" sz="2000" dirty="0" err="1" smtClean="0"/>
              <a:t>300X203</a:t>
            </a:r>
            <a:r>
              <a:rPr lang="it-IT" sz="2000" dirty="0" smtClean="0"/>
              <a:t>, Città del Vaticano, Pinacoteca Vaticana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03628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62116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S. Giovanni Battista, 1604, olio su tela, </a:t>
            </a:r>
            <a:r>
              <a:rPr lang="it-IT" sz="2000" dirty="0" err="1" smtClean="0"/>
              <a:t>172.5X104.5</a:t>
            </a:r>
            <a:r>
              <a:rPr lang="it-IT" sz="2000" dirty="0" smtClean="0"/>
              <a:t>, Kansas City, Nelson </a:t>
            </a:r>
            <a:r>
              <a:rPr lang="it-IT" sz="2000" dirty="0" err="1" smtClean="0"/>
              <a:t>Atkins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of Art, </a:t>
            </a:r>
            <a:r>
              <a:rPr lang="it-IT" sz="2000" dirty="0" err="1" smtClean="0"/>
              <a:t>4.a</a:t>
            </a:r>
            <a:r>
              <a:rPr lang="it-IT" sz="2000" dirty="0" smtClean="0"/>
              <a:t> versione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21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9792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16016" y="274638"/>
            <a:ext cx="397078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Morte della Vergine, 1604, olio su tela, </a:t>
            </a:r>
            <a:r>
              <a:rPr lang="it-IT" sz="2000" dirty="0" err="1" smtClean="0"/>
              <a:t>369X245</a:t>
            </a:r>
            <a:r>
              <a:rPr lang="it-IT" sz="2000" dirty="0" smtClean="0"/>
              <a:t>, </a:t>
            </a:r>
            <a:r>
              <a:rPr lang="it-IT" sz="2000" dirty="0" err="1" smtClean="0"/>
              <a:t>Pargi</a:t>
            </a:r>
            <a:r>
              <a:rPr lang="it-IT" sz="2000" dirty="0" smtClean="0"/>
              <a:t>, Museo del Louvre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6976"/>
            <a:ext cx="4537150" cy="690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045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81328"/>
            <a:ext cx="9144000" cy="476672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S. Giovanni Battista, 1604 circa, olio su tela, </a:t>
            </a:r>
            <a:r>
              <a:rPr lang="it-IT" sz="2000" dirty="0" err="1" smtClean="0"/>
              <a:t>94X131</a:t>
            </a:r>
            <a:r>
              <a:rPr lang="it-IT" sz="2000" dirty="0" smtClean="0"/>
              <a:t>, Roma, Galleria Palazzo </a:t>
            </a:r>
            <a:r>
              <a:rPr lang="it-IT" sz="2000" dirty="0" err="1" smtClean="0"/>
              <a:t>Corsini</a:t>
            </a:r>
            <a:r>
              <a:rPr lang="it-IT" sz="2000" dirty="0" smtClean="0"/>
              <a:t>, </a:t>
            </a:r>
            <a:r>
              <a:rPr lang="it-IT" sz="2000" dirty="0" err="1" smtClean="0"/>
              <a:t>5.a</a:t>
            </a:r>
            <a:r>
              <a:rPr lang="it-IT" sz="2000" dirty="0" smtClean="0"/>
              <a:t> versione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-25152"/>
            <a:ext cx="8847595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28926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S. Francesco in preghiera, 1605, olio su tela, </a:t>
            </a:r>
            <a:r>
              <a:rPr lang="it-IT" sz="2000" dirty="0" err="1" smtClean="0"/>
              <a:t>128X97</a:t>
            </a:r>
            <a:r>
              <a:rPr lang="it-IT" sz="2000" dirty="0" smtClean="0"/>
              <a:t>, Roma, Galleria Naz. </a:t>
            </a:r>
            <a:r>
              <a:rPr lang="it-IT" sz="2000" dirty="0" err="1" smtClean="0"/>
              <a:t>di’arte</a:t>
            </a:r>
            <a:r>
              <a:rPr lang="it-IT" sz="2000" dirty="0" smtClean="0"/>
              <a:t> antica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709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52599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0192" y="274638"/>
            <a:ext cx="284380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Ecce Homo, 1605 circa, olio su tela, </a:t>
            </a:r>
            <a:r>
              <a:rPr lang="it-IT" sz="2000" dirty="0" err="1" smtClean="0"/>
              <a:t>128X103</a:t>
            </a:r>
            <a:r>
              <a:rPr lang="it-IT" sz="2000" dirty="0" smtClean="0"/>
              <a:t>, </a:t>
            </a:r>
            <a:r>
              <a:rPr lang="it-IT" sz="2000" dirty="0" err="1" smtClean="0"/>
              <a:t>Genva</a:t>
            </a:r>
            <a:r>
              <a:rPr lang="it-IT" sz="2000" dirty="0" smtClean="0"/>
              <a:t>, Galleria Palazzo Bianco</a:t>
            </a:r>
            <a:endParaRPr lang="it-IT" sz="2000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6135487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08122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S. Girolamo in meditazione, 1605 cica, olio su tela, </a:t>
            </a:r>
            <a:r>
              <a:rPr lang="it-IT" sz="2000" dirty="0" err="1" smtClean="0"/>
              <a:t>118X81</a:t>
            </a:r>
            <a:r>
              <a:rPr lang="it-IT" sz="2000" dirty="0" smtClean="0"/>
              <a:t>, </a:t>
            </a:r>
            <a:r>
              <a:rPr lang="it-IT" sz="2000" dirty="0" err="1" smtClean="0"/>
              <a:t>Monistrol</a:t>
            </a:r>
            <a:r>
              <a:rPr lang="it-IT" sz="2000" dirty="0" smtClean="0"/>
              <a:t> de Montserrat, S. Maria de </a:t>
            </a:r>
            <a:r>
              <a:rPr lang="it-IT" sz="2000" dirty="0" err="1" smtClean="0"/>
              <a:t>Monteserrat</a:t>
            </a:r>
            <a:endParaRPr lang="it-IT" sz="2000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" y="0"/>
            <a:ext cx="48429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961892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S. Girolamo scrivente, 1605 circa, olio su tela, </a:t>
            </a:r>
            <a:r>
              <a:rPr lang="it-IT" sz="2000" dirty="0" err="1" smtClean="0"/>
              <a:t>112X157</a:t>
            </a:r>
            <a:r>
              <a:rPr lang="it-IT" sz="2000" dirty="0" smtClean="0"/>
              <a:t>, Roma, Galleria Borghese</a:t>
            </a:r>
            <a:endParaRPr lang="it-IT" sz="2000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9" y="0"/>
            <a:ext cx="9062978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99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432048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 bari, 1594, olio su tela, Fort Worth, </a:t>
            </a:r>
            <a:r>
              <a:rPr lang="it-IT" sz="2000" dirty="0" err="1" smtClean="0"/>
              <a:t>Kimbell</a:t>
            </a:r>
            <a:r>
              <a:rPr lang="it-IT" sz="2000" dirty="0" smtClean="0"/>
              <a:t> Art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55" y="0"/>
            <a:ext cx="9292045" cy="6597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09292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64088" y="274638"/>
            <a:ext cx="332271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Madonna col Bambino e S. Anna, 1605, olio su tela, </a:t>
            </a:r>
            <a:r>
              <a:rPr lang="it-IT" sz="2000" dirty="0" err="1" smtClean="0"/>
              <a:t>292X211</a:t>
            </a:r>
            <a:r>
              <a:rPr lang="it-IT" sz="2000" dirty="0" smtClean="0"/>
              <a:t>, Roma, Galleria </a:t>
            </a:r>
            <a:r>
              <a:rPr lang="it-IT" sz="2000" dirty="0" err="1" smtClean="0"/>
              <a:t>Boghese</a:t>
            </a:r>
            <a:endParaRPr lang="it-IT" sz="2000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29" y="9545"/>
            <a:ext cx="5171585" cy="68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661834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283968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Madonna dei Pellegrini ( Madonna di Loreto ), 1604-06, olio su tela, </a:t>
            </a:r>
            <a:r>
              <a:rPr lang="it-IT" sz="2000" dirty="0" err="1" smtClean="0"/>
              <a:t>260X150</a:t>
            </a:r>
            <a:r>
              <a:rPr lang="it-IT" sz="2000" dirty="0" smtClean="0"/>
              <a:t>, Roma, Chiesa di S. Agostino in Campo Marzio</a:t>
            </a:r>
            <a:endParaRPr lang="it-IT" sz="2000" dirty="0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12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34364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1629" y="6237312"/>
            <a:ext cx="86868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Cristo sul monte degli Ulivi, 1604-06, </a:t>
            </a:r>
            <a:r>
              <a:rPr lang="it-IT" sz="2000" dirty="0" err="1" smtClean="0"/>
              <a:t>lio</a:t>
            </a:r>
            <a:r>
              <a:rPr lang="it-IT" sz="2000" dirty="0" smtClean="0"/>
              <a:t> su tela, </a:t>
            </a:r>
            <a:r>
              <a:rPr lang="it-IT" sz="2000" dirty="0" err="1" smtClean="0"/>
              <a:t>154X222</a:t>
            </a:r>
            <a:r>
              <a:rPr lang="it-IT" sz="2000" dirty="0" smtClean="0"/>
              <a:t>, Berlino , Kaiser </a:t>
            </a:r>
            <a:r>
              <a:rPr lang="it-IT" sz="2000" dirty="0" err="1" smtClean="0"/>
              <a:t>Fridich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, distrutto nel 1945</a:t>
            </a:r>
            <a:endParaRPr lang="it-IT" sz="2000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5" y="0"/>
            <a:ext cx="9162851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71743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di papa Paolo V, 1605-06, olio su tela, </a:t>
            </a:r>
            <a:r>
              <a:rPr lang="it-IT" sz="2000" dirty="0" err="1" smtClean="0"/>
              <a:t>203X119</a:t>
            </a:r>
            <a:r>
              <a:rPr lang="it-IT" sz="2000" dirty="0" smtClean="0"/>
              <a:t>, Roma, Collezione privata</a:t>
            </a:r>
            <a:endParaRPr lang="it-IT" sz="2000" dirty="0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2" y="870"/>
            <a:ext cx="3986985" cy="674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49032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Sacra Famigli con S. Giovanni Battista, 1605-06, olio su tela, </a:t>
            </a:r>
            <a:r>
              <a:rPr lang="it-IT" sz="2000" dirty="0" err="1" smtClean="0"/>
              <a:t>116X94</a:t>
            </a:r>
            <a:r>
              <a:rPr lang="it-IT" sz="2000" dirty="0" smtClean="0"/>
              <a:t>, Caracas, Collezione privata Otero Silva, in deposito al </a:t>
            </a:r>
            <a:r>
              <a:rPr lang="it-IT" sz="2000" dirty="0" err="1" smtClean="0"/>
              <a:t>Metropolitan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di New York.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7386"/>
            <a:ext cx="5269703" cy="6850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7756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32040" y="274638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S. Francesco in preghiera, 1605-06, olio su tela, </a:t>
            </a:r>
            <a:r>
              <a:rPr lang="it-IT" sz="2000" dirty="0" err="1" smtClean="0"/>
              <a:t>130C90</a:t>
            </a:r>
            <a:r>
              <a:rPr lang="it-IT" sz="2000" dirty="0" smtClean="0"/>
              <a:t>, Cremona, Museo </a:t>
            </a:r>
            <a:r>
              <a:rPr lang="it-IT" sz="2000" dirty="0" err="1" smtClean="0"/>
              <a:t>Cvico</a:t>
            </a:r>
            <a:r>
              <a:rPr lang="it-IT" sz="2000" dirty="0" smtClean="0"/>
              <a:t> Ala Ponzone, Cremona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4790337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337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436096" y="274638"/>
            <a:ext cx="325070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Maria Maddalena in estasi, 1606, olio su tela, </a:t>
            </a:r>
            <a:r>
              <a:rPr lang="it-IT" sz="2000" dirty="0" err="1" smtClean="0"/>
              <a:t>106.5X91</a:t>
            </a:r>
            <a:r>
              <a:rPr lang="it-IT" sz="2000" dirty="0" smtClean="0"/>
              <a:t>, Roma, Collezione privata</a:t>
            </a:r>
            <a:endParaRPr lang="it-IT" sz="2000" dirty="0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220"/>
            <a:ext cx="5257847" cy="6723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7007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Cena di Emmaus, 1606, olio su tela, </a:t>
            </a:r>
            <a:r>
              <a:rPr lang="it-IT" sz="2000" dirty="0" err="1" smtClean="0"/>
              <a:t>141X175</a:t>
            </a:r>
            <a:r>
              <a:rPr lang="it-IT" sz="2000" dirty="0" smtClean="0"/>
              <a:t>, Milano, Pinacoteca di Brera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280"/>
            <a:ext cx="7849854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78426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0" y="274638"/>
            <a:ext cx="4114800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Sette opere di misericordia, 1606-07, olio su tela, Napoli, Pio Monte della Misericordia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45" y="0"/>
            <a:ext cx="444242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8873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453336"/>
            <a:ext cx="9144000" cy="40466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Cristo alla colonna, 1606-07, olio su tela, 134.%</a:t>
            </a:r>
            <a:r>
              <a:rPr lang="it-IT" sz="2000" dirty="0" err="1" smtClean="0"/>
              <a:t>X175</a:t>
            </a:r>
            <a:r>
              <a:rPr lang="it-IT" sz="2000" dirty="0" smtClean="0"/>
              <a:t>.%, Rouen </a:t>
            </a:r>
            <a:r>
              <a:rPr lang="it-IT" sz="2000" dirty="0" err="1" smtClean="0"/>
              <a:t>Musèe</a:t>
            </a:r>
            <a:r>
              <a:rPr lang="it-IT" sz="2000" dirty="0" smtClean="0"/>
              <a:t> </a:t>
            </a:r>
            <a:r>
              <a:rPr lang="it-IT" sz="2000" dirty="0" err="1" smtClean="0"/>
              <a:t>des</a:t>
            </a:r>
            <a:r>
              <a:rPr lang="it-IT" sz="2000" dirty="0" smtClean="0"/>
              <a:t> </a:t>
            </a:r>
            <a:r>
              <a:rPr lang="it-IT" sz="2000" dirty="0" err="1" smtClean="0"/>
              <a:t>Beaux-Arts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400092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682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868144" y="274638"/>
            <a:ext cx="2818656" cy="1143000"/>
          </a:xfrm>
        </p:spPr>
        <p:txBody>
          <a:bodyPr>
            <a:normAutofit fontScale="90000"/>
          </a:bodyPr>
          <a:lstStyle/>
          <a:p>
            <a:r>
              <a:rPr lang="it-IT" sz="2000" dirty="0" err="1" smtClean="0"/>
              <a:t>Maddelena</a:t>
            </a:r>
            <a:r>
              <a:rPr lang="it-IT" sz="2000" dirty="0" smtClean="0"/>
              <a:t> penitente , 1594-95, olio su tela, </a:t>
            </a:r>
            <a:r>
              <a:rPr lang="it-IT" sz="2000" dirty="0" err="1" smtClean="0"/>
              <a:t>122,5X98,5</a:t>
            </a:r>
            <a:r>
              <a:rPr lang="it-IT" sz="2000" dirty="0" smtClean="0"/>
              <a:t>, Roma Galleria Doria </a:t>
            </a:r>
            <a:r>
              <a:rPr lang="it-IT" sz="2000" dirty="0" err="1" smtClean="0"/>
              <a:t>Pamphilj</a:t>
            </a:r>
            <a:endParaRPr lang="it-IT" sz="20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6" y="0"/>
            <a:ext cx="564444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554065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92080" y="274638"/>
            <a:ext cx="3394720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Crocefissione di S. Andrea, 1607, olio su tela, </a:t>
            </a:r>
            <a:r>
              <a:rPr lang="it-IT" sz="2000" dirty="0" err="1" smtClean="0"/>
              <a:t>202.5X152.7</a:t>
            </a:r>
            <a:r>
              <a:rPr lang="it-IT" sz="2000" dirty="0" smtClean="0"/>
              <a:t>, Cleveland, </a:t>
            </a:r>
            <a:r>
              <a:rPr lang="it-IT" sz="2000" dirty="0" err="1" smtClean="0"/>
              <a:t>Clevelenad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of Art</a:t>
            </a:r>
            <a:endParaRPr lang="it-IT" sz="2000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62" y="0"/>
            <a:ext cx="509414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799912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Davide con la testa di Golia, 1607, olio su tela, </a:t>
            </a:r>
            <a:r>
              <a:rPr lang="it-IT" sz="2000" dirty="0" err="1" smtClean="0"/>
              <a:t>90.5X116</a:t>
            </a:r>
            <a:r>
              <a:rPr lang="it-IT" sz="2000" dirty="0" smtClean="0"/>
              <a:t>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0"/>
            <a:ext cx="8068441" cy="6242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1045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88024" y="274638"/>
            <a:ext cx="389877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Madonna del Rosario, 1607, olio su tela, </a:t>
            </a:r>
            <a:r>
              <a:rPr lang="it-IT" sz="2000" dirty="0" err="1" smtClean="0"/>
              <a:t>364X249</a:t>
            </a:r>
            <a:r>
              <a:rPr lang="it-IT" sz="2000" dirty="0" smtClean="0"/>
              <a:t>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12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88759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Incoronazione di spine, 1603-</a:t>
            </a:r>
            <a:r>
              <a:rPr lang="it-IT" sz="2000" dirty="0" err="1" smtClean="0"/>
              <a:t>04circa</a:t>
            </a:r>
            <a:r>
              <a:rPr lang="it-IT" sz="2000" dirty="0" smtClean="0"/>
              <a:t>, olio su tela, </a:t>
            </a:r>
            <a:r>
              <a:rPr lang="it-IT" sz="2000" dirty="0" err="1" smtClean="0"/>
              <a:t>127X167</a:t>
            </a:r>
            <a:r>
              <a:rPr lang="it-IT" sz="2000" dirty="0" smtClean="0"/>
              <a:t>, Vienna, </a:t>
            </a:r>
            <a:r>
              <a:rPr lang="it-IT" sz="2000" dirty="0" err="1" smtClean="0"/>
              <a:t>Kunsthistorisches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endParaRPr lang="it-IT" sz="2000" dirty="0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193095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640617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Flagellazione di Cristo, 1607-08, olio su tela, </a:t>
            </a:r>
            <a:r>
              <a:rPr lang="it-IT" sz="2000" dirty="0" err="1" smtClean="0"/>
              <a:t>286X213</a:t>
            </a:r>
            <a:r>
              <a:rPr lang="it-IT" sz="2000" dirty="0" smtClean="0"/>
              <a:t>, Napoli. Museo nazionale di Capodimonte</a:t>
            </a:r>
            <a:endParaRPr lang="it-IT" sz="2000" dirty="0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04" y="0"/>
            <a:ext cx="525539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54490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453336"/>
            <a:ext cx="8229600" cy="404664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S. Girolamo scrivente, 1608, olio su tela, La Valletta, Concattedrale di S. Giovanni</a:t>
            </a:r>
            <a:endParaRPr lang="it-IT" sz="2000" dirty="0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2512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961662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Ritratto di </a:t>
            </a:r>
            <a:r>
              <a:rPr lang="it-IT" sz="2000" dirty="0" err="1" smtClean="0"/>
              <a:t>Alof</a:t>
            </a:r>
            <a:r>
              <a:rPr lang="it-IT" sz="2000" dirty="0" smtClean="0"/>
              <a:t> de </a:t>
            </a:r>
            <a:r>
              <a:rPr lang="it-IT" sz="2000" dirty="0" err="1" smtClean="0"/>
              <a:t>Wignacourt</a:t>
            </a:r>
            <a:r>
              <a:rPr lang="it-IT" sz="2000" dirty="0" smtClean="0"/>
              <a:t>, 1608, olio su tela, </a:t>
            </a:r>
            <a:r>
              <a:rPr lang="it-IT" sz="2000" dirty="0" err="1" smtClean="0"/>
              <a:t>195X134</a:t>
            </a:r>
            <a:r>
              <a:rPr lang="it-IT" sz="2000" dirty="0" smtClean="0"/>
              <a:t>, Parigi, Museo del Louvre</a:t>
            </a:r>
            <a:endParaRPr lang="it-IT" sz="2000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3987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208086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Decollazione di S. Giovanni Battista, 1608, olio su tela, </a:t>
            </a:r>
            <a:r>
              <a:rPr lang="it-IT" sz="2000" dirty="0" err="1" smtClean="0"/>
              <a:t>361X520</a:t>
            </a:r>
            <a:r>
              <a:rPr lang="it-IT" sz="2000" dirty="0" smtClean="0"/>
              <a:t>, La Valletta, Concattedrale di S. Giovanni. Unica opera firmata da Caravaggio: nel sangue del Santo.</a:t>
            </a:r>
            <a:endParaRPr lang="it-IT" sz="2000" dirty="0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30796"/>
            <a:ext cx="9128692" cy="6196100"/>
          </a:xfrm>
        </p:spPr>
      </p:pic>
    </p:spTree>
    <p:extLst>
      <p:ext uri="{BB962C8B-B14F-4D97-AF65-F5344CB8AC3E}">
        <p14:creationId xmlns:p14="http://schemas.microsoft.com/office/powerpoint/2010/main" val="32317056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Amorino dormiente, 1608-9, olio su tela, </a:t>
            </a:r>
            <a:r>
              <a:rPr lang="it-IT" sz="2000" dirty="0" err="1" smtClean="0"/>
              <a:t>72X105</a:t>
            </a:r>
            <a:r>
              <a:rPr lang="it-IT" sz="2000" dirty="0" smtClean="0"/>
              <a:t>, Firenze, Palazzo Pitti, Galleria Palatina</a:t>
            </a:r>
            <a:endParaRPr lang="it-IT" sz="2000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42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538027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Il </a:t>
            </a:r>
            <a:r>
              <a:rPr lang="it-IT" sz="2000" dirty="0" err="1" smtClean="0"/>
              <a:t>C1608</a:t>
            </a:r>
            <a:r>
              <a:rPr lang="it-IT" sz="2000" dirty="0" smtClean="0"/>
              <a:t>, olio su tela, </a:t>
            </a:r>
            <a:r>
              <a:rPr lang="it-IT" sz="2000" dirty="0" err="1" smtClean="0"/>
              <a:t>195X140</a:t>
            </a:r>
            <a:r>
              <a:rPr lang="it-IT" sz="2000" dirty="0" smtClean="0"/>
              <a:t>, Firenze, Palazzo Pitti, </a:t>
            </a:r>
            <a:r>
              <a:rPr lang="it-IT" sz="2000" dirty="0" err="1" smtClean="0"/>
              <a:t>Galleia</a:t>
            </a:r>
            <a:r>
              <a:rPr lang="it-IT" sz="2000" dirty="0" smtClean="0"/>
              <a:t> Palatina</a:t>
            </a:r>
            <a:endParaRPr lang="it-IT" sz="2000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" y="0"/>
            <a:ext cx="9068719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5828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86868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S. Francesco n estasi, 1594-95, olio su tela, </a:t>
            </a:r>
            <a:r>
              <a:rPr lang="it-IT" sz="2000" dirty="0" err="1" smtClean="0"/>
              <a:t>92,5X128,4</a:t>
            </a:r>
            <a:r>
              <a:rPr lang="it-IT" sz="2000" dirty="0" smtClean="0"/>
              <a:t>, </a:t>
            </a:r>
            <a:r>
              <a:rPr lang="it-IT" sz="2000" dirty="0" err="1" smtClean="0"/>
              <a:t>Hartfod</a:t>
            </a:r>
            <a:r>
              <a:rPr lang="it-IT" sz="2000" dirty="0" smtClean="0"/>
              <a:t>, </a:t>
            </a:r>
            <a:r>
              <a:rPr lang="it-IT" sz="2000" dirty="0" err="1" smtClean="0"/>
              <a:t>Wadsworh</a:t>
            </a:r>
            <a:r>
              <a:rPr lang="it-IT" sz="2000" dirty="0" smtClean="0"/>
              <a:t> </a:t>
            </a:r>
            <a:r>
              <a:rPr lang="it-IT" sz="2000" dirty="0" err="1" smtClean="0"/>
              <a:t>Atheneum</a:t>
            </a:r>
            <a:endParaRPr lang="it-IT" sz="20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916" y="0"/>
            <a:ext cx="8906938" cy="6412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025890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80112" y="274638"/>
            <a:ext cx="3106688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Ritratto di Fra Antonio Martelli, 1608-09, olio su tela, Firenze, Palazzo Pitti, Galleria Palatina</a:t>
            </a:r>
            <a:endParaRPr lang="it-IT" sz="2000" dirty="0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33010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432660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74638"/>
            <a:ext cx="316835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Seppellimento di S. Lucia, 1608, olio su tela, </a:t>
            </a:r>
            <a:r>
              <a:rPr lang="it-IT" sz="2000" dirty="0" err="1" smtClean="0"/>
              <a:t>408X300</a:t>
            </a:r>
            <a:r>
              <a:rPr lang="it-IT" sz="2000" dirty="0" smtClean="0"/>
              <a:t>, Siracusa, Chiesa di S. Lucia alla Badia</a:t>
            </a:r>
            <a:endParaRPr lang="it-IT" sz="2000" dirty="0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62131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69982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Annunciazione, 1609 circa, olio su tela, </a:t>
            </a:r>
            <a:r>
              <a:rPr lang="it-IT" sz="2000" dirty="0" err="1" smtClean="0"/>
              <a:t>285X205</a:t>
            </a:r>
            <a:r>
              <a:rPr lang="it-IT" sz="2000" dirty="0" smtClean="0"/>
              <a:t>, Nancy, </a:t>
            </a:r>
            <a:r>
              <a:rPr lang="it-IT" sz="2000" dirty="0" err="1" smtClean="0"/>
              <a:t>Musèe</a:t>
            </a:r>
            <a:r>
              <a:rPr lang="it-IT" sz="2000" dirty="0" smtClean="0"/>
              <a:t> </a:t>
            </a:r>
            <a:r>
              <a:rPr lang="it-IT" sz="2000" dirty="0" err="1" smtClean="0"/>
              <a:t>des</a:t>
            </a:r>
            <a:r>
              <a:rPr lang="it-IT" sz="2000" dirty="0" smtClean="0"/>
              <a:t> </a:t>
            </a:r>
            <a:r>
              <a:rPr lang="it-IT" sz="2000" dirty="0" err="1" smtClean="0"/>
              <a:t>Beaux</a:t>
            </a:r>
            <a:r>
              <a:rPr lang="it-IT" sz="2000" dirty="0" smtClean="0"/>
              <a:t> </a:t>
            </a:r>
            <a:r>
              <a:rPr lang="it-IT" sz="2000" dirty="0" err="1" smtClean="0"/>
              <a:t>Arts</a:t>
            </a:r>
            <a:endParaRPr lang="it-IT" sz="2000" dirty="0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262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61974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610744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Resurrezione di Lazzaro, 1609, olio su tela, </a:t>
            </a:r>
            <a:r>
              <a:rPr lang="it-IT" sz="2000" dirty="0" err="1" smtClean="0"/>
              <a:t>380X275</a:t>
            </a:r>
            <a:r>
              <a:rPr lang="it-IT" sz="2000" dirty="0" smtClean="0"/>
              <a:t>, Messina, Museo Regionale</a:t>
            </a:r>
            <a:endParaRPr lang="it-IT" sz="2000" dirty="0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64" y="0"/>
            <a:ext cx="4925199" cy="674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561346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60032" y="274638"/>
            <a:ext cx="382676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Adorazione dei pastori, 1609, olio su tela, Messina Museo Regionale</a:t>
            </a:r>
            <a:endParaRPr lang="it-IT" sz="2000" dirty="0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4360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22013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81328"/>
            <a:ext cx="8229600" cy="476672"/>
          </a:xfrm>
        </p:spPr>
        <p:txBody>
          <a:bodyPr>
            <a:normAutofit/>
          </a:bodyPr>
          <a:lstStyle/>
          <a:p>
            <a:r>
              <a:rPr lang="it-IT" sz="2000" dirty="0" smtClean="0"/>
              <a:t>Salomè con la testa del Battista, 1609, </a:t>
            </a:r>
            <a:r>
              <a:rPr lang="it-IT" sz="2000" dirty="0" err="1" smtClean="0"/>
              <a:t>116X140</a:t>
            </a:r>
            <a:r>
              <a:rPr lang="it-IT" sz="2000" dirty="0" smtClean="0"/>
              <a:t>, Madrid</a:t>
            </a:r>
            <a:endParaRPr lang="it-IT" sz="2000" dirty="0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0"/>
            <a:ext cx="7582645" cy="634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43116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237312"/>
            <a:ext cx="82296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Salomè con la testa del Battista, 1607-1610, olio su tela, Londra, National Gallery</a:t>
            </a:r>
            <a:endParaRPr lang="it-IT" sz="2000" dirty="0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9090"/>
            <a:ext cx="7422729" cy="6309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8153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La negazione di S. Pietro, 1609-10, olio su tela, </a:t>
            </a:r>
            <a:r>
              <a:rPr lang="it-IT" sz="2000" dirty="0" err="1" smtClean="0"/>
              <a:t>91X106</a:t>
            </a:r>
            <a:r>
              <a:rPr lang="it-IT" sz="2000" dirty="0" smtClean="0"/>
              <a:t>, Londra, National Gallery</a:t>
            </a:r>
            <a:endParaRPr lang="it-IT" sz="2000" dirty="0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60887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607751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Davide con la testa del Golia, 1609-10, olio su tela, </a:t>
            </a:r>
            <a:r>
              <a:rPr lang="it-IT" sz="2000" dirty="0" err="1" smtClean="0"/>
              <a:t>125X101</a:t>
            </a:r>
            <a:r>
              <a:rPr lang="it-IT" sz="2000" dirty="0" smtClean="0"/>
              <a:t>, Roma, Galleria Borghese</a:t>
            </a:r>
            <a:endParaRPr lang="it-IT" sz="2000" dirty="0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44285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676276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6309320"/>
            <a:ext cx="8229600" cy="54868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S. Giovanni Battista disteso, 1610, olio su tela, </a:t>
            </a:r>
            <a:r>
              <a:rPr lang="it-IT" sz="2000" dirty="0" err="1" smtClean="0"/>
              <a:t>106X179.5</a:t>
            </a:r>
            <a:r>
              <a:rPr lang="it-IT" sz="2000" dirty="0" smtClean="0"/>
              <a:t>, Monaco Collezione privata</a:t>
            </a:r>
            <a:endParaRPr lang="it-IT" sz="2000" dirty="0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12"/>
            <a:ext cx="8944298" cy="5169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6967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309320"/>
            <a:ext cx="9144000" cy="548680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Cncerto</a:t>
            </a:r>
            <a:r>
              <a:rPr lang="it-IT" sz="2000" dirty="0" smtClean="0"/>
              <a:t>, o I musici, 1595, olio su tela, </a:t>
            </a:r>
            <a:r>
              <a:rPr lang="it-IT" sz="2000" dirty="0" err="1" smtClean="0"/>
              <a:t>87,9X</a:t>
            </a:r>
            <a:r>
              <a:rPr lang="it-IT" sz="2000" dirty="0" smtClean="0"/>
              <a:t> 115,9, New </a:t>
            </a:r>
            <a:r>
              <a:rPr lang="it-IT" sz="2000" dirty="0" err="1" smtClean="0"/>
              <a:t>Yok</a:t>
            </a:r>
            <a:r>
              <a:rPr lang="it-IT" sz="2000" dirty="0" smtClean="0"/>
              <a:t>, </a:t>
            </a:r>
            <a:r>
              <a:rPr lang="it-IT" sz="2000" dirty="0" err="1" smtClean="0"/>
              <a:t>Mepolitan</a:t>
            </a:r>
            <a:r>
              <a:rPr lang="it-IT" sz="2000" dirty="0" smtClean="0"/>
              <a:t> </a:t>
            </a:r>
            <a:r>
              <a:rPr lang="it-IT" sz="2000" dirty="0" err="1" smtClean="0"/>
              <a:t>Museum</a:t>
            </a:r>
            <a:r>
              <a:rPr lang="it-IT" sz="2000" dirty="0" smtClean="0"/>
              <a:t> of Art</a:t>
            </a:r>
            <a:endParaRPr lang="it-IT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8314434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1150614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24128" y="274638"/>
            <a:ext cx="2962672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S. Giovanni Battista, 1610 circa, olio su tela, </a:t>
            </a:r>
            <a:r>
              <a:rPr lang="it-IT" sz="2000" dirty="0" err="1" smtClean="0"/>
              <a:t>159X124</a:t>
            </a:r>
            <a:r>
              <a:rPr lang="it-IT" sz="2000" dirty="0" smtClean="0"/>
              <a:t>, Roma, Galleria Borghese</a:t>
            </a:r>
            <a:endParaRPr lang="it-IT" sz="2000" dirty="0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5625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908887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6237312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Martirio di S. Orsola, 1610, olio su tela, </a:t>
            </a:r>
            <a:r>
              <a:rPr lang="it-IT" sz="2000" dirty="0" err="1" smtClean="0"/>
              <a:t>106X179.5</a:t>
            </a:r>
            <a:r>
              <a:rPr lang="it-IT" sz="2000" dirty="0" smtClean="0"/>
              <a:t>, Napoli, Galleria di Palazzo </a:t>
            </a:r>
            <a:r>
              <a:rPr lang="it-IT" sz="2000" dirty="0" err="1" smtClean="0"/>
              <a:t>Zevallos</a:t>
            </a:r>
            <a:r>
              <a:rPr lang="it-IT" sz="2000" dirty="0" smtClean="0"/>
              <a:t>. Ultima opera conosciuta di Caravaggio.</a:t>
            </a:r>
            <a:endParaRPr lang="it-IT" sz="2000" dirty="0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257"/>
            <a:ext cx="7682622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4662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 fontScale="90000"/>
          </a:bodyPr>
          <a:lstStyle/>
          <a:p>
            <a:r>
              <a:rPr lang="it-IT" sz="2000" dirty="0" smtClean="0"/>
              <a:t>Ragazzo morso da un ramarro,  1595-96, </a:t>
            </a:r>
            <a:r>
              <a:rPr lang="it-IT" sz="2000" dirty="0" err="1" smtClean="0"/>
              <a:t>65,8X52,3</a:t>
            </a:r>
            <a:r>
              <a:rPr lang="it-IT" sz="2000" dirty="0" smtClean="0"/>
              <a:t>, Firenze, Fondazione </a:t>
            </a:r>
            <a:r>
              <a:rPr lang="it-IT" sz="2000" dirty="0" err="1" smtClean="0"/>
              <a:t>Rberto</a:t>
            </a:r>
            <a:r>
              <a:rPr lang="it-IT" sz="2000" dirty="0" smtClean="0"/>
              <a:t> Longhi, prima versione</a:t>
            </a:r>
            <a:endParaRPr lang="it-IT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73" y="0"/>
            <a:ext cx="5265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80524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1445</Words>
  <Application>Microsoft Office PowerPoint</Application>
  <PresentationFormat>Presentazione su schermo (4:3)</PresentationFormat>
  <Paragraphs>80</Paragraphs>
  <Slides>81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81</vt:i4>
      </vt:variant>
    </vt:vector>
  </HeadingPairs>
  <TitlesOfParts>
    <vt:vector size="82" baseType="lpstr">
      <vt:lpstr>Tema di Office</vt:lpstr>
      <vt:lpstr>Ragazzo che monda un frutto, 1592, circa olio su tela, 75,5X64,4, Firenze, opera perduta.</vt:lpstr>
      <vt:lpstr>Bacchino malato, 1593-94, olio su tela, 67X53, Roma, Galleria Borgese</vt:lpstr>
      <vt:lpstr>Presentazione standard di PowerPoint</vt:lpstr>
      <vt:lpstr>Buona ventura, 1593-95, olo su tea, 115X150, Roma Pinacoteca Capitolina</vt:lpstr>
      <vt:lpstr>I bari, 1594, olio su tela, Fort Worth, Kimbell Art Museum</vt:lpstr>
      <vt:lpstr>Maddelena penitente , 1594-95, olio su tela, 122,5X98,5, Roma Galleria Doria Pamphilj</vt:lpstr>
      <vt:lpstr>S. Francesco n estasi, 1594-95, olio su tela, 92,5X128,4, Hartfod, Wadsworh Atheneum</vt:lpstr>
      <vt:lpstr>Cncerto, o I musici, 1595, olio su tela, 87,9X 115,9, New Yok, Mepolitan Museum of Art</vt:lpstr>
      <vt:lpstr>Ragazzo morso da un ramarro,  1595-96, 65,8X52,3, Firenze, Fondazione Rberto Longhi, prima versione</vt:lpstr>
      <vt:lpstr>Suonator di liuto, 1595-96, olio su tela, 100X 126,5, S. Pietro burgo, Museo dell’Hermitage</vt:lpstr>
      <vt:lpstr>Riposo durante la fuga in Egitto, 1595-96, olio su tela, 133,5X 166.5, Roma, Galleria Doria Pamphilj</vt:lpstr>
      <vt:lpstr>Canestra di frutta, 1596, olio su tela, 46X64.5. Milano, Pinacitc Ambrosiana</vt:lpstr>
      <vt:lpstr>Suonatore di liuto, 1596-97, olio su tela, 100X126.5,New York, Metrpolitan Museum of Art, seconda versione</vt:lpstr>
      <vt:lpstr>Bacco, 1596-97, olio su tela, 95X85, Firenze, Galleria degli Uffizi. Autoitratto di Caravaggio giovane.</vt:lpstr>
      <vt:lpstr>Buona ventura, 1596-97, olio su tela, 99X131, Parigi, Museo del Louvre, seconda versione.</vt:lpstr>
      <vt:lpstr>Medusa, 1597-97, olio su tela, 60X55, Firenze, Galleria degli Uffizi</vt:lpstr>
      <vt:lpstr>Ritratto di cortigiana, 1597 circa, olio su tela, 66X53, Berlino, Kaiser Fridrich Museum</vt:lpstr>
      <vt:lpstr>Giove, Nettuno, Plutone, 1597 circa, olio su muro, 300X180, Roma, Villa Ludovisi</vt:lpstr>
      <vt:lpstr>Caravaggio,   S. Caterina d’Alessandria,  1598,  olio su tela,  Madrid, Museo Thyssen-Bornemisza</vt:lpstr>
      <vt:lpstr>Davide e Golia, 1597-98,  olio su tela, 116X91, Madrid,  Museo del Prado</vt:lpstr>
      <vt:lpstr>Sacrificio di Isacco, 1602, olio su tela, 104X135, Firenze, Galleria degli Uffizi</vt:lpstr>
      <vt:lpstr>S. Giovanni Battista, 1598 circa, olio su tela, 169X112, Toledo, Museo del Tesoro Catedralico</vt:lpstr>
      <vt:lpstr>Marta e Maria Maddalena, 1598 circa, 100X134, Detroit. Institure of Arts</vt:lpstr>
      <vt:lpstr>Ritratto di Matteo Barberini, 15998 circa, olio su tela, 124X90, Firenze, Collezione privata</vt:lpstr>
      <vt:lpstr>Narciso, 1597-99, olio su tela, 112X92, Roma, Galleria Naz. d’Arte Antica</vt:lpstr>
      <vt:lpstr>Giuditta ed Oloferne, 1602, olio su tela, 145X195, Roma, Gallera Naz, d’arte Antica</vt:lpstr>
      <vt:lpstr>Vocazione di S. Matteo,  1599-1600, 322X340,. olio su tela, Roma, Chiesa di S. Luigi dei Francesi</vt:lpstr>
      <vt:lpstr>Martiri di S. Matteo, 1600-1601, olio su tela, 323X343, Roma , Chiesa di S. Luigi dei Francesi</vt:lpstr>
      <vt:lpstr>Natività con i SS.  Lorenzo e Francesco d’Assisi,  1600?-1609?,  olio su tela,  268X197,  Palermo,  Oratorio di S. Lorenzo. Trafugata nel 1969, l’oper è andata perduta causa modalità usate nel nascondimento.</vt:lpstr>
      <vt:lpstr>Conversione di S. Paolo, 1600-01, olio su tavola di dipresso, 237X189, Roma, Collezione privata.</vt:lpstr>
      <vt:lpstr>Crocefissione di S. Pietro, 1600-01, olio su tela, 230x175, Roma, S. Maria del Popolo</vt:lpstr>
      <vt:lpstr>Conversione di S. Paolo, 1600-01, olio su tela, 230X175, Roma S. Maria del Popolo</vt:lpstr>
      <vt:lpstr>Incredulità di S. Tommaso, 1600-01, olio su tela, 107X146, Potsdam, Sanssouci</vt:lpstr>
      <vt:lpstr>S. Matteo e l’Angelo,  1602,  olio su tela,  295X195,  Roma, S. Luigi dei Francesi</vt:lpstr>
      <vt:lpstr>Cena di Emmaus, 1599, olio su tela, 139x195, Londra, National Gallery</vt:lpstr>
      <vt:lpstr>S. Matteo e l’Angelo, 1602, olio su tela, 295X195, Berlino, Kaserr Fridrich Museum, distrutto nel 1945</vt:lpstr>
      <vt:lpstr>S. Giovanni Battista,  1602,  olio su tela,  129X94,  Roma,  Galleria Doria  Pamphilj</vt:lpstr>
      <vt:lpstr>Cattura di Cristo, 1602, olio su tela, 133.5X169.5, Dublino, National Gallery of Ireland</vt:lpstr>
      <vt:lpstr>Amor vincit omnia, 1602-03, 156X113, Berlino, Gemaldegalerie</vt:lpstr>
      <vt:lpstr>Incoronazine di spine, 1602-03, olio su tel, 125178, Prato Galleria di Palazzo deglli Alberti</vt:lpstr>
      <vt:lpstr>Sacrificio di Isacco, 1603, olio su tela, Princeton, Barbara Piasecka-Johnson Collection, 2.a versione</vt:lpstr>
      <vt:lpstr>Deposizione di Cristo, 1602-1604, olio su tela, 300X203, Città del Vaticano, Pinacoteca Vaticana</vt:lpstr>
      <vt:lpstr>S. Giovanni Battista, 1604, olio su tela, 172.5X104.5, Kansas City, Nelson Atkins Museum of Art, 4.a versione</vt:lpstr>
      <vt:lpstr>Morte della Vergine, 1604, olio su tela, 369X245, Pargi, Museo del Louvre</vt:lpstr>
      <vt:lpstr>S. Giovanni Battista, 1604 circa, olio su tela, 94X131, Roma, Galleria Palazzo Corsini, 5.a versione</vt:lpstr>
      <vt:lpstr>S. Francesco in preghiera, 1605, olio su tela, 128X97, Roma, Galleria Naz. di’arte antica</vt:lpstr>
      <vt:lpstr>Ecce Homo, 1605 circa, olio su tela, 128X103, Genva, Galleria Palazzo Bianco</vt:lpstr>
      <vt:lpstr>S. Girolamo in meditazione, 1605 cica, olio su tela, 118X81, Monistrol de Montserrat, S. Maria de Monteserrat</vt:lpstr>
      <vt:lpstr>S. Girolamo scrivente, 1605 circa, olio su tela, 112X157, Roma, Galleria Borghese</vt:lpstr>
      <vt:lpstr>Madonna col Bambino e S. Anna, 1605, olio su tela, 292X211, Roma, Galleria Boghese</vt:lpstr>
      <vt:lpstr>Madonna dei Pellegrini ( Madonna di Loreto ), 1604-06, olio su tela, 260X150, Roma, Chiesa di S. Agostino in Campo Marzio</vt:lpstr>
      <vt:lpstr>Cristo sul monte degli Ulivi, 1604-06, lio su tela, 154X222, Berlino , Kaiser Fridich Museum, distrutto nel 1945</vt:lpstr>
      <vt:lpstr>Ritratto di papa Paolo V, 1605-06, olio su tela, 203X119, Roma, Collezione privata</vt:lpstr>
      <vt:lpstr>Sacra Famigli con S. Giovanni Battista, 1605-06, olio su tela, 116X94, Caracas, Collezione privata Otero Silva, in deposito al Metropolitan Museum di New York.</vt:lpstr>
      <vt:lpstr>S. Francesco in preghiera, 1605-06, olio su tela, 130C90, Cremona, Museo Cvico Ala Ponzone, Cremona</vt:lpstr>
      <vt:lpstr>Maria Maddalena in estasi, 1606, olio su tela, 106.5X91, Roma, Collezione privata</vt:lpstr>
      <vt:lpstr>Cena di Emmaus, 1606, olio su tela, 141X175, Milano, Pinacoteca di Brera</vt:lpstr>
      <vt:lpstr>Sette opere di misericordia, 1606-07, olio su tela, Napoli, Pio Monte della Misericordia</vt:lpstr>
      <vt:lpstr>Cristo alla colonna, 1606-07, olio su tela, 134.%X175.%, Rouen Musèe des Beaux-Arts</vt:lpstr>
      <vt:lpstr>Crocefissione di S. Andrea, 1607, olio su tela, 202.5X152.7, Cleveland, Clevelenad Museum of Art</vt:lpstr>
      <vt:lpstr>Davide con la testa di Golia, 1607, olio su tela, 90.5X116, Vienna, Kunsthistorisches Museum</vt:lpstr>
      <vt:lpstr>Madonna del Rosario, 1607, olio su tela, 364X249, Vienna, Kunsthistorisches Museum</vt:lpstr>
      <vt:lpstr>Incoronazione di spine, 1603-04circa, olio su tela, 127X167, Vienna, Kunsthistorisches Museum</vt:lpstr>
      <vt:lpstr>Flagellazione di Cristo, 1607-08, olio su tela, 286X213, Napoli. Museo nazionale di Capodimonte</vt:lpstr>
      <vt:lpstr>S. Girolamo scrivente, 1608, olio su tela, La Valletta, Concattedrale di S. Giovanni</vt:lpstr>
      <vt:lpstr>Ritratto di Alof de Wignacourt, 1608, olio su tela, 195X134, Parigi, Museo del Louvre</vt:lpstr>
      <vt:lpstr>Decollazione di S. Giovanni Battista, 1608, olio su tela, 361X520, La Valletta, Concattedrale di S. Giovanni. Unica opera firmata da Caravaggio: nel sangue del Santo.</vt:lpstr>
      <vt:lpstr>Amorino dormiente, 1608-9, olio su tela, 72X105, Firenze, Palazzo Pitti, Galleria Palatina</vt:lpstr>
      <vt:lpstr>Il C1608, olio su tela, 195X140, Firenze, Palazzo Pitti, Galleia Palatina</vt:lpstr>
      <vt:lpstr>Ritratto di Fra Antonio Martelli, 1608-09, olio su tela, Firenze, Palazzo Pitti, Galleria Palatina</vt:lpstr>
      <vt:lpstr>Seppellimento di S. Lucia, 1608, olio su tela, 408X300, Siracusa, Chiesa di S. Lucia alla Badia</vt:lpstr>
      <vt:lpstr>Annunciazione, 1609 circa, olio su tela, 285X205, Nancy, Musèe des Beaux Arts</vt:lpstr>
      <vt:lpstr>Resurrezione di Lazzaro, 1609, olio su tela, 380X275, Messina, Museo Regionale</vt:lpstr>
      <vt:lpstr>Adorazione dei pastori, 1609, olio su tela, Messina Museo Regionale</vt:lpstr>
      <vt:lpstr>Salomè con la testa del Battista, 1609, 116X140, Madrid</vt:lpstr>
      <vt:lpstr>Salomè con la testa del Battista, 1607-1610, olio su tela, Londra, National Gallery</vt:lpstr>
      <vt:lpstr>La negazione di S. Pietro, 1609-10, olio su tela, 91X106, Londra, National Gallery</vt:lpstr>
      <vt:lpstr>Davide con la testa del Golia, 1609-10, olio su tela, 125X101, Roma, Galleria Borghese</vt:lpstr>
      <vt:lpstr>S. Giovanni Battista disteso, 1610, olio su tela, 106X179.5, Monaco Collezione privata</vt:lpstr>
      <vt:lpstr>S. Giovanni Battista, 1610 circa, olio su tela, 159X124, Roma, Galleria Borghese</vt:lpstr>
      <vt:lpstr>Martirio di S. Orsola, 1610, olio su tela, 106X179.5, Napoli, Galleria di Palazzo Zevallos. Ultima opera conosciuta di Caravaggio.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Ragazzo che monda un frutto, 1592, circa olio su tela, 75,5X64,4, Firenze, opera perduta.</dc:title>
  <dc:creator>lenovo</dc:creator>
  <cp:lastModifiedBy>lenovo</cp:lastModifiedBy>
  <cp:revision>12</cp:revision>
  <dcterms:created xsi:type="dcterms:W3CDTF">2020-01-27T20:02:28Z</dcterms:created>
  <dcterms:modified xsi:type="dcterms:W3CDTF">2020-01-27T21:38:07Z</dcterms:modified>
</cp:coreProperties>
</file>