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73" r:id="rId6"/>
    <p:sldId id="259" r:id="rId7"/>
    <p:sldId id="274" r:id="rId8"/>
    <p:sldId id="275" r:id="rId9"/>
    <p:sldId id="276" r:id="rId10"/>
    <p:sldId id="277" r:id="rId11"/>
    <p:sldId id="260" r:id="rId12"/>
    <p:sldId id="278" r:id="rId13"/>
    <p:sldId id="279" r:id="rId14"/>
    <p:sldId id="280" r:id="rId15"/>
    <p:sldId id="281" r:id="rId16"/>
    <p:sldId id="261" r:id="rId17"/>
    <p:sldId id="287" r:id="rId18"/>
    <p:sldId id="288" r:id="rId19"/>
    <p:sldId id="289" r:id="rId20"/>
    <p:sldId id="290" r:id="rId21"/>
    <p:sldId id="262" r:id="rId22"/>
    <p:sldId id="291" r:id="rId23"/>
    <p:sldId id="292" r:id="rId24"/>
    <p:sldId id="293" r:id="rId25"/>
    <p:sldId id="26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264" r:id="rId42"/>
    <p:sldId id="310" r:id="rId43"/>
    <p:sldId id="311" r:id="rId44"/>
    <p:sldId id="312" r:id="rId45"/>
    <p:sldId id="265" r:id="rId46"/>
    <p:sldId id="313" r:id="rId47"/>
    <p:sldId id="314" r:id="rId48"/>
    <p:sldId id="315" r:id="rId49"/>
    <p:sldId id="316" r:id="rId50"/>
    <p:sldId id="317" r:id="rId51"/>
    <p:sldId id="318" r:id="rId52"/>
    <p:sldId id="266" r:id="rId53"/>
    <p:sldId id="267" r:id="rId54"/>
    <p:sldId id="268" r:id="rId55"/>
    <p:sldId id="283" r:id="rId56"/>
    <p:sldId id="286" r:id="rId57"/>
    <p:sldId id="284" r:id="rId58"/>
    <p:sldId id="269" r:id="rId59"/>
    <p:sldId id="282" r:id="rId60"/>
    <p:sldId id="285" r:id="rId61"/>
    <p:sldId id="309" r:id="rId62"/>
    <p:sldId id="319" r:id="rId63"/>
    <p:sldId id="324" r:id="rId64"/>
    <p:sldId id="270" r:id="rId65"/>
    <p:sldId id="271" r:id="rId66"/>
    <p:sldId id="320" r:id="rId67"/>
    <p:sldId id="321" r:id="rId68"/>
    <p:sldId id="322" r:id="rId69"/>
    <p:sldId id="323" r:id="rId7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A38B-B71E-42FA-968F-C8C542638D10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7F64-CF51-41D1-B343-E2ABAEA134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06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A38B-B71E-42FA-968F-C8C542638D10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7F64-CF51-41D1-B343-E2ABAEA134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39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A38B-B71E-42FA-968F-C8C542638D10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7F64-CF51-41D1-B343-E2ABAEA134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718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A38B-B71E-42FA-968F-C8C542638D10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7F64-CF51-41D1-B343-E2ABAEA134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39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A38B-B71E-42FA-968F-C8C542638D10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7F64-CF51-41D1-B343-E2ABAEA134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82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A38B-B71E-42FA-968F-C8C542638D10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7F64-CF51-41D1-B343-E2ABAEA134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636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A38B-B71E-42FA-968F-C8C542638D10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7F64-CF51-41D1-B343-E2ABAEA134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67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A38B-B71E-42FA-968F-C8C542638D10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7F64-CF51-41D1-B343-E2ABAEA134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269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A38B-B71E-42FA-968F-C8C542638D10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7F64-CF51-41D1-B343-E2ABAEA134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825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A38B-B71E-42FA-968F-C8C542638D10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7F64-CF51-41D1-B343-E2ABAEA134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608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1A38B-B71E-42FA-968F-C8C542638D10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7F64-CF51-41D1-B343-E2ABAEA134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551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1A38B-B71E-42FA-968F-C8C542638D10}" type="datetimeFigureOut">
              <a:rPr lang="it-IT" smtClean="0"/>
              <a:t>16/06/2019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7F64-CF51-41D1-B343-E2ABAEA134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4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20072" y="2130425"/>
            <a:ext cx="3238128" cy="1470025"/>
          </a:xfrm>
        </p:spPr>
        <p:txBody>
          <a:bodyPr>
            <a:normAutofit/>
          </a:bodyPr>
          <a:lstStyle/>
          <a:p>
            <a:r>
              <a:rPr lang="it-IT" sz="1800" dirty="0" smtClean="0"/>
              <a:t>Vittore Carpaccio.</a:t>
            </a:r>
            <a:endParaRPr lang="it-IT" sz="18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" y="0"/>
            <a:ext cx="48879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056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34076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Martirio dei pellegrini e funerali di S. Orsola, tempera su tela, </a:t>
            </a:r>
            <a:r>
              <a:rPr lang="it-IT" sz="2000" dirty="0" err="1" smtClean="0"/>
              <a:t>271X561</a:t>
            </a:r>
            <a:r>
              <a:rPr lang="it-IT" sz="2000" dirty="0" smtClean="0"/>
              <a:t> cm, 1493, Accademia, Venezia 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" y="17444"/>
            <a:ext cx="9210717" cy="470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560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Incontro dei fidanzati e partenza dei pellegrini, tempera su tela, </a:t>
            </a:r>
            <a:r>
              <a:rPr lang="it-IT" sz="2000" dirty="0" err="1" smtClean="0"/>
              <a:t>280X611</a:t>
            </a:r>
            <a:r>
              <a:rPr lang="it-IT" sz="2000" dirty="0" smtClean="0"/>
              <a:t> cm, 1495, Accademia Venezia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0"/>
            <a:ext cx="9191000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20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60232" y="274638"/>
            <a:ext cx="248376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Sogno di S. Orsola, tempera su tela, </a:t>
            </a:r>
            <a:r>
              <a:rPr lang="it-IT" sz="2000" dirty="0" err="1" smtClean="0"/>
              <a:t>274X277</a:t>
            </a:r>
            <a:r>
              <a:rPr lang="it-IT" sz="2000" dirty="0" smtClean="0"/>
              <a:t> cm. 1495, Accademia, Venezia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50"/>
            <a:ext cx="6645307" cy="685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493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112474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Arrivo degli ambasciatori inglesi alla corte del re di Bretagna, </a:t>
            </a:r>
            <a:r>
              <a:rPr lang="it-IT" sz="2000" dirty="0" err="1" smtClean="0"/>
              <a:t>olios</a:t>
            </a:r>
            <a:r>
              <a:rPr lang="it-IT" sz="2000" dirty="0" smtClean="0"/>
              <a:t> u tela, </a:t>
            </a:r>
            <a:r>
              <a:rPr lang="it-IT" sz="2000" dirty="0" err="1" smtClean="0"/>
              <a:t>275X589</a:t>
            </a:r>
            <a:r>
              <a:rPr lang="it-IT" sz="2000" dirty="0" smtClean="0"/>
              <a:t> cm, 1495, Accademia, Venezia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318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327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6642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Commiato degli ambasciatori, olio su tela, </a:t>
            </a:r>
            <a:r>
              <a:rPr lang="it-IT" sz="2000" dirty="0" err="1" smtClean="0"/>
              <a:t>280X253</a:t>
            </a:r>
            <a:r>
              <a:rPr lang="it-IT" sz="2000" dirty="0" smtClean="0"/>
              <a:t> cm, 1595 Accademia, Venezia</a:t>
            </a:r>
            <a:endParaRPr lang="it-IT" sz="2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61232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117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ritorno degli ambasciatori alla corte inglese, olio su tela, </a:t>
            </a:r>
            <a:r>
              <a:rPr lang="it-IT" sz="2000" dirty="0" err="1" smtClean="0"/>
              <a:t>297X</a:t>
            </a:r>
            <a:r>
              <a:rPr lang="it-IT" sz="2000" dirty="0" smtClean="0"/>
              <a:t> 527 cm, 1495, Accademia, Venezia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38"/>
            <a:ext cx="9176933" cy="52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962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80312" y="274638"/>
            <a:ext cx="1763688" cy="416247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Miracolo della reliquia della Croce a Rialto, tempera su tela, </a:t>
            </a:r>
            <a:r>
              <a:rPr lang="it-IT" sz="2000" dirty="0" err="1" smtClean="0"/>
              <a:t>365X389</a:t>
            </a:r>
            <a:r>
              <a:rPr lang="it-IT" sz="2000" dirty="0" smtClean="0"/>
              <a:t> cm, 1494, </a:t>
            </a:r>
            <a:r>
              <a:rPr lang="it-IT" sz="2000" dirty="0" err="1" smtClean="0"/>
              <a:t>Accdemia</a:t>
            </a:r>
            <a:r>
              <a:rPr lang="it-IT" sz="2000" dirty="0" smtClean="0"/>
              <a:t>, </a:t>
            </a:r>
            <a:r>
              <a:rPr lang="it-IT" sz="2000" dirty="0" err="1" smtClean="0"/>
              <a:t>Venezia.Dipinto</a:t>
            </a:r>
            <a:r>
              <a:rPr lang="it-IT" sz="2000" dirty="0" smtClean="0"/>
              <a:t> per Scuola Grande di S. Giovanni Evangelista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"/>
            <a:ext cx="7291788" cy="685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704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Miracolo della Croce a Rialto, dettaglio</a:t>
            </a:r>
            <a:endParaRPr lang="it-IT" sz="2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" y="13928"/>
            <a:ext cx="5773331" cy="701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62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Miracolo della Croce a Rialto, dettaglio</a:t>
            </a:r>
            <a:endParaRPr lang="it-IT" sz="20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" y="4192"/>
            <a:ext cx="4822509" cy="685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326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6309320"/>
            <a:ext cx="8229600" cy="63894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Miracolo della Croce a Rialto, dettaglio</a:t>
            </a:r>
            <a:endParaRPr lang="it-IT" sz="20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" y="0"/>
            <a:ext cx="9133363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382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Ritratto di cavaliere, </a:t>
            </a:r>
            <a:r>
              <a:rPr lang="it-IT" sz="2000" dirty="0" smtClean="0"/>
              <a:t>1510, tempera su tela, </a:t>
            </a:r>
            <a:r>
              <a:rPr lang="it-IT" sz="2000" dirty="0" err="1" smtClean="0"/>
              <a:t>218X152</a:t>
            </a:r>
            <a:r>
              <a:rPr lang="it-IT" sz="2000" dirty="0" smtClean="0"/>
              <a:t> cm, </a:t>
            </a:r>
            <a:r>
              <a:rPr lang="it-IT" sz="2000" dirty="0" err="1" smtClean="0"/>
              <a:t>Collez</a:t>
            </a:r>
            <a:r>
              <a:rPr lang="it-IT" sz="2000" dirty="0" smtClean="0"/>
              <a:t>. </a:t>
            </a:r>
            <a:r>
              <a:rPr lang="it-IT" sz="2000" dirty="0" err="1" smtClean="0"/>
              <a:t>Thyssen-Bornemisza</a:t>
            </a:r>
            <a:r>
              <a:rPr lang="it-IT" sz="2000" dirty="0" smtClean="0"/>
              <a:t>, Madrid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" y="32454"/>
            <a:ext cx="4751962" cy="682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876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4248" y="274638"/>
            <a:ext cx="233975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Cristo tra 4 angeli con gli strumenti della Passione, olio su tavola, </a:t>
            </a:r>
            <a:r>
              <a:rPr lang="it-IT" sz="2000" dirty="0" err="1" smtClean="0"/>
              <a:t>162X163</a:t>
            </a:r>
            <a:r>
              <a:rPr lang="it-IT" sz="2000" dirty="0" smtClean="0"/>
              <a:t> cm, 1496. Civici Musei e gallerie di storia e arte, Udine</a:t>
            </a:r>
            <a:endParaRPr lang="it-IT" sz="20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" y="30696"/>
            <a:ext cx="6621308" cy="682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551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Meditazione sulla Passione, tempera e olio su tavola, </a:t>
            </a:r>
            <a:r>
              <a:rPr lang="it-IT" sz="2000" dirty="0" err="1" smtClean="0"/>
              <a:t>70,5X87</a:t>
            </a:r>
            <a:r>
              <a:rPr lang="it-IT" sz="2000" dirty="0" smtClean="0"/>
              <a:t> cm, 1500-1510, </a:t>
            </a:r>
            <a:r>
              <a:rPr lang="it-IT" sz="2000" dirty="0" err="1" smtClean="0"/>
              <a:t>Metropolitan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, New York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911549" cy="622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997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Fuga in Egitto, tempera su tavola, </a:t>
            </a:r>
            <a:r>
              <a:rPr lang="it-IT" sz="2000" dirty="0" err="1" smtClean="0"/>
              <a:t>73X111</a:t>
            </a:r>
            <a:r>
              <a:rPr lang="it-IT" sz="2000" dirty="0" smtClean="0"/>
              <a:t> cm, 1500-10, National Gallery of Art, Washington</a:t>
            </a:r>
            <a:endParaRPr lang="it-IT" sz="20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" y="0"/>
            <a:ext cx="9153985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00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Orazione nell’</a:t>
            </a:r>
            <a:r>
              <a:rPr lang="it-IT" sz="2000" dirty="0" err="1" smtClean="0"/>
              <a:t>0rto</a:t>
            </a:r>
            <a:r>
              <a:rPr lang="it-IT" sz="2000" dirty="0" smtClean="0"/>
              <a:t> del </a:t>
            </a:r>
            <a:r>
              <a:rPr lang="it-IT" sz="2000" dirty="0" err="1" smtClean="0"/>
              <a:t>getsemani</a:t>
            </a:r>
            <a:r>
              <a:rPr lang="it-IT" sz="2000" dirty="0" smtClean="0"/>
              <a:t>, tempera su tavola, </a:t>
            </a:r>
            <a:r>
              <a:rPr lang="it-IT" sz="2000" dirty="0" err="1" smtClean="0"/>
              <a:t>141X107</a:t>
            </a:r>
            <a:r>
              <a:rPr lang="it-IT" sz="2000" dirty="0" smtClean="0"/>
              <a:t> cm, 1502, Scuola di S. Giorgio degli </a:t>
            </a:r>
            <a:r>
              <a:rPr lang="it-IT" sz="2000" dirty="0" err="1" smtClean="0"/>
              <a:t>Shiavoni</a:t>
            </a:r>
            <a:r>
              <a:rPr lang="it-IT" sz="2000" dirty="0" smtClean="0"/>
              <a:t>, Venezia</a:t>
            </a:r>
            <a:endParaRPr lang="it-IT" sz="20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" y="0"/>
            <a:ext cx="49864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817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Vocazione di S. </a:t>
            </a:r>
            <a:r>
              <a:rPr lang="it-IT" sz="2000" dirty="0" err="1" smtClean="0"/>
              <a:t>Matteo,tempera</a:t>
            </a:r>
            <a:r>
              <a:rPr lang="it-IT" sz="2000" dirty="0" smtClean="0"/>
              <a:t> su tavola, </a:t>
            </a:r>
            <a:r>
              <a:rPr lang="it-IT" sz="2000" dirty="0" err="1" smtClean="0"/>
              <a:t>141X115</a:t>
            </a:r>
            <a:r>
              <a:rPr lang="it-IT" sz="2000" dirty="0" smtClean="0"/>
              <a:t> cm, 1502, Scuola di S. Giorgio degli Schiavoni, Venezia</a:t>
            </a:r>
            <a:endParaRPr lang="it-IT" sz="20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79"/>
            <a:ext cx="54362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510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Visione di sant'Agostino, tempera su tela, </a:t>
            </a:r>
            <a:r>
              <a:rPr lang="it-IT" sz="2000" dirty="0" err="1" smtClean="0"/>
              <a:t>141X210</a:t>
            </a:r>
            <a:r>
              <a:rPr lang="it-IT" sz="2000" dirty="0" smtClean="0"/>
              <a:t> cm, 1502, Scuola di S. Giorgio degli Schiavoni, Venezia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" y="0"/>
            <a:ext cx="9216448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351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Visione di S. Agostino, dettaglio</a:t>
            </a:r>
            <a:endParaRPr lang="it-IT" sz="20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" y="0"/>
            <a:ext cx="56157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988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Visione di S. Agostino, dettaglio</a:t>
            </a:r>
            <a:endParaRPr lang="it-IT" sz="2000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444"/>
            <a:ext cx="5546397" cy="68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327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Visione di S. Agostino, dettaglio</a:t>
            </a:r>
            <a:endParaRPr lang="it-IT" sz="2000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" y="0"/>
            <a:ext cx="57294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597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 dell’altare</a:t>
            </a:r>
            <a:endParaRPr lang="it-IT" sz="2000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" y="0"/>
            <a:ext cx="56213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93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Redentore benedicente tra quattro apostoli, olio su tavola, </a:t>
            </a:r>
            <a:r>
              <a:rPr lang="it-IT" sz="2000" dirty="0" err="1" smtClean="0"/>
              <a:t>70X68</a:t>
            </a:r>
            <a:r>
              <a:rPr lang="it-IT" sz="2000" dirty="0" smtClean="0"/>
              <a:t> cm, 1480-1490, </a:t>
            </a:r>
            <a:r>
              <a:rPr lang="it-IT" sz="2000" dirty="0" err="1" smtClean="0"/>
              <a:t>Coll</a:t>
            </a:r>
            <a:r>
              <a:rPr lang="it-IT" sz="2000" dirty="0" smtClean="0"/>
              <a:t>. </a:t>
            </a:r>
            <a:r>
              <a:rPr lang="it-IT" sz="2000" dirty="0" err="1" smtClean="0"/>
              <a:t>Continii</a:t>
            </a:r>
            <a:r>
              <a:rPr lang="it-IT" sz="2000" dirty="0" smtClean="0"/>
              <a:t> </a:t>
            </a:r>
            <a:r>
              <a:rPr lang="it-IT" sz="2000" dirty="0" err="1" smtClean="0"/>
              <a:t>Bonacorsi</a:t>
            </a:r>
            <a:r>
              <a:rPr lang="it-IT" sz="2000" dirty="0" smtClean="0"/>
              <a:t>, Firenze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" y="0"/>
            <a:ext cx="56437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477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4248" y="274638"/>
            <a:ext cx="216024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 delle mensole</a:t>
            </a:r>
            <a:endParaRPr lang="it-IT" sz="2000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" y="15686"/>
            <a:ext cx="6587065" cy="684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847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 della sedia</a:t>
            </a:r>
            <a:endParaRPr lang="it-IT" sz="20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12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054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095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 della pedana</a:t>
            </a:r>
            <a:endParaRPr lang="it-IT" sz="2000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" y="0"/>
            <a:ext cx="56502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705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 con pedana e libro musicale</a:t>
            </a:r>
            <a:endParaRPr lang="it-IT" sz="2000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668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328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60232" y="274638"/>
            <a:ext cx="23042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 della scrivania</a:t>
            </a:r>
            <a:endParaRPr lang="it-IT" sz="20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" y="11224"/>
            <a:ext cx="6497533" cy="684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654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 con sfera armillare</a:t>
            </a:r>
            <a:endParaRPr lang="it-IT" sz="20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70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929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San Girolamo ed il leone nel convento, tempera su tavola, </a:t>
            </a:r>
            <a:r>
              <a:rPr lang="it-IT" sz="2000" dirty="0" err="1" smtClean="0"/>
              <a:t>141X211</a:t>
            </a:r>
            <a:r>
              <a:rPr lang="it-IT" sz="2000" dirty="0" smtClean="0"/>
              <a:t> cm, 1502, Scuola di S. Giorgio degli Schiavoni, Venezia</a:t>
            </a:r>
            <a:endParaRPr lang="it-IT" sz="2000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2"/>
            <a:ext cx="9178976" cy="630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10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86"/>
            <a:ext cx="9151835" cy="616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294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Funerali di San Girolamo, tempera su tavola, </a:t>
            </a:r>
            <a:r>
              <a:rPr lang="it-IT" sz="2000" dirty="0" err="1" smtClean="0"/>
              <a:t>141X211</a:t>
            </a:r>
            <a:r>
              <a:rPr lang="it-IT" sz="2000" dirty="0" smtClean="0"/>
              <a:t> cm, 1502, Scuola di San Giorgio degli Schiavoni, Venezia</a:t>
            </a:r>
            <a:endParaRPr lang="it-IT" sz="2000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" y="0"/>
            <a:ext cx="917251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65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143000"/>
          </a:xfrm>
        </p:spPr>
        <p:txBody>
          <a:bodyPr>
            <a:normAutofit/>
          </a:bodyPr>
          <a:lstStyle/>
          <a:p>
            <a:r>
              <a:rPr lang="it-IT" sz="1800" dirty="0" smtClean="0"/>
              <a:t>Polittico di Zara, olio su tavola, 1480-1490 , Museo di Arte Sacra di S. Anastasia di Zara</a:t>
            </a:r>
            <a:endParaRPr lang="it-IT" sz="18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3" y="0"/>
            <a:ext cx="42797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69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Funerali di San Girolamo, dettaglio</a:t>
            </a:r>
            <a:endParaRPr lang="it-IT" sz="2000" dirty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6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624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222" y="6021288"/>
            <a:ext cx="9113778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Sn Giorgio e il drago, tempera su tavola (</a:t>
            </a:r>
            <a:r>
              <a:rPr lang="it-IT" sz="2000" dirty="0" err="1" smtClean="0"/>
              <a:t>141x360</a:t>
            </a:r>
            <a:r>
              <a:rPr lang="it-IT" sz="2000" dirty="0" smtClean="0"/>
              <a:t> cm. Scuola Grande di S. Giorgio degli </a:t>
            </a:r>
            <a:r>
              <a:rPr lang="it-IT" sz="2000" dirty="0" err="1" smtClean="0"/>
              <a:t>Schivoni</a:t>
            </a:r>
            <a:r>
              <a:rPr lang="it-IT" sz="2000" dirty="0" smtClean="0"/>
              <a:t>, Venezia 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" y="2906"/>
            <a:ext cx="9123806" cy="335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788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trionfo di San Giorgio, tempera su tavola, </a:t>
            </a:r>
            <a:r>
              <a:rPr lang="it-IT" sz="2000" dirty="0" err="1" smtClean="0"/>
              <a:t>141X360</a:t>
            </a:r>
            <a:r>
              <a:rPr lang="it-IT" sz="2000" dirty="0" smtClean="0"/>
              <a:t> cm, 1502, </a:t>
            </a:r>
            <a:r>
              <a:rPr lang="it-IT" sz="2000" dirty="0" err="1" smtClean="0"/>
              <a:t>Scula</a:t>
            </a:r>
            <a:r>
              <a:rPr lang="it-IT" sz="2000" dirty="0" smtClean="0"/>
              <a:t> di San Giorgio degli Schiavoni, Venezia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"/>
            <a:ext cx="9174860" cy="342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740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90872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Battesimo dei seleniti, tempera su tavola, </a:t>
            </a:r>
            <a:r>
              <a:rPr lang="it-IT" sz="2000" dirty="0" err="1" smtClean="0"/>
              <a:t>141X285</a:t>
            </a:r>
            <a:r>
              <a:rPr lang="it-IT" sz="2000" dirty="0" smtClean="0"/>
              <a:t> cm, 1507, Scuola di San Giorgio degli Schiavoni, Venezia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28938"/>
            <a:ext cx="9160914" cy="433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0805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Trifone ammansisce il basilisco, tempera su tavola, </a:t>
            </a:r>
            <a:r>
              <a:rPr lang="it-IT" sz="2000" dirty="0" err="1" smtClean="0"/>
              <a:t>141X300</a:t>
            </a:r>
            <a:r>
              <a:rPr lang="it-IT" sz="2000" dirty="0" smtClean="0"/>
              <a:t> cm, 1507, Scuola di San </a:t>
            </a:r>
            <a:r>
              <a:rPr lang="it-IT" sz="2000" dirty="0" err="1" smtClean="0"/>
              <a:t>Giogio</a:t>
            </a:r>
            <a:r>
              <a:rPr lang="it-IT" sz="2000" dirty="0" smtClean="0"/>
              <a:t> degli Schiavoni, Venezia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8"/>
            <a:ext cx="8032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262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8264" y="274638"/>
            <a:ext cx="208823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Storie della Vergine, </a:t>
            </a:r>
            <a:br>
              <a:rPr lang="it-IT" sz="2000" dirty="0" smtClean="0"/>
            </a:br>
            <a:r>
              <a:rPr lang="it-IT" sz="2000" dirty="0" smtClean="0"/>
              <a:t>Nascita </a:t>
            </a:r>
            <a:r>
              <a:rPr lang="it-IT" sz="2000" dirty="0" smtClean="0"/>
              <a:t>della </a:t>
            </a:r>
            <a:r>
              <a:rPr lang="it-IT" sz="2000" dirty="0" smtClean="0"/>
              <a:t>Vergine, 1504-1508, decoravano la sala dell’Albergo nella Scuola di Santa Maria degli Albanesi, Venezia 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8372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168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24328" y="274638"/>
            <a:ext cx="161967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Presentazione della Vergine al Tempio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53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8857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52320" y="274638"/>
            <a:ext cx="16916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Miracolo della verga fiorita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4201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782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52320" y="274638"/>
            <a:ext cx="16916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L’Annunciazione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" y="0"/>
            <a:ext cx="73913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9895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24328" y="274638"/>
            <a:ext cx="1619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visitazione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4959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59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Alabardieri e anziani, tempera su tela, 1490-93, , </a:t>
            </a:r>
            <a:r>
              <a:rPr lang="it-IT" sz="2000" dirty="0" err="1" smtClean="0"/>
              <a:t>68X42</a:t>
            </a:r>
            <a:r>
              <a:rPr lang="it-IT" sz="2000" dirty="0" smtClean="0"/>
              <a:t>,  Uffizi, Firenze</a:t>
            </a:r>
            <a:br>
              <a:rPr lang="it-IT" sz="2000" dirty="0" smtClean="0"/>
            </a:br>
            <a:r>
              <a:rPr lang="it-IT" sz="2000" dirty="0" smtClean="0"/>
              <a:t>Frammento di opera più grande, andata perduta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127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936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80312" y="274638"/>
            <a:ext cx="17636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Morte </a:t>
            </a:r>
            <a:r>
              <a:rPr lang="it-IT" sz="2000" dirty="0" err="1" smtClean="0"/>
              <a:t>dell</a:t>
            </a:r>
            <a:r>
              <a:rPr lang="it-IT" sz="2000" dirty="0" smtClean="0"/>
              <a:t> Vergine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" y="0"/>
            <a:ext cx="73004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5791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Sacra Famiglia e donatori, olio su </a:t>
            </a:r>
            <a:r>
              <a:rPr lang="it-IT" sz="2000" dirty="0" err="1" smtClean="0"/>
              <a:t>tvola</a:t>
            </a:r>
            <a:r>
              <a:rPr lang="it-IT" sz="2000" dirty="0" smtClean="0"/>
              <a:t>, 1505, </a:t>
            </a:r>
            <a:r>
              <a:rPr lang="it-IT" sz="2000" dirty="0" err="1" smtClean="0"/>
              <a:t>90X136</a:t>
            </a:r>
            <a:r>
              <a:rPr lang="it-IT" sz="2000" dirty="0" smtClean="0"/>
              <a:t> cm, Museo </a:t>
            </a:r>
            <a:r>
              <a:rPr lang="it-IT" sz="2000" dirty="0" err="1" smtClean="0"/>
              <a:t>Calouste</a:t>
            </a:r>
            <a:r>
              <a:rPr lang="it-IT" sz="2000" dirty="0" smtClean="0"/>
              <a:t> </a:t>
            </a:r>
            <a:r>
              <a:rPr lang="it-IT" sz="2000" dirty="0" err="1" smtClean="0"/>
              <a:t>Gulbenkian</a:t>
            </a:r>
            <a:r>
              <a:rPr lang="it-IT" sz="2000" dirty="0" smtClean="0"/>
              <a:t> di Lisbona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22"/>
            <a:ext cx="9236742" cy="570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540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6525344"/>
            <a:ext cx="8363272" cy="332656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Disputa di santo Stefano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448805" cy="638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6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Cristo </a:t>
            </a:r>
            <a:r>
              <a:rPr lang="it-IT" sz="2000" dirty="0" smtClean="0"/>
              <a:t>morto, tempera su tela, </a:t>
            </a:r>
            <a:r>
              <a:rPr lang="it-IT" sz="2000" dirty="0" err="1" smtClean="0"/>
              <a:t>145X185</a:t>
            </a:r>
            <a:r>
              <a:rPr lang="it-IT" sz="2000" dirty="0" smtClean="0"/>
              <a:t> cm, 1520, </a:t>
            </a:r>
            <a:r>
              <a:rPr lang="it-IT" sz="2000" dirty="0" err="1" smtClean="0"/>
              <a:t>Gemaldegalerie</a:t>
            </a:r>
            <a:r>
              <a:rPr lang="it-IT" sz="2000" dirty="0" smtClean="0"/>
              <a:t>, Berlino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1044" cy="652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4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Caccia in laguna e Due dame veneziane, olio su tavola, </a:t>
            </a:r>
            <a:r>
              <a:rPr lang="it-IT" sz="2000" dirty="0" err="1" smtClean="0"/>
              <a:t>76X65</a:t>
            </a:r>
            <a:r>
              <a:rPr lang="it-IT" sz="2000" dirty="0" smtClean="0"/>
              <a:t>, 1490-1495. </a:t>
            </a:r>
            <a:r>
              <a:rPr lang="it-IT" sz="2000" dirty="0" err="1" smtClean="0"/>
              <a:t>Getty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di Los Angeles, </a:t>
            </a:r>
            <a:r>
              <a:rPr lang="it-IT" sz="2000" dirty="0" err="1" smtClean="0"/>
              <a:t>Musoe</a:t>
            </a:r>
            <a:r>
              <a:rPr lang="it-IT" sz="2000" dirty="0" smtClean="0"/>
              <a:t> Correr, Venezia</a:t>
            </a:r>
            <a:br>
              <a:rPr lang="it-IT" sz="2000" dirty="0" smtClean="0"/>
            </a:br>
            <a:r>
              <a:rPr lang="it-IT" sz="2000" dirty="0" smtClean="0"/>
              <a:t>Ricostruzione dell’opera originale 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" y="0"/>
            <a:ext cx="2552260" cy="684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78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334786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Parte </a:t>
            </a:r>
            <a:r>
              <a:rPr lang="it-IT" sz="2000" dirty="0" err="1" smtClean="0"/>
              <a:t>superioredella</a:t>
            </a:r>
            <a:r>
              <a:rPr lang="it-IT" sz="2000" dirty="0" smtClean="0"/>
              <a:t> tavola delle Due dame veneziane del Museo Correr, 1490-95, </a:t>
            </a:r>
            <a:r>
              <a:rPr lang="it-IT" sz="2000" dirty="0" err="1" smtClean="0"/>
              <a:t>76X65</a:t>
            </a:r>
            <a:r>
              <a:rPr lang="it-IT" sz="2000" dirty="0" smtClean="0"/>
              <a:t>. </a:t>
            </a:r>
            <a:r>
              <a:rPr lang="it-IT" sz="2000" dirty="0" err="1" smtClean="0"/>
              <a:t>Getty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, Los Angeles.</a:t>
            </a:r>
            <a:endParaRPr lang="it-IT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29"/>
            <a:ext cx="5709631" cy="68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8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Due dame veneziane, olio su tavola, </a:t>
            </a:r>
            <a:r>
              <a:rPr lang="it-IT" sz="2000" dirty="0" err="1" smtClean="0"/>
              <a:t>94X64</a:t>
            </a:r>
            <a:r>
              <a:rPr lang="it-IT" sz="2000" dirty="0" smtClean="0"/>
              <a:t> cm, 1490-95, Museo Correr, Venezia</a:t>
            </a:r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" y="-3786"/>
            <a:ext cx="4639874" cy="686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888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386608" cy="11430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6179789" cy="72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5745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Presentazione di Gesù al Tempio, tempera su tela, </a:t>
            </a:r>
            <a:r>
              <a:rPr lang="it-IT" sz="2000" dirty="0" err="1" smtClean="0"/>
              <a:t>421X236</a:t>
            </a:r>
            <a:r>
              <a:rPr lang="it-IT" sz="2000" dirty="0" smtClean="0"/>
              <a:t> cm, 1491-1510, Accademia, Venezia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019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6634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Uomo col berretto rosso, tempera s tavola </a:t>
            </a:r>
            <a:r>
              <a:rPr lang="it-IT" sz="2000" dirty="0" err="1" smtClean="0"/>
              <a:t>35X23</a:t>
            </a:r>
            <a:r>
              <a:rPr lang="it-IT" sz="2000" dirty="0" smtClean="0"/>
              <a:t> cm, 1490-1493, Museo Correr, Venezia</a:t>
            </a:r>
            <a:br>
              <a:rPr lang="it-IT" sz="2000" dirty="0" smtClean="0"/>
            </a:br>
            <a:r>
              <a:rPr lang="it-IT" sz="2000" dirty="0" smtClean="0"/>
              <a:t>Attribuzione incerta.</a:t>
            </a:r>
            <a:endParaRPr lang="it-IT" sz="2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238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848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6237312"/>
            <a:ext cx="8928992" cy="620688"/>
          </a:xfrm>
        </p:spPr>
        <p:txBody>
          <a:bodyPr>
            <a:normAutofit fontScale="70000" lnSpcReduction="20000"/>
          </a:bodyPr>
          <a:lstStyle/>
          <a:p>
            <a:r>
              <a:rPr lang="it-IT" sz="2800" dirty="0" smtClean="0"/>
              <a:t>Arrivo degli ambasciatori inglesi, parte di nove teleri per Scuola di S. Orsola, 1490, tempera su tela, </a:t>
            </a:r>
            <a:r>
              <a:rPr lang="it-IT" sz="2800" dirty="0" err="1" smtClean="0"/>
              <a:t>280X255</a:t>
            </a:r>
            <a:r>
              <a:rPr lang="it-IT" sz="2800" dirty="0" smtClean="0"/>
              <a:t> cm., Accademia, Venezia</a:t>
            </a:r>
            <a:endParaRPr lang="it-IT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3967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8715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Ritratto di Dama, tempera su tavola di tiglio, 1490-95, </a:t>
            </a:r>
            <a:r>
              <a:rPr lang="it-IT" sz="2000" dirty="0" err="1" smtClean="0"/>
              <a:t>39,37X28,89</a:t>
            </a:r>
            <a:r>
              <a:rPr lang="it-IT" sz="2000" dirty="0"/>
              <a:t> </a:t>
            </a:r>
            <a:r>
              <a:rPr lang="it-IT" sz="2000" dirty="0" smtClean="0"/>
              <a:t>cm, Denver Art </a:t>
            </a:r>
            <a:r>
              <a:rPr lang="it-IT" sz="2000" dirty="0" err="1" smtClean="0"/>
              <a:t>Museum</a:t>
            </a:r>
            <a:r>
              <a:rPr lang="it-IT" sz="2000" dirty="0" smtClean="0"/>
              <a:t>, Denver</a:t>
            </a:r>
            <a:endParaRPr lang="it-IT" sz="2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" y="19202"/>
            <a:ext cx="5138981" cy="683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346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Profetta</a:t>
            </a:r>
            <a:r>
              <a:rPr lang="it-IT" sz="2000" dirty="0" smtClean="0"/>
              <a:t>, olio su tela, </a:t>
            </a:r>
            <a:r>
              <a:rPr lang="it-IT" sz="2000" dirty="0" err="1" smtClean="0"/>
              <a:t>186X87</a:t>
            </a:r>
            <a:r>
              <a:rPr lang="it-IT" sz="2000" dirty="0" smtClean="0"/>
              <a:t> m, 1510, Uffizi, Firenze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1555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5636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Sibilla, olio su tela, </a:t>
            </a:r>
            <a:r>
              <a:rPr lang="it-IT" sz="2000" dirty="0" err="1" smtClean="0"/>
              <a:t>186X87</a:t>
            </a:r>
            <a:r>
              <a:rPr lang="it-IT" sz="2000" dirty="0" smtClean="0"/>
              <a:t> cm, 1510, Uffizi, </a:t>
            </a:r>
            <a:r>
              <a:rPr lang="it-IT" sz="2000" dirty="0" err="1" smtClean="0"/>
              <a:t>Frenze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881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2868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112474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leone di San Marco, tempera su tela, </a:t>
            </a:r>
            <a:r>
              <a:rPr lang="it-IT" sz="2000" dirty="0" err="1" smtClean="0"/>
              <a:t>130X368</a:t>
            </a:r>
            <a:r>
              <a:rPr lang="it-IT" sz="2000" dirty="0" smtClean="0"/>
              <a:t> cm, Palazzo Ducale, Venezia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9466"/>
            <a:ext cx="81280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6359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8264" y="274638"/>
            <a:ext cx="208823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Leone di San Marco, dettaglio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61"/>
            <a:ext cx="6905127" cy="685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7200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Paolo - Santuario di San Domenico - Chioggia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69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8218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Santo </a:t>
            </a:r>
            <a:r>
              <a:rPr lang="it-IT" sz="2000" dirty="0" err="1" smtClean="0"/>
              <a:t>Setfano</a:t>
            </a:r>
            <a:r>
              <a:rPr lang="it-IT" sz="2000" dirty="0" smtClean="0"/>
              <a:t> e sei suoi compagni consacrati diaconi da San Pietro, olio su tela, </a:t>
            </a:r>
            <a:r>
              <a:rPr lang="it-IT" sz="2000" dirty="0" err="1" smtClean="0"/>
              <a:t>148X231</a:t>
            </a:r>
            <a:r>
              <a:rPr lang="it-IT" sz="2000" dirty="0" smtClean="0"/>
              <a:t> cm, 1511, </a:t>
            </a:r>
            <a:r>
              <a:rPr lang="it-IT" sz="2000" dirty="0" err="1" smtClean="0"/>
              <a:t>Gemaldegalerie</a:t>
            </a:r>
            <a:r>
              <a:rPr lang="it-IT" sz="2000" dirty="0" smtClean="0"/>
              <a:t>, Berlino 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" y="7234"/>
            <a:ext cx="9195318" cy="572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3882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Predica di Santo Stefano. Olio su tela,, </a:t>
            </a:r>
            <a:r>
              <a:rPr lang="it-IT" sz="2000" dirty="0" err="1" smtClean="0"/>
              <a:t>152X195</a:t>
            </a:r>
            <a:r>
              <a:rPr lang="it-IT" sz="2000" dirty="0" smtClean="0"/>
              <a:t> cm, 1514, Louvre. Parigi, eseguiti per la Scuola di Santo Stefano, Venezia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665"/>
            <a:ext cx="804237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5715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Disputa di Santo Stefano, olio su tela, </a:t>
            </a:r>
            <a:r>
              <a:rPr lang="it-IT" sz="2000" dirty="0" err="1" smtClean="0"/>
              <a:t>147X172</a:t>
            </a:r>
            <a:r>
              <a:rPr lang="it-IT" sz="2000" dirty="0" smtClean="0"/>
              <a:t> cm, 1514, Pinacoteca di Brera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441782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2103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56376" y="274638"/>
            <a:ext cx="1187624" cy="329837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Lapidazione di S. Stefano, </a:t>
            </a:r>
            <a:r>
              <a:rPr lang="it-IT" sz="2000" dirty="0" err="1" smtClean="0"/>
              <a:t>142X170</a:t>
            </a:r>
            <a:r>
              <a:rPr lang="it-IT" sz="2000" dirty="0" smtClean="0"/>
              <a:t> cm, 1520, </a:t>
            </a:r>
            <a:r>
              <a:rPr lang="it-IT" sz="2000" dirty="0" err="1" smtClean="0"/>
              <a:t>Staatgalerie</a:t>
            </a:r>
            <a:r>
              <a:rPr lang="it-IT" sz="2000" dirty="0" smtClean="0"/>
              <a:t>, Stoccarda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" y="0"/>
            <a:ext cx="78928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141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6642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Arrivo dei pellegrini a Colonia, tempera su tela, </a:t>
            </a:r>
            <a:r>
              <a:rPr lang="it-IT" sz="2000" dirty="0" err="1" smtClean="0"/>
              <a:t>279X254</a:t>
            </a:r>
            <a:r>
              <a:rPr lang="it-IT" sz="2000" dirty="0" smtClean="0"/>
              <a:t> cm, 1490, Accademia, </a:t>
            </a:r>
            <a:r>
              <a:rPr lang="it-IT" sz="2000" dirty="0" err="1" smtClean="0"/>
              <a:t>Veneizia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57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Apoteosi di S. Orsola e delle sue compagne, tempera su tela, </a:t>
            </a:r>
            <a:r>
              <a:rPr lang="it-IT" sz="2000" dirty="0" err="1" smtClean="0"/>
              <a:t>481X336</a:t>
            </a:r>
            <a:r>
              <a:rPr lang="it-IT" sz="2000" dirty="0" smtClean="0"/>
              <a:t>, 1491, Accademia, Venezia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7" y="0"/>
            <a:ext cx="48332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31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96336" y="274638"/>
            <a:ext cx="154766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Incontro dei pellegrini con papa Ciriaco, tempera su tela, </a:t>
            </a:r>
            <a:r>
              <a:rPr lang="it-IT" sz="2000" dirty="0" err="1" smtClean="0"/>
              <a:t>281X307</a:t>
            </a:r>
            <a:r>
              <a:rPr lang="it-IT" sz="2000" dirty="0" smtClean="0"/>
              <a:t>, 1492, Accademia, Venezia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270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5658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973</Words>
  <Application>Microsoft Office PowerPoint</Application>
  <PresentationFormat>Presentazione su schermo (4:3)</PresentationFormat>
  <Paragraphs>67</Paragraphs>
  <Slides>69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69</vt:i4>
      </vt:variant>
    </vt:vector>
  </HeadingPairs>
  <TitlesOfParts>
    <vt:vector size="70" baseType="lpstr">
      <vt:lpstr>Tema di Office</vt:lpstr>
      <vt:lpstr>Vittore Carpaccio.</vt:lpstr>
      <vt:lpstr>Ritratto di cavaliere, 1510, tempera su tela, 218X152 cm, Collez. Thyssen-Bornemisza, Madrid</vt:lpstr>
      <vt:lpstr>Redentore benedicente tra quattro apostoli, olio su tavola, 70X68 cm, 1480-1490, Coll. Continii Bonacorsi, Firenze</vt:lpstr>
      <vt:lpstr>Polittico di Zara, olio su tavola, 1480-1490 , Museo di Arte Sacra di S. Anastasia di Zara</vt:lpstr>
      <vt:lpstr>Alabardieri e anziani, tempera su tela, 1490-93, , 68X42,  Uffizi, Firenze Frammento di opera più grande, andata perduta</vt:lpstr>
      <vt:lpstr>Presentazione standard di PowerPoint</vt:lpstr>
      <vt:lpstr>Arrivo dei pellegrini a Colonia, tempera su tela, 279X254 cm, 1490, Accademia, Veneizia</vt:lpstr>
      <vt:lpstr>Apoteosi di S. Orsola e delle sue compagne, tempera su tela, 481X336, 1491, Accademia, Venezia</vt:lpstr>
      <vt:lpstr>Incontro dei pellegrini con papa Ciriaco, tempera su tela, 281X307, 1492, Accademia, Venezia </vt:lpstr>
      <vt:lpstr>Martirio dei pellegrini e funerali di S. Orsola, tempera su tela, 271X561 cm, 1493, Accademia, Venezia </vt:lpstr>
      <vt:lpstr>Incontro dei fidanzati e partenza dei pellegrini, tempera su tela, 280X611 cm, 1495, Accademia Venezia</vt:lpstr>
      <vt:lpstr>Sogno di S. Orsola, tempera su tela, 274X277 cm. 1495, Accademia, Venezia</vt:lpstr>
      <vt:lpstr>Arrivo degli ambasciatori inglesi alla corte del re di Bretagna, olios u tela, 275X589 cm, 1495, Accademia, Venezia</vt:lpstr>
      <vt:lpstr>Commiato degli ambasciatori, olio su tela, 280X253 cm, 1595 Accademia, Venezia</vt:lpstr>
      <vt:lpstr>Il ritorno degli ambasciatori alla corte inglese, olio su tela, 297X 527 cm, 1495, Accademia, Venezia</vt:lpstr>
      <vt:lpstr>Miracolo della reliquia della Croce a Rialto, tempera su tela, 365X389 cm, 1494, Accdemia, Venezia.Dipinto per Scuola Grande di S. Giovanni Evangelista</vt:lpstr>
      <vt:lpstr>Miracolo della Croce a Rialto, dettaglio</vt:lpstr>
      <vt:lpstr>Miracolo della Croce a Rialto, dettaglio</vt:lpstr>
      <vt:lpstr>Miracolo della Croce a Rialto, dettaglio</vt:lpstr>
      <vt:lpstr>Cristo tra 4 angeli con gli strumenti della Passione, olio su tavola, 162X163 cm, 1496. Civici Musei e gallerie di storia e arte, Udine</vt:lpstr>
      <vt:lpstr>Meditazione sulla Passione, tempera e olio su tavola, 70,5X87 cm, 1500-1510, Metropolitan Museum, New York</vt:lpstr>
      <vt:lpstr>Fuga in Egitto, tempera su tavola, 73X111 cm, 1500-10, National Gallery of Art, Washington</vt:lpstr>
      <vt:lpstr>Orazione nell’0rto del getsemani, tempera su tavola, 141X107 cm, 1502, Scuola di S. Giorgio degli Shiavoni, Venezia</vt:lpstr>
      <vt:lpstr>Vocazione di S. Matteo,tempera su tavola, 141X115 cm, 1502, Scuola di S. Giorgio degli Schiavoni, Venezia</vt:lpstr>
      <vt:lpstr>Visione di sant'Agostino, tempera su tela, 141X210 cm, 1502, Scuola di S. Giorgio degli Schiavoni, Venezia</vt:lpstr>
      <vt:lpstr>Visione di S. Agostino, dettaglio</vt:lpstr>
      <vt:lpstr>Visione di S. Agostino, dettaglio</vt:lpstr>
      <vt:lpstr>Visione di S. Agostino, dettaglio</vt:lpstr>
      <vt:lpstr>Dettaglio dell’altare</vt:lpstr>
      <vt:lpstr>Dettaglio delle mensole</vt:lpstr>
      <vt:lpstr>Dettaglio della sedia</vt:lpstr>
      <vt:lpstr>Presentazione standard di PowerPoint</vt:lpstr>
      <vt:lpstr>Dettaglio della pedana</vt:lpstr>
      <vt:lpstr>Dettaglio con pedana e libro musicale</vt:lpstr>
      <vt:lpstr>Dettaglio della scrivania</vt:lpstr>
      <vt:lpstr>Dettaglio con sfera armillare</vt:lpstr>
      <vt:lpstr>San Girolamo ed il leone nel convento, tempera su tavola, 141X211 cm, 1502, Scuola di S. Giorgio degli Schiavoni, Venezia</vt:lpstr>
      <vt:lpstr>Dettaglio</vt:lpstr>
      <vt:lpstr>Funerali di San Girolamo, tempera su tavola, 141X211 cm, 1502, Scuola di San Giorgio degli Schiavoni, Venezia</vt:lpstr>
      <vt:lpstr>Funerali di San Girolamo, dettaglio</vt:lpstr>
      <vt:lpstr>Sn Giorgio e il drago, tempera su tavola (141x360 cm. Scuola Grande di S. Giorgio degli Schivoni, Venezia </vt:lpstr>
      <vt:lpstr>IL trionfo di San Giorgio, tempera su tavola, 141X360 cm, 1502, Scula di San Giorgio degli Schiavoni, Venezia</vt:lpstr>
      <vt:lpstr>Battesimo dei seleniti, tempera su tavola, 141X285 cm, 1507, Scuola di San Giorgio degli Schiavoni, Venezia</vt:lpstr>
      <vt:lpstr>San Trifone ammansisce il basilisco, tempera su tavola, 141X300 cm, 1507, Scuola di San Giogio degli Schiavoni, Venezia</vt:lpstr>
      <vt:lpstr>Storie della Vergine,  Nascita della Vergine, 1504-1508, decoravano la sala dell’Albergo nella Scuola di Santa Maria degli Albanesi, Venezia </vt:lpstr>
      <vt:lpstr>Presentazione della Vergine al Tempio</vt:lpstr>
      <vt:lpstr>Miracolo della verga fiorita</vt:lpstr>
      <vt:lpstr>L’Annunciazione</vt:lpstr>
      <vt:lpstr>La visitazione</vt:lpstr>
      <vt:lpstr>Morte dell Vergine</vt:lpstr>
      <vt:lpstr>Sacra Famiglia e donatori, olio su tvola, 1505, 90X136 cm, Museo Calouste Gulbenkian di Lisbona</vt:lpstr>
      <vt:lpstr>Disputa di santo Stefano </vt:lpstr>
      <vt:lpstr>Cristo morto, tempera su tela, 145X185 cm, 1520, Gemaldegalerie, Berlino</vt:lpstr>
      <vt:lpstr>Caccia in laguna e Due dame veneziane, olio su tavola, 76X65, 1490-1495. Getty Museum di Los Angeles, Musoe Correr, Venezia Ricostruzione dell’opera originale </vt:lpstr>
      <vt:lpstr>Parte superioredella tavola delle Due dame veneziane del Museo Correr, 1490-95, 76X65. Getty Museum, Los Angeles.</vt:lpstr>
      <vt:lpstr>Due dame veneziane, olio su tavola, 94X64 cm, 1490-95, Museo Correr, Venezia</vt:lpstr>
      <vt:lpstr>Presentazione standard di PowerPoint</vt:lpstr>
      <vt:lpstr>Presentazione di Gesù al Tempio, tempera su tela, 421X236 cm, 1491-1510, Accademia, Venezia</vt:lpstr>
      <vt:lpstr>Uomo col berretto rosso, tempera s tavola 35X23 cm, 1490-1493, Museo Correr, Venezia Attribuzione incerta.</vt:lpstr>
      <vt:lpstr>Ritratto di Dama, tempera su tavola di tiglio, 1490-95, 39,37X28,89 cm, Denver Art Museum, Denver</vt:lpstr>
      <vt:lpstr>Profetta, olio su tela, 186X87 m, 1510, Uffizi, Firenze</vt:lpstr>
      <vt:lpstr>Sibilla, olio su tela, 186X87 cm, 1510, Uffizi, Frenze</vt:lpstr>
      <vt:lpstr>Il leone di San Marco, tempera su tela, 130X368 cm, Palazzo Ducale, Venezia</vt:lpstr>
      <vt:lpstr>Leone di San Marco, dettaglio</vt:lpstr>
      <vt:lpstr>San Paolo - Santuario di San Domenico - Chioggia</vt:lpstr>
      <vt:lpstr>Santo Setfano e sei suoi compagni consacrati diaconi da San Pietro, olio su tela, 148X231 cm, 1511, Gemaldegalerie, Berlino </vt:lpstr>
      <vt:lpstr>Predica di Santo Stefano. Olio su tela,, 152X195 cm, 1514, Louvre. Parigi, eseguiti per la Scuola di Santo Stefano, Venezia</vt:lpstr>
      <vt:lpstr>Disputa di Santo Stefano, olio su tela, 147X172 cm, 1514, Pinacoteca di Brera</vt:lpstr>
      <vt:lpstr>Lapidazione di S. Stefano, 142X170 cm, 1520, Staatgalerie, Stoccarda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Vittore Carpaccio.</dc:title>
  <dc:creator>lenovo</dc:creator>
  <cp:lastModifiedBy>lenovo</cp:lastModifiedBy>
  <cp:revision>21</cp:revision>
  <dcterms:created xsi:type="dcterms:W3CDTF">2019-06-15T08:28:12Z</dcterms:created>
  <dcterms:modified xsi:type="dcterms:W3CDTF">2019-06-16T20:54:26Z</dcterms:modified>
</cp:coreProperties>
</file>