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CB457-A1FB-4E53-8014-261AE9E429A1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408BD-EB8A-49DD-A883-50EFEAAA8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3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Medaglia di Clemente VII, 1533.34, argento dorato, </a:t>
            </a:r>
            <a:r>
              <a:rPr lang="it-IT" dirty="0" err="1" smtClean="0"/>
              <a:t>diam</a:t>
            </a:r>
            <a:r>
              <a:rPr lang="it-IT" dirty="0" smtClean="0"/>
              <a:t>. Cm 4, Firenze, Museo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88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Busto di Cosimo I de’ Medici, 1545-1548,</a:t>
            </a:r>
            <a:r>
              <a:rPr lang="it-IT" baseline="0" dirty="0" smtClean="0"/>
              <a:t> bronzo, h. cm 110, Firenze, particolare, Museo Nazionale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0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Busto di Cosimo I de’ Medici, 1545-1548,</a:t>
            </a:r>
            <a:r>
              <a:rPr lang="it-IT" baseline="0" dirty="0" smtClean="0"/>
              <a:t> bronzo, h. cm 110</a:t>
            </a:r>
            <a:r>
              <a:rPr lang="it-IT" baseline="0" smtClean="0"/>
              <a:t>, particolare, Firenze</a:t>
            </a:r>
            <a:r>
              <a:rPr lang="it-IT" baseline="0" dirty="0" smtClean="0"/>
              <a:t>, Museo Nazionale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91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err="1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30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Ganimede, 15448-1550, marmo, h. cm 109, particolare,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93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Ganimede, 15448-1550, marmo, h. cm 109, particolare, Firenze, Museo Nazionale del Bargello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758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Ganimede, 15448-1550, marmo, h. cm 109, Firenze, Museo Nazionale del Bargello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6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Apollo e Giacinto, 1548 circa, marmo,</a:t>
            </a:r>
            <a:r>
              <a:rPr lang="it-IT" baseline="0" dirty="0" smtClean="0"/>
              <a:t> h. cm 191, Firenze, Museo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894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Apollo e Giacinto, 1548 circa, marmo,</a:t>
            </a:r>
            <a:r>
              <a:rPr lang="it-IT" baseline="0" dirty="0" smtClean="0"/>
              <a:t> h. cm 191, Firenze, Museo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3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Apollo e Giacinto, 1548 circa, marmo,</a:t>
            </a:r>
            <a:r>
              <a:rPr lang="it-IT" baseline="0" dirty="0" smtClean="0"/>
              <a:t> h. cm 191, particolare,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Firenze, Museo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952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Apollo e Giacinto, 1548 circa, marmo,</a:t>
            </a:r>
            <a:r>
              <a:rPr lang="it-IT" baseline="0" dirty="0" smtClean="0"/>
              <a:t> h. cm 191, particolare, </a:t>
            </a:r>
          </a:p>
          <a:p>
            <a:r>
              <a:rPr lang="it-IT" baseline="0" dirty="0" smtClean="0"/>
              <a:t>Firenze, Museo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58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«Testone» da quaranta soldi di Alessandro de’ Medici, 1535, argento, </a:t>
            </a:r>
            <a:r>
              <a:rPr lang="it-IT" dirty="0" err="1" smtClean="0"/>
              <a:t>diam</a:t>
            </a:r>
            <a:r>
              <a:rPr lang="it-IT" dirty="0" smtClean="0"/>
              <a:t>. Cm 2,9, Firenze.</a:t>
            </a:r>
            <a:r>
              <a:rPr lang="it-IT" baseline="0" dirty="0" smtClean="0"/>
              <a:t>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75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Apollo e Giacinto, 1548 circa, marmo,</a:t>
            </a:r>
            <a:r>
              <a:rPr lang="it-IT" baseline="0" dirty="0" smtClean="0"/>
              <a:t> h. cm 191</a:t>
            </a:r>
            <a:r>
              <a:rPr lang="it-IT" baseline="0" smtClean="0"/>
              <a:t>, particolare, Firenze</a:t>
            </a:r>
            <a:r>
              <a:rPr lang="it-IT" baseline="0" dirty="0" smtClean="0"/>
              <a:t>, Museo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08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Narciso, 1548, marmo, h. cm 149,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609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Narciso, 1548, marmo, h. cm 149, particolare, Firenze, Museo Nazionale del Bargello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590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Narciso, 1548, marmo, h. cm 149, particolare,</a:t>
            </a:r>
            <a:r>
              <a:rPr lang="it-IT" baseline="0" dirty="0" smtClean="0"/>
              <a:t> </a:t>
            </a:r>
            <a:r>
              <a:rPr lang="it-IT" dirty="0" smtClean="0"/>
              <a:t>Firenze, Museo Nazionale del Bargello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930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Narciso, 1548, marmo, h. cm 149, particolare, Firenze, Museo Nazionale del Bargello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Narciso, 1548, marmo, h. </a:t>
            </a:r>
            <a:r>
              <a:rPr lang="it-IT" smtClean="0"/>
              <a:t>cm 149,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224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</a:t>
            </a:r>
            <a:r>
              <a:rPr lang="it-IT" baseline="0" dirty="0" smtClean="0"/>
              <a:t> Modello in bronzo,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312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modello in cera, Firenze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54BC-BA5F-44E4-AA14-88630CE79B4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74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Giove,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540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Danae,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9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«Testone» da quaranta soldi di Alessandro de’ Medici, 1535, argento, </a:t>
            </a:r>
            <a:r>
              <a:rPr lang="it-IT" dirty="0" err="1" smtClean="0"/>
              <a:t>diam</a:t>
            </a:r>
            <a:r>
              <a:rPr lang="it-IT" dirty="0" smtClean="0"/>
              <a:t>. Cm 2,9, Firenze.</a:t>
            </a:r>
            <a:r>
              <a:rPr lang="it-IT" baseline="0" dirty="0" smtClean="0"/>
              <a:t>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75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Minerva, Firenze,</a:t>
            </a:r>
            <a:r>
              <a:rPr lang="it-IT" baseline="0" dirty="0" smtClean="0"/>
              <a:t>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41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Mercurio,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14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</a:t>
            </a:r>
            <a:r>
              <a:rPr lang="it-IT" baseline="0" dirty="0" smtClean="0"/>
              <a:t> Liberazione di Andromeda, Firenze, Museo Nazionale </a:t>
            </a:r>
            <a:r>
              <a:rPr lang="it-IT" baseline="0" smtClean="0"/>
              <a:t>del Bargello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36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Medaglia di Alessandro de’ Medici, 1535-1537, argento, </a:t>
            </a:r>
            <a:r>
              <a:rPr lang="it-IT" dirty="0" err="1" smtClean="0"/>
              <a:t>diam</a:t>
            </a:r>
            <a:r>
              <a:rPr lang="it-IT" dirty="0" smtClean="0"/>
              <a:t>. Cm 3.5,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26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Medaglia di Francesco I, re di Francia, 1537 circa, bronzo,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diam</a:t>
            </a:r>
            <a:r>
              <a:rPr lang="it-IT" baseline="0" dirty="0" smtClean="0"/>
              <a:t>. cm 4,2,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6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Medaglia di Francesco I, re di Francia, 1537 circa, bronzo,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diam</a:t>
            </a:r>
            <a:r>
              <a:rPr lang="it-IT" baseline="0" dirty="0" smtClean="0"/>
              <a:t>. </a:t>
            </a:r>
            <a:r>
              <a:rPr lang="it-IT" baseline="0" smtClean="0"/>
              <a:t>cm 4,2, Firenze, Museo Nazionale del Bargello</a:t>
            </a:r>
            <a:endParaRPr lang="it-IT" smtClean="0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25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Levriero, 1545, bronzo, cm 19 X 27,8,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27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Busto di Cosimo I de’ Medici, 1545-1548,</a:t>
            </a:r>
            <a:r>
              <a:rPr lang="it-IT" baseline="0" dirty="0" smtClean="0"/>
              <a:t> bronzo, h. cm 110,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236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Cellini</a:t>
            </a:r>
            <a:r>
              <a:rPr lang="it-IT" dirty="0" smtClean="0"/>
              <a:t>, Busto di Cosimo I de’ Medici, 1545-1548,</a:t>
            </a:r>
            <a:r>
              <a:rPr lang="it-IT" baseline="0" dirty="0" smtClean="0"/>
              <a:t> bronzo, h. cm 110, particolare, Firenze, Museo Nazionale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08BD-EB8A-49DD-A883-50EFEAAA89B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7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2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4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21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4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31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22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0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28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9AA1-3ABE-4A5B-B15D-12D2591C2B44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48E5-112F-416E-9911-57396A362F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02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0"/>
            <a:ext cx="530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7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17" y="0"/>
            <a:ext cx="5544655" cy="6917753"/>
          </a:xfrm>
        </p:spPr>
      </p:pic>
    </p:spTree>
    <p:extLst>
      <p:ext uri="{BB962C8B-B14F-4D97-AF65-F5344CB8AC3E}">
        <p14:creationId xmlns:p14="http://schemas.microsoft.com/office/powerpoint/2010/main" val="79361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9" y="0"/>
            <a:ext cx="5319439" cy="6883361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21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0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85257"/>
            <a:ext cx="5328592" cy="6956773"/>
          </a:xfrm>
        </p:spPr>
      </p:pic>
    </p:spTree>
    <p:extLst>
      <p:ext uri="{BB962C8B-B14F-4D97-AF65-F5344CB8AC3E}">
        <p14:creationId xmlns:p14="http://schemas.microsoft.com/office/powerpoint/2010/main" val="49294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858"/>
            <a:ext cx="3453700" cy="6852142"/>
          </a:xfrm>
        </p:spPr>
      </p:pic>
    </p:spTree>
    <p:extLst>
      <p:ext uri="{BB962C8B-B14F-4D97-AF65-F5344CB8AC3E}">
        <p14:creationId xmlns:p14="http://schemas.microsoft.com/office/powerpoint/2010/main" val="229834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787"/>
            <a:ext cx="4536504" cy="6916310"/>
          </a:xfrm>
        </p:spPr>
      </p:pic>
    </p:spTree>
    <p:extLst>
      <p:ext uri="{BB962C8B-B14F-4D97-AF65-F5344CB8AC3E}">
        <p14:creationId xmlns:p14="http://schemas.microsoft.com/office/powerpoint/2010/main" val="330680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5251"/>
            <a:ext cx="5832648" cy="6999179"/>
          </a:xfrm>
        </p:spPr>
      </p:pic>
    </p:spTree>
    <p:extLst>
      <p:ext uri="{BB962C8B-B14F-4D97-AF65-F5344CB8AC3E}">
        <p14:creationId xmlns:p14="http://schemas.microsoft.com/office/powerpoint/2010/main" val="103272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10" y="0"/>
            <a:ext cx="5480661" cy="6982213"/>
          </a:xfrm>
        </p:spPr>
      </p:pic>
    </p:spTree>
    <p:extLst>
      <p:ext uri="{BB962C8B-B14F-4D97-AF65-F5344CB8AC3E}">
        <p14:creationId xmlns:p14="http://schemas.microsoft.com/office/powerpoint/2010/main" val="9033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34066"/>
            <a:ext cx="4392487" cy="6992122"/>
          </a:xfrm>
        </p:spPr>
      </p:pic>
    </p:spTree>
    <p:extLst>
      <p:ext uri="{BB962C8B-B14F-4D97-AF65-F5344CB8AC3E}">
        <p14:creationId xmlns:p14="http://schemas.microsoft.com/office/powerpoint/2010/main" val="28207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788"/>
            <a:ext cx="4536504" cy="6916310"/>
          </a:xfrm>
        </p:spPr>
      </p:pic>
    </p:spTree>
    <p:extLst>
      <p:ext uri="{BB962C8B-B14F-4D97-AF65-F5344CB8AC3E}">
        <p14:creationId xmlns:p14="http://schemas.microsoft.com/office/powerpoint/2010/main" val="377161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43254"/>
            <a:ext cx="3600400" cy="6975778"/>
          </a:xfrm>
        </p:spPr>
      </p:pic>
    </p:spTree>
    <p:extLst>
      <p:ext uri="{BB962C8B-B14F-4D97-AF65-F5344CB8AC3E}">
        <p14:creationId xmlns:p14="http://schemas.microsoft.com/office/powerpoint/2010/main" val="264559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" y="0"/>
            <a:ext cx="7730836" cy="6858000"/>
          </a:xfrm>
        </p:spPr>
      </p:pic>
    </p:spTree>
    <p:extLst>
      <p:ext uri="{BB962C8B-B14F-4D97-AF65-F5344CB8AC3E}">
        <p14:creationId xmlns:p14="http://schemas.microsoft.com/office/powerpoint/2010/main" val="88318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96078"/>
            <a:ext cx="5472608" cy="6997762"/>
          </a:xfrm>
        </p:spPr>
      </p:pic>
    </p:spTree>
    <p:extLst>
      <p:ext uri="{BB962C8B-B14F-4D97-AF65-F5344CB8AC3E}">
        <p14:creationId xmlns:p14="http://schemas.microsoft.com/office/powerpoint/2010/main" val="265912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47654"/>
            <a:ext cx="3312368" cy="6919170"/>
          </a:xfrm>
        </p:spPr>
      </p:pic>
    </p:spTree>
    <p:extLst>
      <p:ext uri="{BB962C8B-B14F-4D97-AF65-F5344CB8AC3E}">
        <p14:creationId xmlns:p14="http://schemas.microsoft.com/office/powerpoint/2010/main" val="185679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64" y="0"/>
            <a:ext cx="5294199" cy="7009222"/>
          </a:xfrm>
        </p:spPr>
      </p:pic>
    </p:spTree>
    <p:extLst>
      <p:ext uri="{BB962C8B-B14F-4D97-AF65-F5344CB8AC3E}">
        <p14:creationId xmlns:p14="http://schemas.microsoft.com/office/powerpoint/2010/main" val="115130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86" y="0"/>
            <a:ext cx="4498257" cy="6858000"/>
          </a:xfrm>
        </p:spPr>
      </p:pic>
    </p:spTree>
    <p:extLst>
      <p:ext uri="{BB962C8B-B14F-4D97-AF65-F5344CB8AC3E}">
        <p14:creationId xmlns:p14="http://schemas.microsoft.com/office/powerpoint/2010/main" val="349062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224"/>
            <a:ext cx="3349256" cy="6992176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5566870" cy="6939524"/>
          </a:xfrm>
        </p:spPr>
      </p:pic>
    </p:spTree>
    <p:extLst>
      <p:ext uri="{BB962C8B-B14F-4D97-AF65-F5344CB8AC3E}">
        <p14:creationId xmlns:p14="http://schemas.microsoft.com/office/powerpoint/2010/main" val="38516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76080"/>
            <a:ext cx="5184576" cy="7090671"/>
          </a:xfrm>
        </p:spPr>
      </p:pic>
    </p:spTree>
    <p:extLst>
      <p:ext uri="{BB962C8B-B14F-4D97-AF65-F5344CB8AC3E}">
        <p14:creationId xmlns:p14="http://schemas.microsoft.com/office/powerpoint/2010/main" val="649707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68" y="0"/>
            <a:ext cx="5335296" cy="6965526"/>
          </a:xfrm>
        </p:spPr>
      </p:pic>
    </p:spTree>
    <p:extLst>
      <p:ext uri="{BB962C8B-B14F-4D97-AF65-F5344CB8AC3E}">
        <p14:creationId xmlns:p14="http://schemas.microsoft.com/office/powerpoint/2010/main" val="283556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98934"/>
            <a:ext cx="3312367" cy="7009896"/>
          </a:xfrm>
        </p:spPr>
      </p:pic>
    </p:spTree>
    <p:extLst>
      <p:ext uri="{BB962C8B-B14F-4D97-AF65-F5344CB8AC3E}">
        <p14:creationId xmlns:p14="http://schemas.microsoft.com/office/powerpoint/2010/main" val="3772026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908"/>
            <a:ext cx="2952327" cy="6854617"/>
          </a:xfrm>
        </p:spPr>
      </p:pic>
    </p:spTree>
    <p:extLst>
      <p:ext uri="{BB962C8B-B14F-4D97-AF65-F5344CB8AC3E}">
        <p14:creationId xmlns:p14="http://schemas.microsoft.com/office/powerpoint/2010/main" val="4075429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69" y="1600200"/>
            <a:ext cx="2937061" cy="4525963"/>
          </a:xfrm>
        </p:spPr>
      </p:pic>
    </p:spTree>
    <p:extLst>
      <p:ext uri="{BB962C8B-B14F-4D97-AF65-F5344CB8AC3E}">
        <p14:creationId xmlns:p14="http://schemas.microsoft.com/office/powerpoint/2010/main" val="22584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" y="0"/>
            <a:ext cx="7730836" cy="6858000"/>
          </a:xfrm>
        </p:spPr>
      </p:pic>
    </p:spTree>
    <p:extLst>
      <p:ext uri="{BB962C8B-B14F-4D97-AF65-F5344CB8AC3E}">
        <p14:creationId xmlns:p14="http://schemas.microsoft.com/office/powerpoint/2010/main" val="278187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754"/>
            <a:ext cx="3240360" cy="6930772"/>
          </a:xfrm>
        </p:spPr>
      </p:pic>
    </p:spTree>
    <p:extLst>
      <p:ext uri="{BB962C8B-B14F-4D97-AF65-F5344CB8AC3E}">
        <p14:creationId xmlns:p14="http://schemas.microsoft.com/office/powerpoint/2010/main" val="383000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958"/>
            <a:ext cx="2952328" cy="6790355"/>
          </a:xfrm>
        </p:spPr>
      </p:pic>
    </p:spTree>
    <p:extLst>
      <p:ext uri="{BB962C8B-B14F-4D97-AF65-F5344CB8AC3E}">
        <p14:creationId xmlns:p14="http://schemas.microsoft.com/office/powerpoint/2010/main" val="3947959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128646"/>
            <a:ext cx="2952327" cy="7115866"/>
          </a:xfrm>
        </p:spPr>
      </p:pic>
    </p:spTree>
    <p:extLst>
      <p:ext uri="{BB962C8B-B14F-4D97-AF65-F5344CB8AC3E}">
        <p14:creationId xmlns:p14="http://schemas.microsoft.com/office/powerpoint/2010/main" val="3282685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20930"/>
            <a:ext cx="3744415" cy="6964613"/>
          </a:xfrm>
        </p:spPr>
      </p:pic>
    </p:spTree>
    <p:extLst>
      <p:ext uri="{BB962C8B-B14F-4D97-AF65-F5344CB8AC3E}">
        <p14:creationId xmlns:p14="http://schemas.microsoft.com/office/powerpoint/2010/main" val="1364406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7" y="0"/>
            <a:ext cx="7763773" cy="6858000"/>
          </a:xfrm>
        </p:spPr>
      </p:pic>
    </p:spTree>
    <p:extLst>
      <p:ext uri="{BB962C8B-B14F-4D97-AF65-F5344CB8AC3E}">
        <p14:creationId xmlns:p14="http://schemas.microsoft.com/office/powerpoint/2010/main" val="89114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8" y="0"/>
            <a:ext cx="7288696" cy="6957392"/>
          </a:xfrm>
        </p:spPr>
      </p:pic>
    </p:spTree>
    <p:extLst>
      <p:ext uri="{BB962C8B-B14F-4D97-AF65-F5344CB8AC3E}">
        <p14:creationId xmlns:p14="http://schemas.microsoft.com/office/powerpoint/2010/main" val="287592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583679" cy="6858000"/>
          </a:xfrm>
        </p:spPr>
      </p:pic>
    </p:spTree>
    <p:extLst>
      <p:ext uri="{BB962C8B-B14F-4D97-AF65-F5344CB8AC3E}">
        <p14:creationId xmlns:p14="http://schemas.microsoft.com/office/powerpoint/2010/main" val="65493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6995"/>
            <a:ext cx="6768752" cy="6864087"/>
          </a:xfrm>
        </p:spPr>
      </p:pic>
    </p:spTree>
    <p:extLst>
      <p:ext uri="{BB962C8B-B14F-4D97-AF65-F5344CB8AC3E}">
        <p14:creationId xmlns:p14="http://schemas.microsoft.com/office/powerpoint/2010/main" val="342997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" y="0"/>
            <a:ext cx="7029400" cy="7029400"/>
          </a:xfrm>
        </p:spPr>
      </p:pic>
    </p:spTree>
    <p:extLst>
      <p:ext uri="{BB962C8B-B14F-4D97-AF65-F5344CB8AC3E}">
        <p14:creationId xmlns:p14="http://schemas.microsoft.com/office/powerpoint/2010/main" val="422513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8" y="0"/>
            <a:ext cx="6954590" cy="6858000"/>
          </a:xfrm>
        </p:spPr>
      </p:pic>
    </p:spTree>
    <p:extLst>
      <p:ext uri="{BB962C8B-B14F-4D97-AF65-F5344CB8AC3E}">
        <p14:creationId xmlns:p14="http://schemas.microsoft.com/office/powerpoint/2010/main" val="335244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6"/>
            <a:ext cx="9163736" cy="6453336"/>
          </a:xfrm>
        </p:spPr>
      </p:pic>
    </p:spTree>
    <p:extLst>
      <p:ext uri="{BB962C8B-B14F-4D97-AF65-F5344CB8AC3E}">
        <p14:creationId xmlns:p14="http://schemas.microsoft.com/office/powerpoint/2010/main" val="2812835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660</Words>
  <Application>Microsoft Office PowerPoint</Application>
  <PresentationFormat>Presentazione su schermo (4:3)</PresentationFormat>
  <Paragraphs>65</Paragraphs>
  <Slides>34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10</cp:revision>
  <dcterms:created xsi:type="dcterms:W3CDTF">2016-04-08T13:30:25Z</dcterms:created>
  <dcterms:modified xsi:type="dcterms:W3CDTF">2016-04-08T16:18:18Z</dcterms:modified>
</cp:coreProperties>
</file>