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9015F-6DCD-44B0-87F0-21A8D2AD3C48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1E37-0AB0-4EDC-85AD-1C5D56C4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30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Sigillo del cardinale Ercole Gonzaga, argento 1528, impronta su cera, 1540, Mantova,</a:t>
            </a:r>
            <a:r>
              <a:rPr lang="it-IT" baseline="0" dirty="0" smtClean="0"/>
              <a:t> Curia vescovile,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5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</a:t>
            </a:r>
            <a:r>
              <a:rPr lang="it-IT" baseline="0" dirty="0" smtClean="0"/>
              <a:t> Ninfa di Fontainebleau, 1542, bronzo, cm 205 X 409, particolare, Parigi, </a:t>
            </a:r>
            <a:r>
              <a:rPr lang="it-IT" baseline="0" dirty="0" err="1" smtClean="0"/>
              <a:t>Musée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727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Vittoria con torcia, gesso, Parigi.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882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Vittoria con torcia, gesso, Parigi.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33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Vittoria con torcia, gesso, Parigi.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65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Satiro, penna ed acquerello,</a:t>
            </a:r>
            <a:r>
              <a:rPr lang="it-IT" baseline="0" dirty="0" smtClean="0"/>
              <a:t> su carta, Washington, National Gallery of Art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373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591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26, particolare,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49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26, particolare,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663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26, particolare,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081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26, particolare,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61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Sigillo del cardinale Ercole Gonzaga, argento 1528, impronta su cera, particolare, 1540, Mantova,</a:t>
            </a:r>
            <a:r>
              <a:rPr lang="it-IT" baseline="0" dirty="0" smtClean="0"/>
              <a:t> Curia vescovile,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795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Saliera di Francesco I, re di Francia, 1540-1543, ebano, oro e smalto, h. cm 26</a:t>
            </a:r>
            <a:r>
              <a:rPr lang="it-IT" smtClean="0"/>
              <a:t>, particolare</a:t>
            </a:r>
            <a:r>
              <a:rPr lang="it-IT" dirty="0" smtClean="0"/>
              <a:t>, Già Vienna, </a:t>
            </a:r>
            <a:r>
              <a:rPr lang="it-IT" dirty="0" err="1" smtClean="0"/>
              <a:t>Kunsthistorisches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797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Busto di Francesco I de</a:t>
            </a:r>
            <a:r>
              <a:rPr lang="it-IT" smtClean="0"/>
              <a:t>’ Medici</a:t>
            </a:r>
            <a:r>
              <a:rPr lang="it-IT" dirty="0" smtClean="0"/>
              <a:t>, 1549-1571, marmo, g. cm 96,5, San Francisco, Fine </a:t>
            </a:r>
            <a:r>
              <a:rPr lang="it-IT" dirty="0" err="1" smtClean="0"/>
              <a:t>Arts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539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Medusa, modello in bronzo, Londra, Victoria and Albert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254BC-BA5F-44E4-AA14-88630CE79B4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349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Busto di Bindo </a:t>
            </a:r>
            <a:r>
              <a:rPr lang="it-IT" dirty="0" err="1" smtClean="0"/>
              <a:t>Altoviti</a:t>
            </a:r>
            <a:r>
              <a:rPr lang="it-IT" dirty="0" smtClean="0"/>
              <a:t>, 1549, bronzo, h. cm 82,5 ( senza base ), Boston, Isabella Stewart Gardner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00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Busto di Bindo </a:t>
            </a:r>
            <a:r>
              <a:rPr lang="it-IT" dirty="0" err="1" smtClean="0"/>
              <a:t>Altoviti</a:t>
            </a:r>
            <a:r>
              <a:rPr lang="it-IT" dirty="0" smtClean="0"/>
              <a:t>, 1549, bronzo, h. cm 82,5 ( senza base ), particolare, Boston, Isabella Stewart Gardner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562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Busto di Bindo </a:t>
            </a:r>
            <a:r>
              <a:rPr lang="it-IT" dirty="0" err="1" smtClean="0"/>
              <a:t>Altoviti</a:t>
            </a:r>
            <a:r>
              <a:rPr lang="it-IT" dirty="0" smtClean="0"/>
              <a:t>, 1549, bronzo, h. cm 82,5 ( senza base ), particolare, Boston, Isabella Stewart Gardner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932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Cerchia del </a:t>
            </a:r>
            <a:r>
              <a:rPr lang="it-IT" dirty="0" err="1" smtClean="0"/>
              <a:t>Cellini</a:t>
            </a:r>
            <a:r>
              <a:rPr lang="it-IT" dirty="0" smtClean="0"/>
              <a:t>, medaglia con ritratto di Bindo </a:t>
            </a:r>
            <a:r>
              <a:rPr lang="it-IT" dirty="0" err="1" smtClean="0"/>
              <a:t>Altoviti</a:t>
            </a:r>
            <a:r>
              <a:rPr lang="it-IT" dirty="0" smtClean="0"/>
              <a:t>, Firenze, Museo Nazionale del Bargello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3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Crocifisso, 1556-</a:t>
            </a:r>
            <a:r>
              <a:rPr lang="it-IT" baseline="0" dirty="0" smtClean="0"/>
              <a:t> 1562, marmo, b cm. 185, Madrid, </a:t>
            </a:r>
            <a:r>
              <a:rPr lang="it-IT" baseline="0" dirty="0" err="1" smtClean="0"/>
              <a:t>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Escorial</a:t>
            </a:r>
            <a:r>
              <a:rPr lang="it-IT" baseline="0" dirty="0" smtClean="0"/>
              <a:t>, Monastero di San Lorenzo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799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Crocifisso, 1556-</a:t>
            </a:r>
            <a:r>
              <a:rPr lang="it-IT" baseline="0" dirty="0" smtClean="0"/>
              <a:t> 1562, marmo, b cm. 185, particolare, Madrid, </a:t>
            </a:r>
            <a:r>
              <a:rPr lang="it-IT" baseline="0" dirty="0" err="1" smtClean="0"/>
              <a:t>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Escorial</a:t>
            </a:r>
            <a:r>
              <a:rPr lang="it-IT" baseline="0" dirty="0" smtClean="0"/>
              <a:t>, Monastero di San Lorenzo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745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Crocifisso, 1556-</a:t>
            </a:r>
            <a:r>
              <a:rPr lang="it-IT" baseline="0" dirty="0" smtClean="0"/>
              <a:t> 1562, marmo, b cm. 185, particolare, Madrid, </a:t>
            </a:r>
            <a:r>
              <a:rPr lang="it-IT" baseline="0" dirty="0" err="1" smtClean="0"/>
              <a:t>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Escorial</a:t>
            </a:r>
            <a:r>
              <a:rPr lang="it-IT" baseline="0" dirty="0" smtClean="0"/>
              <a:t>, Monastero di San Lorenzo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131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Sigillo</a:t>
            </a:r>
            <a:r>
              <a:rPr lang="it-IT" baseline="0" dirty="0" smtClean="0"/>
              <a:t> del cardinale Ippolito d’este, 1539, impronta su piombo, cm 11 X 8, Lione, </a:t>
            </a:r>
            <a:r>
              <a:rPr lang="it-IT" baseline="0" dirty="0" err="1" smtClean="0"/>
              <a:t>Musèe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Beauz-Arts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281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Progetto per il sigillo dell’Accademia del Disegno con Apollo </a:t>
            </a:r>
            <a:r>
              <a:rPr lang="it-IT" dirty="0" err="1" smtClean="0"/>
              <a:t>Pitio</a:t>
            </a:r>
            <a:r>
              <a:rPr lang="it-IT" dirty="0" smtClean="0"/>
              <a:t>, penna e acquarello su carta, cm 30 X 21,7, Monaco.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Graphische</a:t>
            </a:r>
            <a:r>
              <a:rPr lang="it-IT" dirty="0" smtClean="0"/>
              <a:t> </a:t>
            </a:r>
            <a:r>
              <a:rPr lang="it-IT" dirty="0" err="1" smtClean="0"/>
              <a:t>Samlung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764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Progetto per un sigillo dell’Accademia del Disegno, penna e acquarello su carta, cm 2,</a:t>
            </a:r>
            <a:r>
              <a:rPr lang="it-IT" baseline="0" dirty="0" smtClean="0"/>
              <a:t> X 20, New York, Stanley Moss Collection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553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Progetto per un sigillo dell’Accademia del Disegno con Artemide Efesia, penna e acquarello su carta, cm 33 X 22, Londra, </a:t>
            </a:r>
            <a:r>
              <a:rPr lang="it-IT" dirty="0" err="1" smtClean="0"/>
              <a:t>British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57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Progetto per un sigillo dell’Accademia del Disegno con Artemide Efesia,</a:t>
            </a:r>
            <a:r>
              <a:rPr lang="it-IT" baseline="0" dirty="0" smtClean="0"/>
              <a:t> penna, inchiostro marrone, e acquarello, cm 33 X 21,8. Monaco, </a:t>
            </a:r>
            <a:r>
              <a:rPr lang="it-IT" baseline="0" dirty="0" err="1" smtClean="0"/>
              <a:t>Staatliche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Graphisce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Sammlung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04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 Giunone, 1540-1544, matita nera, cm</a:t>
            </a:r>
            <a:r>
              <a:rPr lang="it-IT" baseline="0" dirty="0" smtClean="0"/>
              <a:t> 24,7 X 18,6, Parigi, </a:t>
            </a:r>
            <a:r>
              <a:rPr lang="it-IT" baseline="0" dirty="0" err="1" smtClean="0"/>
              <a:t>Musèe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80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 Giunone, 1540-1544, matita nera, cm</a:t>
            </a:r>
            <a:r>
              <a:rPr lang="it-IT" baseline="0" dirty="0" smtClean="0"/>
              <a:t> 24,7 X 18,6, particolare, Parigi, </a:t>
            </a:r>
            <a:r>
              <a:rPr lang="it-IT" baseline="0" dirty="0" err="1" smtClean="0"/>
              <a:t>Musèe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3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Cellini</a:t>
            </a:r>
            <a:r>
              <a:rPr lang="it-IT" dirty="0" smtClean="0"/>
              <a:t>,</a:t>
            </a:r>
            <a:r>
              <a:rPr lang="it-IT" baseline="0" dirty="0" smtClean="0"/>
              <a:t> Ninfa di Fontainebleau, 1542, bronzo, cm 205 X 409, particolare, Parigi, </a:t>
            </a:r>
            <a:r>
              <a:rPr lang="it-IT" baseline="0" dirty="0" err="1" smtClean="0"/>
              <a:t>Musée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40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</a:t>
            </a:r>
            <a:r>
              <a:rPr lang="it-IT" baseline="0" dirty="0" smtClean="0"/>
              <a:t> Ninfa di Fontainebleau, 1542, bronzo, cm 205 X 409, Parigi, </a:t>
            </a:r>
            <a:r>
              <a:rPr lang="it-IT" baseline="0" dirty="0" err="1" smtClean="0"/>
              <a:t>Musée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75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</a:t>
            </a:r>
            <a:r>
              <a:rPr lang="it-IT" baseline="0" dirty="0" smtClean="0"/>
              <a:t> Ninfa di Fontainebleau, 1542, bronzo, cm 205 X 409, particolare, Parigi, </a:t>
            </a:r>
            <a:r>
              <a:rPr lang="it-IT" baseline="0" dirty="0" err="1" smtClean="0"/>
              <a:t>Musée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356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Cellini</a:t>
            </a:r>
            <a:r>
              <a:rPr lang="it-IT" dirty="0" smtClean="0"/>
              <a:t>,</a:t>
            </a:r>
            <a:r>
              <a:rPr lang="it-IT" baseline="0" dirty="0" smtClean="0"/>
              <a:t> Ninfa di Fontainebleau, 1542, bronzo, cm 205 X 409, particolare, Parigi, </a:t>
            </a:r>
            <a:r>
              <a:rPr lang="it-IT" baseline="0" dirty="0" err="1" smtClean="0"/>
              <a:t>Musée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du</a:t>
            </a:r>
            <a:r>
              <a:rPr lang="it-IT" baseline="0" dirty="0" smtClean="0"/>
              <a:t> Louvre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1E37-0AB0-4EDC-85AD-1C5D56C4247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88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64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97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8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55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21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61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20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1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32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24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43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BD46F-38F0-464C-BB87-0321D5905670}" type="datetimeFigureOut">
              <a:rPr lang="it-IT" smtClean="0"/>
              <a:t>08/04/2016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31CA-2300-4BE3-BA8B-2B0D487FF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29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5701624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11532" cy="573325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485852" cy="57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1" y="-9841"/>
            <a:ext cx="7412907" cy="6867841"/>
          </a:xfrm>
        </p:spPr>
      </p:pic>
    </p:spTree>
    <p:extLst>
      <p:ext uri="{BB962C8B-B14F-4D97-AF65-F5344CB8AC3E}">
        <p14:creationId xmlns:p14="http://schemas.microsoft.com/office/powerpoint/2010/main" val="225730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971857" cy="6866223"/>
          </a:xfrm>
        </p:spPr>
      </p:pic>
    </p:spTree>
    <p:extLst>
      <p:ext uri="{BB962C8B-B14F-4D97-AF65-F5344CB8AC3E}">
        <p14:creationId xmlns:p14="http://schemas.microsoft.com/office/powerpoint/2010/main" val="7512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1386" cy="427231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47" y="0"/>
            <a:ext cx="435914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47654"/>
            <a:ext cx="3384376" cy="7069587"/>
          </a:xfrm>
        </p:spPr>
      </p:pic>
    </p:spTree>
    <p:extLst>
      <p:ext uri="{BB962C8B-B14F-4D97-AF65-F5344CB8AC3E}">
        <p14:creationId xmlns:p14="http://schemas.microsoft.com/office/powerpoint/2010/main" val="354366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2" y="0"/>
            <a:ext cx="6682757" cy="6957392"/>
          </a:xfrm>
        </p:spPr>
      </p:pic>
    </p:spTree>
    <p:extLst>
      <p:ext uri="{BB962C8B-B14F-4D97-AF65-F5344CB8AC3E}">
        <p14:creationId xmlns:p14="http://schemas.microsoft.com/office/powerpoint/2010/main" val="155635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8"/>
            <a:ext cx="4576874" cy="595620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6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6" y="0"/>
            <a:ext cx="4579735" cy="595993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72" y="-7818"/>
            <a:ext cx="456426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0"/>
            <a:ext cx="2553509" cy="685800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270"/>
            <a:ext cx="5321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0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9" y="-49696"/>
            <a:ext cx="5403080" cy="6957392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2553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145982" cy="6858000"/>
          </a:xfrm>
        </p:spPr>
      </p:pic>
    </p:spTree>
    <p:extLst>
      <p:ext uri="{BB962C8B-B14F-4D97-AF65-F5344CB8AC3E}">
        <p14:creationId xmlns:p14="http://schemas.microsoft.com/office/powerpoint/2010/main" val="2962033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2454442" cy="6858000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09" y="-4548"/>
            <a:ext cx="5325893" cy="6858000"/>
          </a:xfrm>
        </p:spPr>
      </p:pic>
    </p:spTree>
    <p:extLst>
      <p:ext uri="{BB962C8B-B14F-4D97-AF65-F5344CB8AC3E}">
        <p14:creationId xmlns:p14="http://schemas.microsoft.com/office/powerpoint/2010/main" val="2272335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64290"/>
            <a:ext cx="5112568" cy="6971262"/>
          </a:xfrm>
        </p:spPr>
      </p:pic>
    </p:spTree>
    <p:extLst>
      <p:ext uri="{BB962C8B-B14F-4D97-AF65-F5344CB8AC3E}">
        <p14:creationId xmlns:p14="http://schemas.microsoft.com/office/powerpoint/2010/main" val="48503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14" y="0"/>
            <a:ext cx="5299363" cy="6858000"/>
          </a:xfrm>
        </p:spPr>
      </p:pic>
    </p:spTree>
    <p:extLst>
      <p:ext uri="{BB962C8B-B14F-4D97-AF65-F5344CB8AC3E}">
        <p14:creationId xmlns:p14="http://schemas.microsoft.com/office/powerpoint/2010/main" val="2180812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8" y="0"/>
            <a:ext cx="4563376" cy="6921121"/>
          </a:xfrm>
        </p:spPr>
      </p:pic>
    </p:spTree>
    <p:extLst>
      <p:ext uri="{BB962C8B-B14F-4D97-AF65-F5344CB8AC3E}">
        <p14:creationId xmlns:p14="http://schemas.microsoft.com/office/powerpoint/2010/main" val="382931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8213"/>
            <a:ext cx="3240360" cy="6848945"/>
          </a:xfrm>
        </p:spPr>
      </p:pic>
    </p:spTree>
    <p:extLst>
      <p:ext uri="{BB962C8B-B14F-4D97-AF65-F5344CB8AC3E}">
        <p14:creationId xmlns:p14="http://schemas.microsoft.com/office/powerpoint/2010/main" val="2076048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69439"/>
            <a:ext cx="3456384" cy="6991325"/>
          </a:xfrm>
        </p:spPr>
      </p:pic>
    </p:spTree>
    <p:extLst>
      <p:ext uri="{BB962C8B-B14F-4D97-AF65-F5344CB8AC3E}">
        <p14:creationId xmlns:p14="http://schemas.microsoft.com/office/powerpoint/2010/main" val="4233925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34068"/>
            <a:ext cx="6621790" cy="6892068"/>
          </a:xfrm>
        </p:spPr>
      </p:pic>
    </p:spTree>
    <p:extLst>
      <p:ext uri="{BB962C8B-B14F-4D97-AF65-F5344CB8AC3E}">
        <p14:creationId xmlns:p14="http://schemas.microsoft.com/office/powerpoint/2010/main" val="2254409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0"/>
            <a:ext cx="5309418" cy="6858000"/>
          </a:xfrm>
        </p:spPr>
      </p:pic>
    </p:spTree>
    <p:extLst>
      <p:ext uri="{BB962C8B-B14F-4D97-AF65-F5344CB8AC3E}">
        <p14:creationId xmlns:p14="http://schemas.microsoft.com/office/powerpoint/2010/main" val="3150817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" y="6547"/>
            <a:ext cx="4625874" cy="603933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56" y="0"/>
            <a:ext cx="448544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7" y="0"/>
            <a:ext cx="4901853" cy="6907157"/>
          </a:xfrm>
        </p:spPr>
      </p:pic>
    </p:spTree>
    <p:extLst>
      <p:ext uri="{BB962C8B-B14F-4D97-AF65-F5344CB8AC3E}">
        <p14:creationId xmlns:p14="http://schemas.microsoft.com/office/powerpoint/2010/main" val="201395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0252"/>
            <a:ext cx="5544615" cy="7007778"/>
          </a:xfrm>
        </p:spPr>
      </p:pic>
    </p:spTree>
    <p:extLst>
      <p:ext uri="{BB962C8B-B14F-4D97-AF65-F5344CB8AC3E}">
        <p14:creationId xmlns:p14="http://schemas.microsoft.com/office/powerpoint/2010/main" val="494414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9" y="0"/>
            <a:ext cx="4865348" cy="6858000"/>
          </a:xfrm>
        </p:spPr>
      </p:pic>
    </p:spTree>
    <p:extLst>
      <p:ext uri="{BB962C8B-B14F-4D97-AF65-F5344CB8AC3E}">
        <p14:creationId xmlns:p14="http://schemas.microsoft.com/office/powerpoint/2010/main" val="1864140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64" y="0"/>
            <a:ext cx="4714874" cy="6858000"/>
          </a:xfrm>
        </p:spPr>
      </p:pic>
    </p:spTree>
    <p:extLst>
      <p:ext uri="{BB962C8B-B14F-4D97-AF65-F5344CB8AC3E}">
        <p14:creationId xmlns:p14="http://schemas.microsoft.com/office/powerpoint/2010/main" val="808095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3979"/>
            <a:ext cx="4824536" cy="6871311"/>
          </a:xfrm>
        </p:spPr>
      </p:pic>
    </p:spTree>
    <p:extLst>
      <p:ext uri="{BB962C8B-B14F-4D97-AF65-F5344CB8AC3E}">
        <p14:creationId xmlns:p14="http://schemas.microsoft.com/office/powerpoint/2010/main" val="54376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1" y="0"/>
            <a:ext cx="5284032" cy="6858000"/>
          </a:xfrm>
        </p:spPr>
      </p:pic>
    </p:spTree>
    <p:extLst>
      <p:ext uri="{BB962C8B-B14F-4D97-AF65-F5344CB8AC3E}">
        <p14:creationId xmlns:p14="http://schemas.microsoft.com/office/powerpoint/2010/main" val="207913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8372"/>
            <a:ext cx="4725245" cy="6866372"/>
          </a:xfrm>
        </p:spPr>
      </p:pic>
    </p:spTree>
    <p:extLst>
      <p:ext uri="{BB962C8B-B14F-4D97-AF65-F5344CB8AC3E}">
        <p14:creationId xmlns:p14="http://schemas.microsoft.com/office/powerpoint/2010/main" val="51649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41217"/>
            <a:ext cx="5435561" cy="692475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13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10" y="0"/>
            <a:ext cx="5408653" cy="6890477"/>
          </a:xfrm>
        </p:spPr>
      </p:pic>
    </p:spTree>
    <p:extLst>
      <p:ext uri="{BB962C8B-B14F-4D97-AF65-F5344CB8AC3E}">
        <p14:creationId xmlns:p14="http://schemas.microsoft.com/office/powerpoint/2010/main" val="297241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03"/>
            <a:ext cx="4616410" cy="592647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73" y="33954"/>
            <a:ext cx="4541569" cy="59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10" y="0"/>
            <a:ext cx="5480661" cy="6982213"/>
          </a:xfrm>
        </p:spPr>
      </p:pic>
    </p:spTree>
    <p:extLst>
      <p:ext uri="{BB962C8B-B14F-4D97-AF65-F5344CB8AC3E}">
        <p14:creationId xmlns:p14="http://schemas.microsoft.com/office/powerpoint/2010/main" val="277623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27" y="0"/>
            <a:ext cx="4793225" cy="6858000"/>
          </a:xfrm>
        </p:spPr>
      </p:pic>
    </p:spTree>
    <p:extLst>
      <p:ext uri="{BB962C8B-B14F-4D97-AF65-F5344CB8AC3E}">
        <p14:creationId xmlns:p14="http://schemas.microsoft.com/office/powerpoint/2010/main" val="2984150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809</Words>
  <Application>Microsoft Office PowerPoint</Application>
  <PresentationFormat>Presentazione su schermo (4:3)</PresentationFormat>
  <Paragraphs>66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12</cp:revision>
  <dcterms:created xsi:type="dcterms:W3CDTF">2016-04-08T13:25:46Z</dcterms:created>
  <dcterms:modified xsi:type="dcterms:W3CDTF">2016-04-08T16:47:03Z</dcterms:modified>
</cp:coreProperties>
</file>