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69" r:id="rId4"/>
    <p:sldId id="270" r:id="rId5"/>
    <p:sldId id="271" r:id="rId6"/>
    <p:sldId id="279" r:id="rId7"/>
    <p:sldId id="272" r:id="rId8"/>
    <p:sldId id="273" r:id="rId9"/>
    <p:sldId id="262" r:id="rId10"/>
    <p:sldId id="257" r:id="rId11"/>
    <p:sldId id="275" r:id="rId12"/>
    <p:sldId id="258" r:id="rId13"/>
    <p:sldId id="277" r:id="rId14"/>
    <p:sldId id="278" r:id="rId15"/>
    <p:sldId id="274" r:id="rId16"/>
    <p:sldId id="259" r:id="rId17"/>
    <p:sldId id="260" r:id="rId18"/>
    <p:sldId id="261" r:id="rId19"/>
    <p:sldId id="263" r:id="rId20"/>
    <p:sldId id="264" r:id="rId21"/>
    <p:sldId id="265" r:id="rId22"/>
    <p:sldId id="266" r:id="rId23"/>
    <p:sldId id="267" r:id="rId24"/>
    <p:sldId id="276" r:id="rId25"/>
    <p:sldId id="280" r:id="rId26"/>
    <p:sldId id="281" r:id="rId27"/>
    <p:sldId id="282" r:id="rId28"/>
    <p:sldId id="283" r:id="rId29"/>
    <p:sldId id="284" r:id="rId30"/>
    <p:sldId id="285" r:id="rId31"/>
    <p:sldId id="286" r:id="rId32"/>
    <p:sldId id="287" r:id="rId3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1" d="100"/>
          <a:sy n="51" d="100"/>
        </p:scale>
        <p:origin x="-1244" y="-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68F2FD2-C90E-481E-B820-20AB7BF6F64E}" type="datetimeFigureOut">
              <a:rPr lang="it-IT" smtClean="0"/>
              <a:t>27/04/2020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C3C0389-156E-49BF-A64C-EFF5FDC45034}" type="slidenum">
              <a:rPr lang="it-IT" smtClean="0"/>
              <a:t>‹N›</a:t>
            </a:fld>
            <a:endParaRPr lang="it-IT"/>
          </a:p>
        </p:txBody>
      </p:sp>
    </p:spTree>
    <p:extLst>
      <p:ext uri="{BB962C8B-B14F-4D97-AF65-F5344CB8AC3E}">
        <p14:creationId xmlns:p14="http://schemas.microsoft.com/office/powerpoint/2010/main" val="3963384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68F2FD2-C90E-481E-B820-20AB7BF6F64E}" type="datetimeFigureOut">
              <a:rPr lang="it-IT" smtClean="0"/>
              <a:t>27/04/2020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C3C0389-156E-49BF-A64C-EFF5FDC45034}" type="slidenum">
              <a:rPr lang="it-IT" smtClean="0"/>
              <a:t>‹N›</a:t>
            </a:fld>
            <a:endParaRPr lang="it-IT"/>
          </a:p>
        </p:txBody>
      </p:sp>
    </p:spTree>
    <p:extLst>
      <p:ext uri="{BB962C8B-B14F-4D97-AF65-F5344CB8AC3E}">
        <p14:creationId xmlns:p14="http://schemas.microsoft.com/office/powerpoint/2010/main" val="3296973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68F2FD2-C90E-481E-B820-20AB7BF6F64E}" type="datetimeFigureOut">
              <a:rPr lang="it-IT" smtClean="0"/>
              <a:t>27/04/2020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C3C0389-156E-49BF-A64C-EFF5FDC45034}" type="slidenum">
              <a:rPr lang="it-IT" smtClean="0"/>
              <a:t>‹N›</a:t>
            </a:fld>
            <a:endParaRPr lang="it-IT"/>
          </a:p>
        </p:txBody>
      </p:sp>
    </p:spTree>
    <p:extLst>
      <p:ext uri="{BB962C8B-B14F-4D97-AF65-F5344CB8AC3E}">
        <p14:creationId xmlns:p14="http://schemas.microsoft.com/office/powerpoint/2010/main" val="95577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68F2FD2-C90E-481E-B820-20AB7BF6F64E}" type="datetimeFigureOut">
              <a:rPr lang="it-IT" smtClean="0"/>
              <a:t>27/04/2020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C3C0389-156E-49BF-A64C-EFF5FDC45034}" type="slidenum">
              <a:rPr lang="it-IT" smtClean="0"/>
              <a:t>‹N›</a:t>
            </a:fld>
            <a:endParaRPr lang="it-IT"/>
          </a:p>
        </p:txBody>
      </p:sp>
    </p:spTree>
    <p:extLst>
      <p:ext uri="{BB962C8B-B14F-4D97-AF65-F5344CB8AC3E}">
        <p14:creationId xmlns:p14="http://schemas.microsoft.com/office/powerpoint/2010/main" val="2885461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68F2FD2-C90E-481E-B820-20AB7BF6F64E}" type="datetimeFigureOut">
              <a:rPr lang="it-IT" smtClean="0"/>
              <a:t>27/04/2020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C3C0389-156E-49BF-A64C-EFF5FDC45034}" type="slidenum">
              <a:rPr lang="it-IT" smtClean="0"/>
              <a:t>‹N›</a:t>
            </a:fld>
            <a:endParaRPr lang="it-IT"/>
          </a:p>
        </p:txBody>
      </p:sp>
    </p:spTree>
    <p:extLst>
      <p:ext uri="{BB962C8B-B14F-4D97-AF65-F5344CB8AC3E}">
        <p14:creationId xmlns:p14="http://schemas.microsoft.com/office/powerpoint/2010/main" val="4126055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68F2FD2-C90E-481E-B820-20AB7BF6F64E}" type="datetimeFigureOut">
              <a:rPr lang="it-IT" smtClean="0"/>
              <a:t>27/04/2020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C3C0389-156E-49BF-A64C-EFF5FDC45034}" type="slidenum">
              <a:rPr lang="it-IT" smtClean="0"/>
              <a:t>‹N›</a:t>
            </a:fld>
            <a:endParaRPr lang="it-IT"/>
          </a:p>
        </p:txBody>
      </p:sp>
    </p:spTree>
    <p:extLst>
      <p:ext uri="{BB962C8B-B14F-4D97-AF65-F5344CB8AC3E}">
        <p14:creationId xmlns:p14="http://schemas.microsoft.com/office/powerpoint/2010/main" val="180957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68F2FD2-C90E-481E-B820-20AB7BF6F64E}" type="datetimeFigureOut">
              <a:rPr lang="it-IT" smtClean="0"/>
              <a:t>27/04/2020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C3C0389-156E-49BF-A64C-EFF5FDC45034}" type="slidenum">
              <a:rPr lang="it-IT" smtClean="0"/>
              <a:t>‹N›</a:t>
            </a:fld>
            <a:endParaRPr lang="it-IT"/>
          </a:p>
        </p:txBody>
      </p:sp>
    </p:spTree>
    <p:extLst>
      <p:ext uri="{BB962C8B-B14F-4D97-AF65-F5344CB8AC3E}">
        <p14:creationId xmlns:p14="http://schemas.microsoft.com/office/powerpoint/2010/main" val="1649916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68F2FD2-C90E-481E-B820-20AB7BF6F64E}" type="datetimeFigureOut">
              <a:rPr lang="it-IT" smtClean="0"/>
              <a:t>27/04/2020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C3C0389-156E-49BF-A64C-EFF5FDC45034}" type="slidenum">
              <a:rPr lang="it-IT" smtClean="0"/>
              <a:t>‹N›</a:t>
            </a:fld>
            <a:endParaRPr lang="it-IT"/>
          </a:p>
        </p:txBody>
      </p:sp>
    </p:spTree>
    <p:extLst>
      <p:ext uri="{BB962C8B-B14F-4D97-AF65-F5344CB8AC3E}">
        <p14:creationId xmlns:p14="http://schemas.microsoft.com/office/powerpoint/2010/main" val="2515831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68F2FD2-C90E-481E-B820-20AB7BF6F64E}" type="datetimeFigureOut">
              <a:rPr lang="it-IT" smtClean="0"/>
              <a:t>27/04/2020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C3C0389-156E-49BF-A64C-EFF5FDC45034}" type="slidenum">
              <a:rPr lang="it-IT" smtClean="0"/>
              <a:t>‹N›</a:t>
            </a:fld>
            <a:endParaRPr lang="it-IT"/>
          </a:p>
        </p:txBody>
      </p:sp>
    </p:spTree>
    <p:extLst>
      <p:ext uri="{BB962C8B-B14F-4D97-AF65-F5344CB8AC3E}">
        <p14:creationId xmlns:p14="http://schemas.microsoft.com/office/powerpoint/2010/main" val="2799679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68F2FD2-C90E-481E-B820-20AB7BF6F64E}" type="datetimeFigureOut">
              <a:rPr lang="it-IT" smtClean="0"/>
              <a:t>27/04/2020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C3C0389-156E-49BF-A64C-EFF5FDC45034}" type="slidenum">
              <a:rPr lang="it-IT" smtClean="0"/>
              <a:t>‹N›</a:t>
            </a:fld>
            <a:endParaRPr lang="it-IT"/>
          </a:p>
        </p:txBody>
      </p:sp>
    </p:spTree>
    <p:extLst>
      <p:ext uri="{BB962C8B-B14F-4D97-AF65-F5344CB8AC3E}">
        <p14:creationId xmlns:p14="http://schemas.microsoft.com/office/powerpoint/2010/main" val="2190361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68F2FD2-C90E-481E-B820-20AB7BF6F64E}" type="datetimeFigureOut">
              <a:rPr lang="it-IT" smtClean="0"/>
              <a:t>27/04/2020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C3C0389-156E-49BF-A64C-EFF5FDC45034}" type="slidenum">
              <a:rPr lang="it-IT" smtClean="0"/>
              <a:t>‹N›</a:t>
            </a:fld>
            <a:endParaRPr lang="it-IT"/>
          </a:p>
        </p:txBody>
      </p:sp>
    </p:spTree>
    <p:extLst>
      <p:ext uri="{BB962C8B-B14F-4D97-AF65-F5344CB8AC3E}">
        <p14:creationId xmlns:p14="http://schemas.microsoft.com/office/powerpoint/2010/main" val="3271493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F2FD2-C90E-481E-B820-20AB7BF6F64E}" type="datetimeFigureOut">
              <a:rPr lang="it-IT" smtClean="0"/>
              <a:t>27/04/2020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C0389-156E-49BF-A64C-EFF5FDC45034}" type="slidenum">
              <a:rPr lang="it-IT" smtClean="0"/>
              <a:t>‹N›</a:t>
            </a:fld>
            <a:endParaRPr lang="it-IT"/>
          </a:p>
        </p:txBody>
      </p:sp>
    </p:spTree>
    <p:extLst>
      <p:ext uri="{BB962C8B-B14F-4D97-AF65-F5344CB8AC3E}">
        <p14:creationId xmlns:p14="http://schemas.microsoft.com/office/powerpoint/2010/main" val="121801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779912" y="2130425"/>
            <a:ext cx="4678288" cy="1470025"/>
          </a:xfrm>
        </p:spPr>
        <p:txBody>
          <a:bodyPr>
            <a:normAutofit/>
          </a:bodyPr>
          <a:lstStyle/>
          <a:p>
            <a:r>
              <a:rPr lang="it-IT" sz="2000" dirty="0" smtClean="0"/>
              <a:t>Schiavo che si ridesta, Firenze, Galleria dell’Accademia, 1525-1530</a:t>
            </a:r>
            <a:endParaRPr lang="it-IT" sz="2000" dirty="0"/>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351282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3710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07904" y="274638"/>
            <a:ext cx="4978896" cy="1143000"/>
          </a:xfrm>
        </p:spPr>
        <p:txBody>
          <a:bodyPr>
            <a:normAutofit fontScale="90000"/>
          </a:bodyPr>
          <a:lstStyle/>
          <a:p>
            <a:r>
              <a:rPr lang="it-IT" sz="2000" dirty="0" smtClean="0"/>
              <a:t>Schiavo detto Atlante, Firenze, Galleria dell’Accademia, altezza 277 cm, circa 1530-34.</a:t>
            </a:r>
            <a:br>
              <a:rPr lang="it-IT" sz="2000" dirty="0" smtClean="0"/>
            </a:br>
            <a:r>
              <a:rPr lang="it-IT" sz="2000" dirty="0" smtClean="0"/>
              <a:t>Il nome dovuto al peso che sembra portare: doveva contenere la testa ed il braccio. </a:t>
            </a:r>
            <a:endParaRPr lang="it-IT" sz="2000"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949" y="5224"/>
            <a:ext cx="3355847" cy="6852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946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44008" y="274638"/>
            <a:ext cx="4042792" cy="1143000"/>
          </a:xfrm>
        </p:spPr>
        <p:txBody>
          <a:bodyPr>
            <a:normAutofit/>
          </a:bodyPr>
          <a:lstStyle/>
          <a:p>
            <a:endParaRPr lang="it-IT" sz="2000" dirty="0"/>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2979"/>
            <a:ext cx="4417488" cy="6825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1664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79912" y="274638"/>
            <a:ext cx="4906888" cy="1143000"/>
          </a:xfrm>
        </p:spPr>
        <p:txBody>
          <a:bodyPr>
            <a:normAutofit/>
          </a:bodyPr>
          <a:lstStyle/>
          <a:p>
            <a:r>
              <a:rPr lang="it-IT" sz="2000" dirty="0" smtClean="0"/>
              <a:t>Schiavo barbuto, Firenze, Galleria dell’Accademia, altezza 263 cm circa 1530-34</a:t>
            </a:r>
            <a:endParaRPr lang="it-IT" sz="20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174"/>
            <a:ext cx="3146976" cy="6851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857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16016" y="274638"/>
            <a:ext cx="3970784" cy="1143000"/>
          </a:xfrm>
        </p:spPr>
        <p:txBody>
          <a:bodyPr>
            <a:normAutofit/>
          </a:bodyPr>
          <a:lstStyle/>
          <a:p>
            <a:endParaRPr lang="it-IT" sz="2000" dirty="0"/>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457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525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99992" y="274638"/>
            <a:ext cx="4186808" cy="1143000"/>
          </a:xfrm>
        </p:spPr>
        <p:txBody>
          <a:bodyPr>
            <a:normAutofit/>
          </a:bodyPr>
          <a:lstStyle/>
          <a:p>
            <a:r>
              <a:rPr lang="it-IT" sz="2000" dirty="0" smtClean="0"/>
              <a:t>Schiavo giovane, altezza 256 cm. Circa 1530-34.</a:t>
            </a:r>
            <a:endParaRPr lang="it-IT" sz="2000" dirty="0"/>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39114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1598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0" y="6309320"/>
            <a:ext cx="8686800" cy="548680"/>
          </a:xfrm>
        </p:spPr>
        <p:txBody>
          <a:bodyPr>
            <a:normAutofit fontScale="77500" lnSpcReduction="20000"/>
          </a:bodyPr>
          <a:lstStyle/>
          <a:p>
            <a:r>
              <a:rPr lang="it-IT" dirty="0" smtClean="0"/>
              <a:t>Dettaglio dei segni lasciati dallo scalpello sul Schiavo Giovane</a:t>
            </a:r>
            <a:endParaRPr lang="it-IT"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44462"/>
            <a:ext cx="9043228" cy="544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982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31840" y="274638"/>
            <a:ext cx="5554960" cy="1143000"/>
          </a:xfrm>
        </p:spPr>
        <p:txBody>
          <a:bodyPr>
            <a:normAutofit/>
          </a:bodyPr>
          <a:lstStyle/>
          <a:p>
            <a:r>
              <a:rPr lang="it-IT" sz="2000" dirty="0" smtClean="0"/>
              <a:t>Schiavo giovane, Firenze, Galleria dell’Accademia, 1525-1530 </a:t>
            </a:r>
            <a:endParaRPr lang="it-IT" sz="20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0325"/>
            <a:ext cx="2652267" cy="68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9731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91880" y="274638"/>
            <a:ext cx="5194920" cy="1143000"/>
          </a:xfrm>
        </p:spPr>
        <p:txBody>
          <a:bodyPr>
            <a:normAutofit/>
          </a:bodyPr>
          <a:lstStyle/>
          <a:p>
            <a:r>
              <a:rPr lang="it-IT" sz="2000" dirty="0" smtClean="0"/>
              <a:t>Schiavo ribelle</a:t>
            </a:r>
            <a:endParaRPr lang="it-IT" sz="2000"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555" y="0"/>
            <a:ext cx="3115535"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2843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31840" y="274638"/>
            <a:ext cx="5554960" cy="1143000"/>
          </a:xfrm>
        </p:spPr>
        <p:txBody>
          <a:bodyPr>
            <a:normAutofit/>
          </a:bodyPr>
          <a:lstStyle/>
          <a:p>
            <a:r>
              <a:rPr lang="it-IT" sz="2000" dirty="0" smtClean="0"/>
              <a:t>Schiavo morente</a:t>
            </a:r>
            <a:endParaRPr lang="it-IT" sz="2000"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2771800" cy="692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001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36096" y="274638"/>
            <a:ext cx="3250704" cy="1143000"/>
          </a:xfrm>
        </p:spPr>
        <p:txBody>
          <a:bodyPr>
            <a:normAutofit/>
          </a:bodyPr>
          <a:lstStyle/>
          <a:p>
            <a:r>
              <a:rPr lang="it-IT" sz="2000" dirty="0" smtClean="0"/>
              <a:t>Ricostruzione ipotetica del progetto del 1532</a:t>
            </a:r>
            <a:endParaRPr lang="it-IT" sz="2000"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28819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1812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08920"/>
            <a:ext cx="9144000" cy="4149080"/>
          </a:xfrm>
        </p:spPr>
        <p:txBody>
          <a:bodyPr>
            <a:normAutofit/>
          </a:bodyPr>
          <a:lstStyle/>
          <a:p>
            <a:r>
              <a:rPr lang="it-IT" sz="2000" dirty="0" smtClean="0"/>
              <a:t>Michelangelo cercasse di “</a:t>
            </a:r>
            <a:r>
              <a:rPr lang="it-IT" sz="2000" b="1" dirty="0" smtClean="0"/>
              <a:t>far emergere la figura dalla pietra come se la si vedesse affiorare da uno specchio d’acqua</a:t>
            </a:r>
            <a:r>
              <a:rPr lang="it-IT" sz="2000" dirty="0" smtClean="0"/>
              <a:t>”. Il metodo descritto consisteva nel preparare un bozzetto in cera o altro materiale, per poi immergerlo in un recipiente pieno d’acqua. Nel farlo risalire era fondamentale notare quali fossero le superfici più prominenti, che sarebbero state le prime ad essere sbozzate dall’artista, procedendo progressivamente verso il retro della figura</a:t>
            </a:r>
            <a:endParaRPr lang="it-IT" sz="2000"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07612" cy="23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9794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07904" y="274638"/>
            <a:ext cx="4978896" cy="1143000"/>
          </a:xfrm>
        </p:spPr>
        <p:txBody>
          <a:bodyPr>
            <a:normAutofit/>
          </a:bodyPr>
          <a:lstStyle/>
          <a:p>
            <a:r>
              <a:rPr lang="it-IT" sz="2000" dirty="0" err="1" smtClean="0"/>
              <a:t>Iil</a:t>
            </a:r>
            <a:r>
              <a:rPr lang="it-IT" sz="2000" dirty="0" smtClean="0"/>
              <a:t> «quinto prigione».</a:t>
            </a:r>
            <a:endParaRPr lang="it-IT" sz="2000"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326571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2689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44008" y="274638"/>
            <a:ext cx="4042792" cy="1143000"/>
          </a:xfrm>
        </p:spPr>
        <p:txBody>
          <a:bodyPr>
            <a:normAutofit fontScale="90000"/>
          </a:bodyPr>
          <a:lstStyle/>
          <a:p>
            <a:r>
              <a:rPr lang="it-IT" sz="2000" dirty="0" smtClean="0"/>
              <a:t/>
            </a:r>
            <a:br>
              <a:rPr lang="it-IT" sz="2000" dirty="0" smtClean="0"/>
            </a:br>
            <a:r>
              <a:rPr lang="it-IT" sz="2000" dirty="0" smtClean="0"/>
              <a:t/>
            </a:r>
            <a:br>
              <a:rPr lang="it-IT" sz="2000" dirty="0" smtClean="0"/>
            </a:br>
            <a:r>
              <a:rPr lang="it-IT" sz="2000" dirty="0" smtClean="0"/>
              <a:t>Bozzetto uno Schiavo (?), Casa </a:t>
            </a:r>
            <a:r>
              <a:rPr lang="it-IT" sz="2000" dirty="0" err="1" smtClean="0"/>
              <a:t>Buonarrot</a:t>
            </a:r>
            <a:endParaRPr lang="it-IT" sz="20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5028"/>
            <a:ext cx="4299078" cy="6832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2412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23928" y="274638"/>
            <a:ext cx="4762872" cy="1143000"/>
          </a:xfrm>
        </p:spPr>
        <p:txBody>
          <a:bodyPr>
            <a:normAutofit/>
          </a:bodyPr>
          <a:lstStyle/>
          <a:p>
            <a:r>
              <a:rPr lang="it-IT" sz="2000" dirty="0" smtClean="0"/>
              <a:t>Bozzetto uno Schiavo (?), Casa Buonarroti</a:t>
            </a:r>
            <a:endParaRPr lang="it-IT" sz="2000" dirty="0"/>
          </a:p>
        </p:txBody>
      </p:sp>
      <p:sp>
        <p:nvSpPr>
          <p:cNvPr id="3" name="Segnaposto contenuto 2"/>
          <p:cNvSpPr>
            <a:spLocks noGrp="1"/>
          </p:cNvSpPr>
          <p:nvPr>
            <p:ph idx="1"/>
          </p:nvPr>
        </p:nvSpPr>
        <p:spPr/>
        <p:txBody>
          <a:bodyPr/>
          <a:lstStyle/>
          <a:p>
            <a:endParaRPr lang="it-IT" b="0" i="0" u="none" strike="noStrike" dirty="0" smtClean="0">
              <a:solidFill>
                <a:srgbClr val="222222"/>
              </a:solidFill>
              <a:effectLst/>
              <a:latin typeface="Arial"/>
            </a:endParaRPr>
          </a:p>
          <a:p>
            <a:endParaRPr lang="it-IT" b="0" i="0" u="none" strike="noStrike" dirty="0" smtClean="0">
              <a:solidFill>
                <a:srgbClr val="222222"/>
              </a:solidFill>
              <a:effectLst/>
              <a:latin typeface="Arial"/>
            </a:endParaRPr>
          </a:p>
          <a:p>
            <a:endParaRPr lang="it-IT"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25"/>
            <a:ext cx="3491880" cy="689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4585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75856" y="274638"/>
            <a:ext cx="5410944" cy="1143000"/>
          </a:xfrm>
        </p:spPr>
        <p:txBody>
          <a:bodyPr>
            <a:normAutofit/>
          </a:bodyPr>
          <a:lstStyle/>
          <a:p>
            <a:r>
              <a:rPr lang="it-IT" sz="2000" dirty="0" smtClean="0"/>
              <a:t>Bozzetto per lo Schiavo giovane, Victoria and Albert </a:t>
            </a:r>
            <a:r>
              <a:rPr lang="it-IT" sz="2000" dirty="0" err="1" smtClean="0"/>
              <a:t>Museum</a:t>
            </a:r>
            <a:r>
              <a:rPr lang="it-IT" sz="2000" dirty="0" smtClean="0"/>
              <a:t>, Londra</a:t>
            </a:r>
            <a:endParaRPr lang="it-IT" sz="2000" dirty="0"/>
          </a:p>
        </p:txBody>
      </p:sp>
      <p:pic>
        <p:nvPicPr>
          <p:cNvPr id="1229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9375"/>
            <a:ext cx="2915816" cy="6968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8660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84168" y="274638"/>
            <a:ext cx="3059832" cy="6394722"/>
          </a:xfrm>
        </p:spPr>
        <p:txBody>
          <a:bodyPr>
            <a:normAutofit fontScale="90000"/>
          </a:bodyPr>
          <a:lstStyle/>
          <a:p>
            <a:r>
              <a:rPr lang="it-IT" sz="2000" dirty="0" smtClean="0"/>
              <a:t>Oltre ai quattro Prigioni di Firenze Michelangelo scolpì altri due schiavi non-finiti, lo “Schiavo ribelle” e lo “Schiavo morente”, databili intorno al 1510-13, esposti oggi al museo del Louvre a Parigi. E’ Vasari nelle “Vite” che ricostruisce perché questi due Prigioni si trovino oggi in Francia. Nel 1546 Michelangelo donò le due opere a Roberto Strozzi per la generosa accoglienza ricevuta nella sua casa romana durante le malattie del luglio 1544 e del gennaio 1546. Quando lo Strozzi fu esiliato a Lione, per la sua opposizione a Cosimo I de’ Medici, si fece inviare le due statue, poi donate al Re di Francia e collocate ad </a:t>
            </a:r>
            <a:r>
              <a:rPr lang="it-IT" sz="2000" dirty="0" err="1" smtClean="0"/>
              <a:t>Ecouen</a:t>
            </a:r>
            <a:r>
              <a:rPr lang="it-IT" sz="2000" dirty="0" smtClean="0"/>
              <a:t>, nei pressi di Parigi.</a:t>
            </a:r>
            <a:br>
              <a:rPr lang="it-IT" sz="2000" dirty="0" smtClean="0"/>
            </a:br>
            <a:endParaRPr lang="it-IT" sz="2000"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96551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3395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876"/>
            <a:ext cx="5419712" cy="6844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7148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0528" y="-171400"/>
            <a:ext cx="5368800" cy="7344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144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80038" cy="4941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8566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546551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4642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876"/>
            <a:ext cx="5593420" cy="6844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5422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9778"/>
            <a:ext cx="8375956" cy="6927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6056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50" y="0"/>
            <a:ext cx="508257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5994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17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776"/>
            <a:ext cx="9095574" cy="3989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2222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smtClean="0"/>
              <a:t>Michelangelo </a:t>
            </a:r>
            <a:r>
              <a:rPr lang="it-IT" sz="2000" dirty="0" err="1" smtClean="0"/>
              <a:t>Buonarotti</a:t>
            </a:r>
            <a:r>
              <a:rPr lang="it-IT" sz="2000" dirty="0" smtClean="0"/>
              <a:t>, Dio fluviale, 1526-27 circa, modello in </a:t>
            </a:r>
            <a:r>
              <a:rPr lang="it-IT" sz="2000" dirty="0" err="1" smtClean="0"/>
              <a:t>argeilla</a:t>
            </a:r>
            <a:r>
              <a:rPr lang="it-IT" sz="2000" dirty="0" smtClean="0"/>
              <a:t>, </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548" y="-3198"/>
            <a:ext cx="9046410" cy="6096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0631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810798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0343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60032" y="274638"/>
            <a:ext cx="4176464" cy="4666530"/>
          </a:xfrm>
        </p:spPr>
        <p:txBody>
          <a:bodyPr>
            <a:normAutofit/>
          </a:bodyPr>
          <a:lstStyle/>
          <a:p>
            <a:r>
              <a:rPr lang="it-IT" sz="2000" dirty="0" smtClean="0"/>
              <a:t>Le quattro figure di nudo maschile si presentano in vario stadio esecutivo seguendo l’impostazione classica del contrapposto: poggiano il peso su una gamba, contorcendosi in varie pose del busto e delle spalle</a:t>
            </a:r>
            <a:endParaRPr lang="it-IT" sz="2000"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951" y="28828"/>
            <a:ext cx="4650968" cy="6829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8988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48064" y="274638"/>
            <a:ext cx="3538736" cy="4666530"/>
          </a:xfrm>
        </p:spPr>
        <p:txBody>
          <a:bodyPr>
            <a:normAutofit/>
          </a:bodyPr>
          <a:lstStyle/>
          <a:p>
            <a:r>
              <a:rPr lang="it-IT" sz="2000" dirty="0" smtClean="0"/>
              <a:t>Schiavo che si desta, altezza 267, </a:t>
            </a:r>
            <a:r>
              <a:rPr lang="it-IT" sz="2000" dirty="0" err="1" smtClean="0"/>
              <a:t>irca</a:t>
            </a:r>
            <a:r>
              <a:rPr lang="it-IT" sz="2000" dirty="0" smtClean="0"/>
              <a:t> 1520-23</a:t>
            </a:r>
            <a:br>
              <a:rPr lang="it-IT" sz="2000" dirty="0" smtClean="0"/>
            </a:br>
            <a:r>
              <a:rPr lang="it-IT" sz="2000" dirty="0"/>
              <a:t/>
            </a:r>
            <a:br>
              <a:rPr lang="it-IT" sz="2000" dirty="0"/>
            </a:br>
            <a:r>
              <a:rPr lang="it-IT" sz="2000" dirty="0" smtClean="0"/>
              <a:t>Michelangelo era fermamente convinto che lo scultore fosse uno strumento di Dio, il cui compito era quello di liberare le figure già contenute nella pietra, sbozzando la materia con vigore per liberare il soggetto in tutta la sua energia</a:t>
            </a:r>
            <a:endParaRPr lang="it-IT" sz="2000" dirty="0"/>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04" y="0"/>
            <a:ext cx="46706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6784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02" y="0"/>
            <a:ext cx="391140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8296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smtClean="0"/>
              <a:t>Dettaglio dei segni lasciati dallo scalpello sul Schiavo Giovane</a:t>
            </a:r>
            <a:endParaRPr lang="it-IT" sz="2000" dirty="0"/>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99392"/>
            <a:ext cx="9209051"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9404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07904" y="274638"/>
            <a:ext cx="4978896" cy="1143000"/>
          </a:xfrm>
        </p:spPr>
        <p:txBody>
          <a:bodyPr>
            <a:normAutofit/>
          </a:bodyPr>
          <a:lstStyle/>
          <a:p>
            <a:r>
              <a:rPr lang="it-IT" sz="2000" dirty="0" smtClean="0"/>
              <a:t>Ricostruzione ipotetica del progetto del 1513</a:t>
            </a:r>
            <a:endParaRPr lang="it-IT" sz="2000"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43285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300641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TotalTime>
  <Words>376</Words>
  <Application>Microsoft Office PowerPoint</Application>
  <PresentationFormat>Presentazione su schermo (4:3)</PresentationFormat>
  <Paragraphs>21</Paragraphs>
  <Slides>32</Slides>
  <Notes>0</Notes>
  <HiddenSlides>0</HiddenSlides>
  <MMClips>0</MMClips>
  <ScaleCrop>false</ScaleCrop>
  <HeadingPairs>
    <vt:vector size="4" baseType="variant">
      <vt:variant>
        <vt:lpstr>Tema</vt:lpstr>
      </vt:variant>
      <vt:variant>
        <vt:i4>1</vt:i4>
      </vt:variant>
      <vt:variant>
        <vt:lpstr>Titoli diapositive</vt:lpstr>
      </vt:variant>
      <vt:variant>
        <vt:i4>32</vt:i4>
      </vt:variant>
    </vt:vector>
  </HeadingPairs>
  <TitlesOfParts>
    <vt:vector size="33" baseType="lpstr">
      <vt:lpstr>Tema di Office</vt:lpstr>
      <vt:lpstr>Schiavo che si ridesta, Firenze, Galleria dell’Accademia, 1525-1530</vt:lpstr>
      <vt:lpstr>Michelangelo cercasse di “far emergere la figura dalla pietra come se la si vedesse affiorare da uno specchio d’acqua”. Il metodo descritto consisteva nel preparare un bozzetto in cera o altro materiale, per poi immergerlo in un recipiente pieno d’acqua. Nel farlo risalire era fondamentale notare quali fossero le superfici più prominenti, che sarebbero state le prime ad essere sbozzate dall’artista, procedendo progressivamente verso il retro della figura</vt:lpstr>
      <vt:lpstr>Presentazione standard di PowerPoint</vt:lpstr>
      <vt:lpstr>Presentazione standard di PowerPoint</vt:lpstr>
      <vt:lpstr>Le quattro figure di nudo maschile si presentano in vario stadio esecutivo seguendo l’impostazione classica del contrapposto: poggiano il peso su una gamba, contorcendosi in varie pose del busto e delle spalle</vt:lpstr>
      <vt:lpstr>Schiavo che si desta, altezza 267, irca 1520-23  Michelangelo era fermamente convinto che lo scultore fosse uno strumento di Dio, il cui compito era quello di liberare le figure già contenute nella pietra, sbozzando la materia con vigore per liberare il soggetto in tutta la sua energia</vt:lpstr>
      <vt:lpstr>Presentazione standard di PowerPoint</vt:lpstr>
      <vt:lpstr>Dettaglio dei segni lasciati dallo scalpello sul Schiavo Giovane</vt:lpstr>
      <vt:lpstr>Ricostruzione ipotetica del progetto del 1513</vt:lpstr>
      <vt:lpstr>Schiavo detto Atlante, Firenze, Galleria dell’Accademia, altezza 277 cm, circa 1530-34. Il nome dovuto al peso che sembra portare: doveva contenere la testa ed il braccio. </vt:lpstr>
      <vt:lpstr>Presentazione standard di PowerPoint</vt:lpstr>
      <vt:lpstr>Schiavo barbuto, Firenze, Galleria dell’Accademia, altezza 263 cm circa 1530-34</vt:lpstr>
      <vt:lpstr>Presentazione standard di PowerPoint</vt:lpstr>
      <vt:lpstr>Schiavo giovane, altezza 256 cm. Circa 1530-34.</vt:lpstr>
      <vt:lpstr>Presentazione standard di PowerPoint</vt:lpstr>
      <vt:lpstr>Schiavo giovane, Firenze, Galleria dell’Accademia, 1525-1530 </vt:lpstr>
      <vt:lpstr>Schiavo ribelle</vt:lpstr>
      <vt:lpstr>Schiavo morente</vt:lpstr>
      <vt:lpstr>Ricostruzione ipotetica del progetto del 1532</vt:lpstr>
      <vt:lpstr>Iil «quinto prigione».</vt:lpstr>
      <vt:lpstr>  Bozzetto uno Schiavo (?), Casa Buonarrot</vt:lpstr>
      <vt:lpstr>Bozzetto uno Schiavo (?), Casa Buonarroti</vt:lpstr>
      <vt:lpstr>Bozzetto per lo Schiavo giovane, Victoria and Albert Museum, Londra</vt:lpstr>
      <vt:lpstr>Oltre ai quattro Prigioni di Firenze Michelangelo scolpì altri due schiavi non-finiti, lo “Schiavo ribelle” e lo “Schiavo morente”, databili intorno al 1510-13, esposti oggi al museo del Louvre a Parigi. E’ Vasari nelle “Vite” che ricostruisce perché questi due Prigioni si trovino oggi in Francia. Nel 1546 Michelangelo donò le due opere a Roberto Strozzi per la generosa accoglienza ricevuta nella sua casa romana durante le malattie del luglio 1544 e del gennaio 1546. Quando lo Strozzi fu esiliato a Lione, per la sua opposizione a Cosimo I de’ Medici, si fece inviare le due statue, poi donate al Re di Francia e collocate ad Ecouen, nei pressi di Parigi.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Michelangelo Buonarotti, Dio fluviale, 1526-27 circa, modello in argeilla,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Schiavo che si ridesta, Firenze, Galleria dell’Accademia</dc:title>
  <dc:creator>lenovo</dc:creator>
  <cp:lastModifiedBy>lenovo</cp:lastModifiedBy>
  <cp:revision>11</cp:revision>
  <dcterms:created xsi:type="dcterms:W3CDTF">2019-11-21T19:37:10Z</dcterms:created>
  <dcterms:modified xsi:type="dcterms:W3CDTF">2020-04-27T14:00:05Z</dcterms:modified>
</cp:coreProperties>
</file>