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62" r:id="rId5"/>
    <p:sldId id="259" r:id="rId6"/>
    <p:sldId id="260" r:id="rId7"/>
    <p:sldId id="261" r:id="rId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71530" autoAdjust="0"/>
  </p:normalViewPr>
  <p:slideViewPr>
    <p:cSldViewPr>
      <p:cViewPr varScale="1">
        <p:scale>
          <a:sx n="51" d="100"/>
          <a:sy n="51" d="100"/>
        </p:scale>
        <p:origin x="-1914"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3AFCF5-9C46-4CDC-9B23-8D90C3143F25}" type="datetimeFigureOut">
              <a:rPr lang="it-IT" smtClean="0"/>
              <a:t>28/03/2016</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BDBDFA-31D9-4FC1-93E9-613469A6364D}" type="slidenum">
              <a:rPr lang="it-IT" smtClean="0"/>
              <a:t>‹N›</a:t>
            </a:fld>
            <a:endParaRPr lang="it-IT"/>
          </a:p>
        </p:txBody>
      </p:sp>
    </p:spTree>
    <p:extLst>
      <p:ext uri="{BB962C8B-B14F-4D97-AF65-F5344CB8AC3E}">
        <p14:creationId xmlns:p14="http://schemas.microsoft.com/office/powerpoint/2010/main" val="38351342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s://it.wikipedia.org/wiki/Duomo_di_Pisa" TargetMode="External"/><Relationship Id="rId13" Type="http://schemas.openxmlformats.org/officeDocument/2006/relationships/hyperlink" Target="https://it.wikipedia.org/wiki/Francescani" TargetMode="External"/><Relationship Id="rId18" Type="http://schemas.openxmlformats.org/officeDocument/2006/relationships/hyperlink" Target="https://it.wikipedia.org/wiki/Cratere_%28vaso%29" TargetMode="External"/><Relationship Id="rId3" Type="http://schemas.openxmlformats.org/officeDocument/2006/relationships/hyperlink" Target="https://it.wikipedia.org/wiki/Battistero_di_Pisa" TargetMode="External"/><Relationship Id="rId21" Type="http://schemas.openxmlformats.org/officeDocument/2006/relationships/hyperlink" Target="https://it.wikipedia.org/wiki/Vangelo_di_Luca" TargetMode="External"/><Relationship Id="rId7" Type="http://schemas.openxmlformats.org/officeDocument/2006/relationships/hyperlink" Target="https://it.wikipedia.org/wiki/Pergamo_di_Guglielmo" TargetMode="External"/><Relationship Id="rId12" Type="http://schemas.openxmlformats.org/officeDocument/2006/relationships/hyperlink" Target="https://it.wikipedia.org/wiki/Federico_Visconti" TargetMode="External"/><Relationship Id="rId17" Type="http://schemas.openxmlformats.org/officeDocument/2006/relationships/hyperlink" Target="https://it.wikipedia.org/wiki/David_di_Michelangelo" TargetMode="External"/><Relationship Id="rId2" Type="http://schemas.openxmlformats.org/officeDocument/2006/relationships/slide" Target="../slides/slide1.xml"/><Relationship Id="rId16" Type="http://schemas.openxmlformats.org/officeDocument/2006/relationships/hyperlink" Target="https://it.wikipedia.org/wiki/Michelangelo_Buonarroti" TargetMode="External"/><Relationship Id="rId20" Type="http://schemas.openxmlformats.org/officeDocument/2006/relationships/hyperlink" Target="https://it.wikipedia.org/wiki/Pulpito_del_battistero_di_Pisa#cite_note-F-1" TargetMode="External"/><Relationship Id="rId1" Type="http://schemas.openxmlformats.org/officeDocument/2006/relationships/notesMaster" Target="../notesMasters/notesMaster1.xml"/><Relationship Id="rId6" Type="http://schemas.openxmlformats.org/officeDocument/2006/relationships/hyperlink" Target="https://it.wikipedia.org/wiki/1257" TargetMode="External"/><Relationship Id="rId11" Type="http://schemas.openxmlformats.org/officeDocument/2006/relationships/hyperlink" Target="https://it.wikipedia.org/wiki/Pennacchio_%28architettura%29" TargetMode="External"/><Relationship Id="rId5" Type="http://schemas.openxmlformats.org/officeDocument/2006/relationships/hyperlink" Target="https://it.wikipedia.org/wiki/1260" TargetMode="External"/><Relationship Id="rId15" Type="http://schemas.openxmlformats.org/officeDocument/2006/relationships/hyperlink" Target="https://it.wikipedia.org/wiki/Ercole" TargetMode="External"/><Relationship Id="rId23" Type="http://schemas.openxmlformats.org/officeDocument/2006/relationships/hyperlink" Target="https://it.wikipedia.org/wiki/Duomo_di_Lucca" TargetMode="External"/><Relationship Id="rId10" Type="http://schemas.openxmlformats.org/officeDocument/2006/relationships/hyperlink" Target="https://it.wikipedia.org/wiki/Telamoni" TargetMode="External"/><Relationship Id="rId19" Type="http://schemas.openxmlformats.org/officeDocument/2006/relationships/hyperlink" Target="https://it.wikipedia.org/wiki/Pathos" TargetMode="External"/><Relationship Id="rId4" Type="http://schemas.openxmlformats.org/officeDocument/2006/relationships/hyperlink" Target="https://it.wikipedia.org/wiki/Nicola_Pisano" TargetMode="External"/><Relationship Id="rId9" Type="http://schemas.openxmlformats.org/officeDocument/2006/relationships/hyperlink" Target="https://it.wikipedia.org/wiki/Duomo_di_Cagliari" TargetMode="External"/><Relationship Id="rId14" Type="http://schemas.openxmlformats.org/officeDocument/2006/relationships/hyperlink" Target="https://it.wikipedia.org/wiki/Bonaventura_da_Bagnoregio" TargetMode="External"/><Relationship Id="rId22" Type="http://schemas.openxmlformats.org/officeDocument/2006/relationships/hyperlink" Target="https://it.wikipedia.org/wiki/Rimorso"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Il </a:t>
            </a:r>
            <a:r>
              <a:rPr lang="it-IT" b="1" dirty="0" smtClean="0"/>
              <a:t>pulpito del </a:t>
            </a:r>
            <a:r>
              <a:rPr lang="it-IT" b="1" dirty="0" smtClean="0">
                <a:hlinkClick r:id="rId3" tooltip="Battistero di Pisa"/>
              </a:rPr>
              <a:t>battistero di Pisa</a:t>
            </a:r>
            <a:r>
              <a:rPr lang="it-IT" dirty="0" smtClean="0"/>
              <a:t> è un capolavoro di </a:t>
            </a:r>
            <a:r>
              <a:rPr lang="it-IT" dirty="0" smtClean="0">
                <a:hlinkClick r:id="rId4" tooltip="Nicola Pisano"/>
              </a:rPr>
              <a:t>Nicola Pisano</a:t>
            </a:r>
            <a:r>
              <a:rPr lang="it-IT" dirty="0" smtClean="0"/>
              <a:t>, firmato e datato </a:t>
            </a:r>
            <a:r>
              <a:rPr lang="it-IT" dirty="0" smtClean="0">
                <a:hlinkClick r:id="rId5" tooltip="1260"/>
              </a:rPr>
              <a:t>1260</a:t>
            </a:r>
            <a:r>
              <a:rPr lang="it-IT" dirty="0" smtClean="0"/>
              <a:t>, tra i capisaldi della scultura italiana.</a:t>
            </a:r>
          </a:p>
          <a:p>
            <a:r>
              <a:rPr lang="it-IT" b="1" dirty="0" smtClean="0"/>
              <a:t>Storia</a:t>
            </a:r>
          </a:p>
          <a:p>
            <a:r>
              <a:rPr lang="it-IT" dirty="0" smtClean="0"/>
              <a:t>Verosimilmente iniziato verso il </a:t>
            </a:r>
            <a:r>
              <a:rPr lang="it-IT" dirty="0" smtClean="0">
                <a:hlinkClick r:id="rId6" tooltip="1257"/>
              </a:rPr>
              <a:t>1257</a:t>
            </a:r>
            <a:r>
              <a:rPr lang="it-IT" dirty="0" smtClean="0"/>
              <a:t> è un'opera di piena maturità dell'artista, con la quale vengono introdotte contemporaneamente una serie cospicua di novità di assoluto rilievo.</a:t>
            </a:r>
          </a:p>
          <a:p>
            <a:r>
              <a:rPr lang="it-IT" b="1" dirty="0" smtClean="0"/>
              <a:t>Descrizione e stile</a:t>
            </a:r>
          </a:p>
          <a:p>
            <a:r>
              <a:rPr lang="it-IT" dirty="0" smtClean="0"/>
              <a:t>Innanzitutto la struttura a base esagonale non ha precedenti: si pensi al </a:t>
            </a:r>
            <a:r>
              <a:rPr lang="it-IT" i="1" dirty="0" smtClean="0">
                <a:hlinkClick r:id="rId7" tooltip="Pergamo di Guglielmo"/>
              </a:rPr>
              <a:t>pulpito di Guglielmo</a:t>
            </a:r>
            <a:r>
              <a:rPr lang="it-IT" dirty="0" smtClean="0"/>
              <a:t> già nel </a:t>
            </a:r>
            <a:r>
              <a:rPr lang="it-IT" dirty="0" smtClean="0">
                <a:hlinkClick r:id="rId8" tooltip="Duomo di Pisa"/>
              </a:rPr>
              <a:t>duomo di Pisa</a:t>
            </a:r>
            <a:r>
              <a:rPr lang="it-IT" dirty="0" smtClean="0"/>
              <a:t> (oggi in </a:t>
            </a:r>
            <a:r>
              <a:rPr lang="it-IT" dirty="0" smtClean="0">
                <a:hlinkClick r:id="rId9" tooltip="Duomo di Cagliari"/>
              </a:rPr>
              <a:t>quello di Cagliari</a:t>
            </a:r>
            <a:r>
              <a:rPr lang="it-IT" dirty="0" smtClean="0"/>
              <a:t>) o a quelli diffusi nel XII secolo in Italia meridionale, tutti a base quadrata o rettangolare.</a:t>
            </a:r>
          </a:p>
          <a:p>
            <a:r>
              <a:rPr lang="it-IT" dirty="0" smtClean="0"/>
              <a:t>Sostenuto da sei colonne laterali (tre delle quali poggianti su leoni stilofori) ed una centrale con basamento scolpito con tre </a:t>
            </a:r>
            <a:r>
              <a:rPr lang="it-IT" dirty="0" smtClean="0">
                <a:hlinkClick r:id="rId10" tooltip="Telamoni"/>
              </a:rPr>
              <a:t>telamoni</a:t>
            </a:r>
            <a:r>
              <a:rPr lang="it-IT" dirty="0" smtClean="0"/>
              <a:t>, ha il parapetto ornato da cinque pannelli a bassorilievo con scene della vita di Cristo:</a:t>
            </a:r>
          </a:p>
          <a:p>
            <a:r>
              <a:rPr lang="it-IT" i="1" dirty="0" smtClean="0"/>
              <a:t>Natività</a:t>
            </a:r>
            <a:endParaRPr lang="it-IT" dirty="0" smtClean="0"/>
          </a:p>
          <a:p>
            <a:r>
              <a:rPr lang="it-IT" i="1" dirty="0" smtClean="0"/>
              <a:t>Adorazione dei Magi</a:t>
            </a:r>
            <a:endParaRPr lang="it-IT" dirty="0" smtClean="0"/>
          </a:p>
          <a:p>
            <a:r>
              <a:rPr lang="it-IT" i="1" dirty="0" smtClean="0"/>
              <a:t>Presentazione al tempio</a:t>
            </a:r>
            <a:endParaRPr lang="it-IT" dirty="0" smtClean="0"/>
          </a:p>
          <a:p>
            <a:r>
              <a:rPr lang="it-IT" i="1" dirty="0" smtClean="0"/>
              <a:t>Crocifissione</a:t>
            </a:r>
            <a:endParaRPr lang="it-IT" dirty="0" smtClean="0"/>
          </a:p>
          <a:p>
            <a:r>
              <a:rPr lang="it-IT" i="1" dirty="0" smtClean="0"/>
              <a:t>Giudizio Universale</a:t>
            </a:r>
            <a:endParaRPr lang="it-IT" dirty="0" smtClean="0"/>
          </a:p>
          <a:p>
            <a:r>
              <a:rPr lang="it-IT" dirty="0" smtClean="0"/>
              <a:t>Sul sesto lato si trova l'apertura per accedere al vano rialzato.</a:t>
            </a:r>
          </a:p>
          <a:p>
            <a:r>
              <a:rPr lang="it-IT" i="1" dirty="0" smtClean="0">
                <a:effectLst/>
              </a:rPr>
              <a:t>Natività</a:t>
            </a:r>
            <a:r>
              <a:rPr lang="it-IT" dirty="0" smtClean="0">
                <a:effectLst/>
              </a:rPr>
              <a:t> e </a:t>
            </a:r>
            <a:r>
              <a:rPr lang="it-IT" i="1" dirty="0" smtClean="0">
                <a:effectLst/>
              </a:rPr>
              <a:t>Adorazione dei Magi</a:t>
            </a:r>
            <a:r>
              <a:rPr lang="it-IT" dirty="0" smtClean="0">
                <a:effectLst/>
              </a:rPr>
              <a:t> nei pannelli; </a:t>
            </a:r>
            <a:r>
              <a:rPr lang="it-IT" i="1" dirty="0" smtClean="0">
                <a:effectLst/>
              </a:rPr>
              <a:t>Fortezza</a:t>
            </a:r>
            <a:r>
              <a:rPr lang="it-IT" dirty="0" smtClean="0">
                <a:effectLst/>
              </a:rPr>
              <a:t> sul capitello</a:t>
            </a:r>
          </a:p>
          <a:p>
            <a:r>
              <a:rPr lang="it-IT" dirty="0" smtClean="0"/>
              <a:t>Inoltre tra le colonne sono ricavati archetti trilobati con rilievi nei </a:t>
            </a:r>
            <a:r>
              <a:rPr lang="it-IT" dirty="0" smtClean="0">
                <a:hlinkClick r:id="rId11" tooltip="Pennacchio (architettura)"/>
              </a:rPr>
              <a:t>pennacchi</a:t>
            </a:r>
            <a:r>
              <a:rPr lang="it-IT" dirty="0" smtClean="0"/>
              <a:t> (con </a:t>
            </a:r>
            <a:r>
              <a:rPr lang="it-IT" i="1" dirty="0" smtClean="0"/>
              <a:t>Profeti e evangelisti</a:t>
            </a:r>
            <a:r>
              <a:rPr lang="it-IT" dirty="0" smtClean="0"/>
              <a:t>) e sopra i capitelli si trovano altrettante statue con </a:t>
            </a:r>
            <a:r>
              <a:rPr lang="it-IT" i="1" dirty="0" smtClean="0"/>
              <a:t>Quattro virtù cardinali</a:t>
            </a:r>
            <a:r>
              <a:rPr lang="it-IT" dirty="0" smtClean="0"/>
              <a:t>, </a:t>
            </a:r>
            <a:r>
              <a:rPr lang="it-IT" i="1" dirty="0" smtClean="0"/>
              <a:t>San Giovanni Battista</a:t>
            </a:r>
            <a:r>
              <a:rPr lang="it-IT" dirty="0" smtClean="0"/>
              <a:t> e l'</a:t>
            </a:r>
            <a:r>
              <a:rPr lang="it-IT" i="1" dirty="0" smtClean="0"/>
              <a:t>Arcangelo Michele</a:t>
            </a:r>
            <a:endParaRPr lang="it-IT" dirty="0" smtClean="0"/>
          </a:p>
          <a:p>
            <a:r>
              <a:rPr lang="it-IT" dirty="0" smtClean="0"/>
              <a:t>La costruzione fu probabilmente ispirata dall'arcivescovo </a:t>
            </a:r>
            <a:r>
              <a:rPr lang="it-IT" dirty="0" smtClean="0">
                <a:hlinkClick r:id="rId12" tooltip="Federico Visconti"/>
              </a:rPr>
              <a:t>Federico Visconti</a:t>
            </a:r>
            <a:r>
              <a:rPr lang="it-IT" dirty="0" smtClean="0"/>
              <a:t>, che nei suoi </a:t>
            </a:r>
            <a:r>
              <a:rPr lang="it-IT" i="1" dirty="0" err="1" smtClean="0"/>
              <a:t>Sermones</a:t>
            </a:r>
            <a:r>
              <a:rPr lang="it-IT" dirty="0" smtClean="0"/>
              <a:t> descrive una </a:t>
            </a:r>
            <a:r>
              <a:rPr lang="it-IT" i="1" dirty="0" smtClean="0"/>
              <a:t>domus Dei</a:t>
            </a:r>
            <a:r>
              <a:rPr lang="it-IT" dirty="0" smtClean="0"/>
              <a:t> con corrispondenze alle fattezze del pulpito: una </a:t>
            </a:r>
            <a:r>
              <a:rPr lang="it-IT" i="1" dirty="0" smtClean="0"/>
              <a:t>Domus Dei </a:t>
            </a:r>
            <a:r>
              <a:rPr lang="it-IT" i="1" dirty="0" err="1" smtClean="0"/>
              <a:t>inferior</a:t>
            </a:r>
            <a:r>
              <a:rPr lang="it-IT" dirty="0" smtClean="0"/>
              <a:t> corrispondente al livello dei leoni, una </a:t>
            </a:r>
            <a:r>
              <a:rPr lang="it-IT" i="1" dirty="0" smtClean="0"/>
              <a:t>Domus Dei </a:t>
            </a:r>
            <a:r>
              <a:rPr lang="it-IT" i="1" dirty="0" err="1" smtClean="0"/>
              <a:t>exterior</a:t>
            </a:r>
            <a:r>
              <a:rPr lang="it-IT" dirty="0" smtClean="0"/>
              <a:t> al livello delle sette colonne (che simboleggerebbero i sette sacramenti) ed una </a:t>
            </a:r>
            <a:r>
              <a:rPr lang="it-IT" i="1" dirty="0" smtClean="0"/>
              <a:t>Domus Dei </a:t>
            </a:r>
            <a:r>
              <a:rPr lang="it-IT" i="1" dirty="0" err="1" smtClean="0"/>
              <a:t>superior</a:t>
            </a:r>
            <a:r>
              <a:rPr lang="it-IT" dirty="0" smtClean="0"/>
              <a:t> con la visione divina delle scene cristologiche. Anche la scelta degli episodi dei pannelli, i momenti più commoventi dell'infanzia e della passione, secondo la predilezione devozionale dei </a:t>
            </a:r>
            <a:r>
              <a:rPr lang="it-IT" dirty="0" smtClean="0">
                <a:hlinkClick r:id="rId13" tooltip="Francescani"/>
              </a:rPr>
              <a:t>francescani</a:t>
            </a:r>
            <a:r>
              <a:rPr lang="it-IT" dirty="0" smtClean="0"/>
              <a:t>, viene messa in relazione con un fatto avvenuto nel </a:t>
            </a:r>
            <a:r>
              <a:rPr lang="it-IT" dirty="0" smtClean="0">
                <a:hlinkClick r:id="rId6" tooltip="1257"/>
              </a:rPr>
              <a:t>1257</a:t>
            </a:r>
            <a:r>
              <a:rPr lang="it-IT" dirty="0" smtClean="0"/>
              <a:t>, la predicazione a Pisa del teologo francescano </a:t>
            </a:r>
            <a:r>
              <a:rPr lang="it-IT" dirty="0" err="1" smtClean="0">
                <a:hlinkClick r:id="rId14" tooltip="Bonaventura da Bagnoregio"/>
              </a:rPr>
              <a:t>Bonaventura</a:t>
            </a:r>
            <a:r>
              <a:rPr lang="it-IT" dirty="0" smtClean="0">
                <a:hlinkClick r:id="rId14" tooltip="Bonaventura da Bagnoregio"/>
              </a:rPr>
              <a:t> da Bagnoregio</a:t>
            </a:r>
            <a:r>
              <a:rPr lang="it-IT" dirty="0" smtClean="0"/>
              <a:t>.</a:t>
            </a:r>
          </a:p>
          <a:p>
            <a:r>
              <a:rPr lang="it-IT" dirty="0" smtClean="0"/>
              <a:t>Ma l'erudizione del programma iconografico non limitò l'arte di Nicola, che anzi diede un possente realismo ai rilievi, con grandi vertici nelle figure quasi a tutto tondo sopra i capitelli. La </a:t>
            </a:r>
            <a:r>
              <a:rPr lang="it-IT" i="1" dirty="0" smtClean="0"/>
              <a:t>Carità</a:t>
            </a:r>
            <a:r>
              <a:rPr lang="it-IT" dirty="0" smtClean="0"/>
              <a:t> per esempio presenta un panneggio morbido e realistico e intreccia con un puttino un tenero contatto delle mani; la </a:t>
            </a:r>
            <a:r>
              <a:rPr lang="it-IT" i="1" dirty="0" smtClean="0"/>
              <a:t>Fortezza</a:t>
            </a:r>
            <a:r>
              <a:rPr lang="it-IT" dirty="0" smtClean="0"/>
              <a:t> poi è uno dei primi nudi ripresi da modelli dall'antichità classica, con un'evidentissima citazione dell'iconografia di </a:t>
            </a:r>
            <a:r>
              <a:rPr lang="it-IT" dirty="0" smtClean="0">
                <a:hlinkClick r:id="rId15" tooltip="Ercole"/>
              </a:rPr>
              <a:t>Ercole</a:t>
            </a:r>
            <a:r>
              <a:rPr lang="it-IT" dirty="0" smtClean="0"/>
              <a:t>, con tanto di pelle leonina. La posa leggermente inarcata e dalle linee sciolte venne ripresa più di due secoli e mezzo dopo da </a:t>
            </a:r>
            <a:r>
              <a:rPr lang="it-IT" dirty="0" smtClean="0">
                <a:hlinkClick r:id="rId16" tooltip="Michelangelo Buonarroti"/>
              </a:rPr>
              <a:t>Michelangelo Buonarroti</a:t>
            </a:r>
            <a:r>
              <a:rPr lang="it-IT" dirty="0" smtClean="0"/>
              <a:t> per il celeberrimo </a:t>
            </a:r>
            <a:r>
              <a:rPr lang="it-IT" i="1" dirty="0" smtClean="0">
                <a:hlinkClick r:id="rId17" tooltip="David di Michelangelo"/>
              </a:rPr>
              <a:t>David</a:t>
            </a:r>
            <a:r>
              <a:rPr lang="it-IT" dirty="0" smtClean="0"/>
              <a:t>.</a:t>
            </a:r>
          </a:p>
          <a:p>
            <a:r>
              <a:rPr lang="it-IT" dirty="0" smtClean="0"/>
              <a:t>Evidentissimi sono altri debiti con le sculture romane, tanto da avere vere e proprie citazioni, come nella Madonna seduta nell</a:t>
            </a:r>
            <a:r>
              <a:rPr lang="it-IT" i="1" dirty="0" smtClean="0"/>
              <a:t>'Adorazione dei Magi</a:t>
            </a:r>
            <a:r>
              <a:rPr lang="it-IT" dirty="0" smtClean="0"/>
              <a:t>, ripresa da una </a:t>
            </a:r>
            <a:r>
              <a:rPr lang="it-IT" i="1" dirty="0" smtClean="0"/>
              <a:t>Fedra</a:t>
            </a:r>
            <a:r>
              <a:rPr lang="it-IT" dirty="0" smtClean="0"/>
              <a:t> in un sarcofago pisano, o il vecchio con un braccio sorretto da un putto nella </a:t>
            </a:r>
            <a:r>
              <a:rPr lang="it-IT" i="1" dirty="0" smtClean="0"/>
              <a:t>Presentazione al tempio</a:t>
            </a:r>
            <a:r>
              <a:rPr lang="it-IT" dirty="0" smtClean="0"/>
              <a:t>, riadattato dal rilievo di un </a:t>
            </a:r>
            <a:r>
              <a:rPr lang="it-IT" dirty="0" smtClean="0">
                <a:hlinkClick r:id="rId18" tooltip="Cratere (vaso)"/>
              </a:rPr>
              <a:t>cratere</a:t>
            </a:r>
            <a:r>
              <a:rPr lang="it-IT" dirty="0" smtClean="0"/>
              <a:t> con scene dionisiache sempre a Pisa.</a:t>
            </a:r>
          </a:p>
          <a:p>
            <a:r>
              <a:rPr lang="it-IT" dirty="0" smtClean="0"/>
              <a:t>I personaggi sono rappresentati su più piani, secondo una disposizione spaziale realistica, con un'acuta descrizione delle fisionomie ed un vivace e dinamico senso della narrazione. I bassorilievi dei pannelli non sfigurano quindi accanto agli originali romani del II-III secolo, ma vi si possono rintracciare anche le inquietudini tipicamente gotiche, nella spigolosità del ricadere dei panneggi o nelle barbe e nelle criniere cavalline ricavate col trapano.</a:t>
            </a:r>
          </a:p>
          <a:p>
            <a:r>
              <a:rPr lang="it-IT" dirty="0" smtClean="0"/>
              <a:t>Il culmine drammatico del ciclo si raggiunge nella </a:t>
            </a:r>
            <a:r>
              <a:rPr lang="it-IT" i="1" dirty="0" smtClean="0"/>
              <a:t>Crocefissione</a:t>
            </a:r>
            <a:r>
              <a:rPr lang="it-IT" dirty="0" smtClean="0"/>
              <a:t>, di grande rigore compositivo, dove quasi tutti i personaggi convergono lo sguardo al Cristo morto. Nicola relegò al secondo piano l'iconografia tradizionale (la personificazione dell</a:t>
            </a:r>
            <a:r>
              <a:rPr lang="it-IT" i="1" dirty="0" smtClean="0"/>
              <a:t>'Ecclesia</a:t>
            </a:r>
            <a:r>
              <a:rPr lang="it-IT" dirty="0" smtClean="0"/>
              <a:t> accolta da un angelo, contrapposta a quella della </a:t>
            </a:r>
            <a:r>
              <a:rPr lang="it-IT" i="1" dirty="0" smtClean="0"/>
              <a:t>sinagoga</a:t>
            </a:r>
            <a:r>
              <a:rPr lang="it-IT" dirty="0" smtClean="0"/>
              <a:t> scacciata), dedicandosi nel primo piano ad un complesso schema di emozioni suscitate dalla morte del Cristo: dal notevole </a:t>
            </a:r>
            <a:r>
              <a:rPr lang="it-IT" dirty="0" smtClean="0">
                <a:hlinkClick r:id="rId19" tooltip="Pathos"/>
              </a:rPr>
              <a:t>pathos</a:t>
            </a:r>
            <a:r>
              <a:rPr lang="it-IT" dirty="0" smtClean="0"/>
              <a:t> dato dalle realistiche espressioni di dolore (per esempio di San Giovanni, che la il "gesto del dolore", portando la mano al petto), all'inedita rappresentazione della Madonna svenuta (derivata da fonti letterarie francescane) o alla verace espressione dubbiosa del fariseo sulla destra che si tocca pensoso la barba, vicino a un compagno che alza il pugno minaccioso</a:t>
            </a:r>
            <a:r>
              <a:rPr lang="it-IT" baseline="30000" dirty="0" smtClean="0">
                <a:hlinkClick r:id="rId20"/>
              </a:rPr>
              <a:t>[1]</a:t>
            </a:r>
            <a:r>
              <a:rPr lang="it-IT" dirty="0" smtClean="0"/>
              <a:t>. Tra gli ebrei, secondo il </a:t>
            </a:r>
            <a:r>
              <a:rPr lang="it-IT" dirty="0" smtClean="0">
                <a:hlinkClick r:id="rId21" tooltip="Vangelo di Luca"/>
              </a:rPr>
              <a:t>Vangelo di Luca</a:t>
            </a:r>
            <a:r>
              <a:rPr lang="it-IT" dirty="0" smtClean="0"/>
              <a:t> (che fu la fonte di Nicola), c'è chi solo tornando a casa si rese conto che "veramente quest'uomo era giusto" (Lc 23, 37), come dimostra l'ultima figura, che si sbilancia verso l'esterno (sta andando via), ma si volta e si batte il petto per esprimere il </a:t>
            </a:r>
            <a:r>
              <a:rPr lang="it-IT" dirty="0" smtClean="0">
                <a:hlinkClick r:id="rId22" tooltip="Rimorso"/>
              </a:rPr>
              <a:t>rimorso</a:t>
            </a:r>
            <a:r>
              <a:rPr lang="it-IT" baseline="30000" dirty="0" smtClean="0">
                <a:hlinkClick r:id="rId20"/>
              </a:rPr>
              <a:t>[1]</a:t>
            </a:r>
            <a:r>
              <a:rPr lang="it-IT" dirty="0" smtClean="0"/>
              <a:t>.</a:t>
            </a:r>
          </a:p>
          <a:p>
            <a:r>
              <a:rPr lang="it-IT" dirty="0" smtClean="0"/>
              <a:t>Rispetto alla </a:t>
            </a:r>
            <a:r>
              <a:rPr lang="it-IT" i="1" dirty="0" smtClean="0"/>
              <a:t>Deposizione</a:t>
            </a:r>
            <a:r>
              <a:rPr lang="it-IT" dirty="0" smtClean="0"/>
              <a:t> nella lunetta del portale sinistro del </a:t>
            </a:r>
            <a:r>
              <a:rPr lang="it-IT" dirty="0" smtClean="0">
                <a:hlinkClick r:id="rId23" tooltip="Duomo di Lucca"/>
              </a:rPr>
              <a:t>duomo di Lucca</a:t>
            </a:r>
            <a:r>
              <a:rPr lang="it-IT" dirty="0" smtClean="0"/>
              <a:t>, qui il Cristo è meno dolorosamente inerme, anzi il magnifico modellato del corpo ne trasfigura la regale bellezza duplicemente umana e divina.</a:t>
            </a:r>
          </a:p>
          <a:p>
            <a:endParaRPr lang="it-IT" dirty="0"/>
          </a:p>
        </p:txBody>
      </p:sp>
      <p:sp>
        <p:nvSpPr>
          <p:cNvPr id="4" name="Segnaposto numero diapositiva 3"/>
          <p:cNvSpPr>
            <a:spLocks noGrp="1"/>
          </p:cNvSpPr>
          <p:nvPr>
            <p:ph type="sldNum" sz="quarter" idx="10"/>
          </p:nvPr>
        </p:nvSpPr>
        <p:spPr/>
        <p:txBody>
          <a:bodyPr/>
          <a:lstStyle/>
          <a:p>
            <a:fld id="{AFBDBDFA-31D9-4FC1-93E9-613469A6364D}" type="slidenum">
              <a:rPr lang="it-IT" smtClean="0"/>
              <a:t>1</a:t>
            </a:fld>
            <a:endParaRPr lang="it-IT"/>
          </a:p>
        </p:txBody>
      </p:sp>
    </p:spTree>
    <p:extLst>
      <p:ext uri="{BB962C8B-B14F-4D97-AF65-F5344CB8AC3E}">
        <p14:creationId xmlns:p14="http://schemas.microsoft.com/office/powerpoint/2010/main" val="6672786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i="1" dirty="0" smtClean="0"/>
              <a:t>Natività</a:t>
            </a:r>
            <a:r>
              <a:rPr lang="it-IT" dirty="0" smtClean="0"/>
              <a:t> e </a:t>
            </a:r>
            <a:r>
              <a:rPr lang="it-IT" i="1" dirty="0" smtClean="0"/>
              <a:t>Adorazione dei Magi</a:t>
            </a:r>
            <a:r>
              <a:rPr lang="it-IT" dirty="0" smtClean="0"/>
              <a:t> nei pannelli; </a:t>
            </a:r>
            <a:r>
              <a:rPr lang="it-IT" i="1" dirty="0" smtClean="0"/>
              <a:t>Fortezza</a:t>
            </a:r>
            <a:r>
              <a:rPr lang="it-IT" dirty="0" smtClean="0"/>
              <a:t> sul capitello</a:t>
            </a:r>
            <a:endParaRPr lang="it-IT" dirty="0"/>
          </a:p>
        </p:txBody>
      </p:sp>
      <p:sp>
        <p:nvSpPr>
          <p:cNvPr id="4" name="Segnaposto numero diapositiva 3"/>
          <p:cNvSpPr>
            <a:spLocks noGrp="1"/>
          </p:cNvSpPr>
          <p:nvPr>
            <p:ph type="sldNum" sz="quarter" idx="10"/>
          </p:nvPr>
        </p:nvSpPr>
        <p:spPr/>
        <p:txBody>
          <a:bodyPr/>
          <a:lstStyle/>
          <a:p>
            <a:fld id="{AFBDBDFA-31D9-4FC1-93E9-613469A6364D}" type="slidenum">
              <a:rPr lang="it-IT" smtClean="0"/>
              <a:t>2</a:t>
            </a:fld>
            <a:endParaRPr lang="it-IT"/>
          </a:p>
        </p:txBody>
      </p:sp>
    </p:spTree>
    <p:extLst>
      <p:ext uri="{BB962C8B-B14F-4D97-AF65-F5344CB8AC3E}">
        <p14:creationId xmlns:p14="http://schemas.microsoft.com/office/powerpoint/2010/main" val="3922781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La natività</a:t>
            </a:r>
            <a:endParaRPr lang="it-IT" dirty="0"/>
          </a:p>
        </p:txBody>
      </p:sp>
      <p:sp>
        <p:nvSpPr>
          <p:cNvPr id="4" name="Segnaposto numero diapositiva 3"/>
          <p:cNvSpPr>
            <a:spLocks noGrp="1"/>
          </p:cNvSpPr>
          <p:nvPr>
            <p:ph type="sldNum" sz="quarter" idx="10"/>
          </p:nvPr>
        </p:nvSpPr>
        <p:spPr/>
        <p:txBody>
          <a:bodyPr/>
          <a:lstStyle/>
          <a:p>
            <a:fld id="{AFBDBDFA-31D9-4FC1-93E9-613469A6364D}" type="slidenum">
              <a:rPr lang="it-IT" smtClean="0"/>
              <a:t>3</a:t>
            </a:fld>
            <a:endParaRPr lang="it-IT"/>
          </a:p>
        </p:txBody>
      </p:sp>
    </p:spTree>
    <p:extLst>
      <p:ext uri="{BB962C8B-B14F-4D97-AF65-F5344CB8AC3E}">
        <p14:creationId xmlns:p14="http://schemas.microsoft.com/office/powerpoint/2010/main" val="38392464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La Crocefissione</a:t>
            </a:r>
            <a:endParaRPr lang="it-IT" dirty="0"/>
          </a:p>
        </p:txBody>
      </p:sp>
      <p:sp>
        <p:nvSpPr>
          <p:cNvPr id="4" name="Segnaposto numero diapositiva 3"/>
          <p:cNvSpPr>
            <a:spLocks noGrp="1"/>
          </p:cNvSpPr>
          <p:nvPr>
            <p:ph type="sldNum" sz="quarter" idx="10"/>
          </p:nvPr>
        </p:nvSpPr>
        <p:spPr/>
        <p:txBody>
          <a:bodyPr/>
          <a:lstStyle/>
          <a:p>
            <a:fld id="{AFBDBDFA-31D9-4FC1-93E9-613469A6364D}" type="slidenum">
              <a:rPr lang="it-IT" smtClean="0"/>
              <a:t>4</a:t>
            </a:fld>
            <a:endParaRPr lang="it-IT"/>
          </a:p>
        </p:txBody>
      </p:sp>
    </p:spTree>
    <p:extLst>
      <p:ext uri="{BB962C8B-B14F-4D97-AF65-F5344CB8AC3E}">
        <p14:creationId xmlns:p14="http://schemas.microsoft.com/office/powerpoint/2010/main" val="7933035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Il Giudizio universale</a:t>
            </a:r>
            <a:endParaRPr lang="it-IT" dirty="0"/>
          </a:p>
        </p:txBody>
      </p:sp>
      <p:sp>
        <p:nvSpPr>
          <p:cNvPr id="4" name="Segnaposto numero diapositiva 3"/>
          <p:cNvSpPr>
            <a:spLocks noGrp="1"/>
          </p:cNvSpPr>
          <p:nvPr>
            <p:ph type="sldNum" sz="quarter" idx="10"/>
          </p:nvPr>
        </p:nvSpPr>
        <p:spPr/>
        <p:txBody>
          <a:bodyPr/>
          <a:lstStyle/>
          <a:p>
            <a:fld id="{AFBDBDFA-31D9-4FC1-93E9-613469A6364D}" type="slidenum">
              <a:rPr lang="it-IT" smtClean="0"/>
              <a:t>5</a:t>
            </a:fld>
            <a:endParaRPr lang="it-IT"/>
          </a:p>
        </p:txBody>
      </p:sp>
    </p:spTree>
    <p:extLst>
      <p:ext uri="{BB962C8B-B14F-4D97-AF65-F5344CB8AC3E}">
        <p14:creationId xmlns:p14="http://schemas.microsoft.com/office/powerpoint/2010/main" val="12699548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San Giovanni battista</a:t>
            </a:r>
            <a:endParaRPr lang="it-IT" dirty="0"/>
          </a:p>
        </p:txBody>
      </p:sp>
      <p:sp>
        <p:nvSpPr>
          <p:cNvPr id="4" name="Segnaposto numero diapositiva 3"/>
          <p:cNvSpPr>
            <a:spLocks noGrp="1"/>
          </p:cNvSpPr>
          <p:nvPr>
            <p:ph type="sldNum" sz="quarter" idx="10"/>
          </p:nvPr>
        </p:nvSpPr>
        <p:spPr/>
        <p:txBody>
          <a:bodyPr/>
          <a:lstStyle/>
          <a:p>
            <a:fld id="{AFBDBDFA-31D9-4FC1-93E9-613469A6364D}" type="slidenum">
              <a:rPr lang="it-IT" smtClean="0"/>
              <a:t>6</a:t>
            </a:fld>
            <a:endParaRPr lang="it-IT"/>
          </a:p>
        </p:txBody>
      </p:sp>
    </p:spTree>
    <p:extLst>
      <p:ext uri="{BB962C8B-B14F-4D97-AF65-F5344CB8AC3E}">
        <p14:creationId xmlns:p14="http://schemas.microsoft.com/office/powerpoint/2010/main" val="11893017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Il pulpito appena ricostruito con le scale oggi scomparse</a:t>
            </a:r>
            <a:endParaRPr lang="it-IT" dirty="0"/>
          </a:p>
        </p:txBody>
      </p:sp>
      <p:sp>
        <p:nvSpPr>
          <p:cNvPr id="4" name="Segnaposto numero diapositiva 3"/>
          <p:cNvSpPr>
            <a:spLocks noGrp="1"/>
          </p:cNvSpPr>
          <p:nvPr>
            <p:ph type="sldNum" sz="quarter" idx="10"/>
          </p:nvPr>
        </p:nvSpPr>
        <p:spPr/>
        <p:txBody>
          <a:bodyPr/>
          <a:lstStyle/>
          <a:p>
            <a:fld id="{AFBDBDFA-31D9-4FC1-93E9-613469A6364D}" type="slidenum">
              <a:rPr lang="it-IT" smtClean="0"/>
              <a:t>7</a:t>
            </a:fld>
            <a:endParaRPr lang="it-IT"/>
          </a:p>
        </p:txBody>
      </p:sp>
    </p:spTree>
    <p:extLst>
      <p:ext uri="{BB962C8B-B14F-4D97-AF65-F5344CB8AC3E}">
        <p14:creationId xmlns:p14="http://schemas.microsoft.com/office/powerpoint/2010/main" val="2959528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1347886A-47BD-45D2-8373-DC6F29376CE2}" type="datetimeFigureOut">
              <a:rPr lang="it-IT" smtClean="0"/>
              <a:t>28/03/2016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E84C5ED-E977-4595-B299-0BBB39C39451}" type="slidenum">
              <a:rPr lang="it-IT" smtClean="0"/>
              <a:t>‹N›</a:t>
            </a:fld>
            <a:endParaRPr lang="it-IT"/>
          </a:p>
        </p:txBody>
      </p:sp>
    </p:spTree>
    <p:extLst>
      <p:ext uri="{BB962C8B-B14F-4D97-AF65-F5344CB8AC3E}">
        <p14:creationId xmlns:p14="http://schemas.microsoft.com/office/powerpoint/2010/main" val="4031838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347886A-47BD-45D2-8373-DC6F29376CE2}" type="datetimeFigureOut">
              <a:rPr lang="it-IT" smtClean="0"/>
              <a:t>28/03/2016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E84C5ED-E977-4595-B299-0BBB39C39451}" type="slidenum">
              <a:rPr lang="it-IT" smtClean="0"/>
              <a:t>‹N›</a:t>
            </a:fld>
            <a:endParaRPr lang="it-IT"/>
          </a:p>
        </p:txBody>
      </p:sp>
    </p:spTree>
    <p:extLst>
      <p:ext uri="{BB962C8B-B14F-4D97-AF65-F5344CB8AC3E}">
        <p14:creationId xmlns:p14="http://schemas.microsoft.com/office/powerpoint/2010/main" val="1326296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347886A-47BD-45D2-8373-DC6F29376CE2}" type="datetimeFigureOut">
              <a:rPr lang="it-IT" smtClean="0"/>
              <a:t>28/03/2016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E84C5ED-E977-4595-B299-0BBB39C39451}" type="slidenum">
              <a:rPr lang="it-IT" smtClean="0"/>
              <a:t>‹N›</a:t>
            </a:fld>
            <a:endParaRPr lang="it-IT"/>
          </a:p>
        </p:txBody>
      </p:sp>
    </p:spTree>
    <p:extLst>
      <p:ext uri="{BB962C8B-B14F-4D97-AF65-F5344CB8AC3E}">
        <p14:creationId xmlns:p14="http://schemas.microsoft.com/office/powerpoint/2010/main" val="1504545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347886A-47BD-45D2-8373-DC6F29376CE2}" type="datetimeFigureOut">
              <a:rPr lang="it-IT" smtClean="0"/>
              <a:t>28/03/2016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E84C5ED-E977-4595-B299-0BBB39C39451}" type="slidenum">
              <a:rPr lang="it-IT" smtClean="0"/>
              <a:t>‹N›</a:t>
            </a:fld>
            <a:endParaRPr lang="it-IT"/>
          </a:p>
        </p:txBody>
      </p:sp>
    </p:spTree>
    <p:extLst>
      <p:ext uri="{BB962C8B-B14F-4D97-AF65-F5344CB8AC3E}">
        <p14:creationId xmlns:p14="http://schemas.microsoft.com/office/powerpoint/2010/main" val="1209667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1347886A-47BD-45D2-8373-DC6F29376CE2}" type="datetimeFigureOut">
              <a:rPr lang="it-IT" smtClean="0"/>
              <a:t>28/03/2016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E84C5ED-E977-4595-B299-0BBB39C39451}" type="slidenum">
              <a:rPr lang="it-IT" smtClean="0"/>
              <a:t>‹N›</a:t>
            </a:fld>
            <a:endParaRPr lang="it-IT"/>
          </a:p>
        </p:txBody>
      </p:sp>
    </p:spTree>
    <p:extLst>
      <p:ext uri="{BB962C8B-B14F-4D97-AF65-F5344CB8AC3E}">
        <p14:creationId xmlns:p14="http://schemas.microsoft.com/office/powerpoint/2010/main" val="2852930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1347886A-47BD-45D2-8373-DC6F29376CE2}" type="datetimeFigureOut">
              <a:rPr lang="it-IT" smtClean="0"/>
              <a:t>28/03/2016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E84C5ED-E977-4595-B299-0BBB39C39451}" type="slidenum">
              <a:rPr lang="it-IT" smtClean="0"/>
              <a:t>‹N›</a:t>
            </a:fld>
            <a:endParaRPr lang="it-IT"/>
          </a:p>
        </p:txBody>
      </p:sp>
    </p:spTree>
    <p:extLst>
      <p:ext uri="{BB962C8B-B14F-4D97-AF65-F5344CB8AC3E}">
        <p14:creationId xmlns:p14="http://schemas.microsoft.com/office/powerpoint/2010/main" val="3513640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1347886A-47BD-45D2-8373-DC6F29376CE2}" type="datetimeFigureOut">
              <a:rPr lang="it-IT" smtClean="0"/>
              <a:t>28/03/2016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E84C5ED-E977-4595-B299-0BBB39C39451}" type="slidenum">
              <a:rPr lang="it-IT" smtClean="0"/>
              <a:t>‹N›</a:t>
            </a:fld>
            <a:endParaRPr lang="it-IT"/>
          </a:p>
        </p:txBody>
      </p:sp>
    </p:spTree>
    <p:extLst>
      <p:ext uri="{BB962C8B-B14F-4D97-AF65-F5344CB8AC3E}">
        <p14:creationId xmlns:p14="http://schemas.microsoft.com/office/powerpoint/2010/main" val="48444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1347886A-47BD-45D2-8373-DC6F29376CE2}" type="datetimeFigureOut">
              <a:rPr lang="it-IT" smtClean="0"/>
              <a:t>28/03/2016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E84C5ED-E977-4595-B299-0BBB39C39451}" type="slidenum">
              <a:rPr lang="it-IT" smtClean="0"/>
              <a:t>‹N›</a:t>
            </a:fld>
            <a:endParaRPr lang="it-IT"/>
          </a:p>
        </p:txBody>
      </p:sp>
    </p:spTree>
    <p:extLst>
      <p:ext uri="{BB962C8B-B14F-4D97-AF65-F5344CB8AC3E}">
        <p14:creationId xmlns:p14="http://schemas.microsoft.com/office/powerpoint/2010/main" val="2079548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347886A-47BD-45D2-8373-DC6F29376CE2}" type="datetimeFigureOut">
              <a:rPr lang="it-IT" smtClean="0"/>
              <a:t>28/03/2016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E84C5ED-E977-4595-B299-0BBB39C39451}" type="slidenum">
              <a:rPr lang="it-IT" smtClean="0"/>
              <a:t>‹N›</a:t>
            </a:fld>
            <a:endParaRPr lang="it-IT"/>
          </a:p>
        </p:txBody>
      </p:sp>
    </p:spTree>
    <p:extLst>
      <p:ext uri="{BB962C8B-B14F-4D97-AF65-F5344CB8AC3E}">
        <p14:creationId xmlns:p14="http://schemas.microsoft.com/office/powerpoint/2010/main" val="1811116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347886A-47BD-45D2-8373-DC6F29376CE2}" type="datetimeFigureOut">
              <a:rPr lang="it-IT" smtClean="0"/>
              <a:t>28/03/2016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E84C5ED-E977-4595-B299-0BBB39C39451}" type="slidenum">
              <a:rPr lang="it-IT" smtClean="0"/>
              <a:t>‹N›</a:t>
            </a:fld>
            <a:endParaRPr lang="it-IT"/>
          </a:p>
        </p:txBody>
      </p:sp>
    </p:spTree>
    <p:extLst>
      <p:ext uri="{BB962C8B-B14F-4D97-AF65-F5344CB8AC3E}">
        <p14:creationId xmlns:p14="http://schemas.microsoft.com/office/powerpoint/2010/main" val="1889908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347886A-47BD-45D2-8373-DC6F29376CE2}" type="datetimeFigureOut">
              <a:rPr lang="it-IT" smtClean="0"/>
              <a:t>28/03/2016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E84C5ED-E977-4595-B299-0BBB39C39451}" type="slidenum">
              <a:rPr lang="it-IT" smtClean="0"/>
              <a:t>‹N›</a:t>
            </a:fld>
            <a:endParaRPr lang="it-IT"/>
          </a:p>
        </p:txBody>
      </p:sp>
    </p:spTree>
    <p:extLst>
      <p:ext uri="{BB962C8B-B14F-4D97-AF65-F5344CB8AC3E}">
        <p14:creationId xmlns:p14="http://schemas.microsoft.com/office/powerpoint/2010/main" val="485497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47886A-47BD-45D2-8373-DC6F29376CE2}" type="datetimeFigureOut">
              <a:rPr lang="it-IT" smtClean="0"/>
              <a:t>28/03/2016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84C5ED-E977-4595-B299-0BBB39C39451}" type="slidenum">
              <a:rPr lang="it-IT" smtClean="0"/>
              <a:t>‹N›</a:t>
            </a:fld>
            <a:endParaRPr lang="it-IT"/>
          </a:p>
        </p:txBody>
      </p:sp>
    </p:spTree>
    <p:extLst>
      <p:ext uri="{BB962C8B-B14F-4D97-AF65-F5344CB8AC3E}">
        <p14:creationId xmlns:p14="http://schemas.microsoft.com/office/powerpoint/2010/main" val="19094210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it-IT"/>
          </a:p>
        </p:txBody>
      </p:sp>
      <p:sp>
        <p:nvSpPr>
          <p:cNvPr id="3" name="Sottotitolo 2"/>
          <p:cNvSpPr>
            <a:spLocks noGrp="1"/>
          </p:cNvSpPr>
          <p:nvPr>
            <p:ph type="subTitle" idx="1"/>
          </p:nvPr>
        </p:nvSpPr>
        <p:spPr/>
        <p:txBody>
          <a:bodyPr/>
          <a:lstStyle/>
          <a:p>
            <a:endParaRPr lang="it-IT"/>
          </a:p>
        </p:txBody>
      </p:sp>
      <p:pic>
        <p:nvPicPr>
          <p:cNvPr id="4" name="Immagin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709" y="0"/>
            <a:ext cx="5143500" cy="6858000"/>
          </a:xfrm>
          <a:prstGeom prst="rect">
            <a:avLst/>
          </a:prstGeom>
        </p:spPr>
      </p:pic>
    </p:spTree>
    <p:extLst>
      <p:ext uri="{BB962C8B-B14F-4D97-AF65-F5344CB8AC3E}">
        <p14:creationId xmlns:p14="http://schemas.microsoft.com/office/powerpoint/2010/main" val="6506425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Segnaposto contenuto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20604"/>
            <a:ext cx="9114734" cy="6072692"/>
          </a:xfrm>
        </p:spPr>
      </p:pic>
    </p:spTree>
    <p:extLst>
      <p:ext uri="{BB962C8B-B14F-4D97-AF65-F5344CB8AC3E}">
        <p14:creationId xmlns:p14="http://schemas.microsoft.com/office/powerpoint/2010/main" val="10035614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Segnaposto contenuto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20604"/>
            <a:ext cx="9114734" cy="6072692"/>
          </a:xfrm>
        </p:spPr>
      </p:pic>
    </p:spTree>
    <p:extLst>
      <p:ext uri="{BB962C8B-B14F-4D97-AF65-F5344CB8AC3E}">
        <p14:creationId xmlns:p14="http://schemas.microsoft.com/office/powerpoint/2010/main" val="11619553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Segnaposto contenuto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0"/>
            <a:ext cx="9145660" cy="6093296"/>
          </a:xfrm>
        </p:spPr>
      </p:pic>
    </p:spTree>
    <p:extLst>
      <p:ext uri="{BB962C8B-B14F-4D97-AF65-F5344CB8AC3E}">
        <p14:creationId xmlns:p14="http://schemas.microsoft.com/office/powerpoint/2010/main" val="15576025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Segnaposto contenuto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2416" y="17868"/>
            <a:ext cx="9226921" cy="6147436"/>
          </a:xfrm>
        </p:spPr>
      </p:pic>
    </p:spTree>
    <p:extLst>
      <p:ext uri="{BB962C8B-B14F-4D97-AF65-F5344CB8AC3E}">
        <p14:creationId xmlns:p14="http://schemas.microsoft.com/office/powerpoint/2010/main" val="16352113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Segnaposto contenuto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0" y="0"/>
            <a:ext cx="4572000" cy="6858000"/>
          </a:xfrm>
        </p:spPr>
      </p:pic>
    </p:spTree>
    <p:extLst>
      <p:ext uri="{BB962C8B-B14F-4D97-AF65-F5344CB8AC3E}">
        <p14:creationId xmlns:p14="http://schemas.microsoft.com/office/powerpoint/2010/main" val="30736238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Segnaposto contenuto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 y="0"/>
            <a:ext cx="4833833" cy="6858000"/>
          </a:xfrm>
        </p:spPr>
      </p:pic>
    </p:spTree>
    <p:extLst>
      <p:ext uri="{BB962C8B-B14F-4D97-AF65-F5344CB8AC3E}">
        <p14:creationId xmlns:p14="http://schemas.microsoft.com/office/powerpoint/2010/main" val="199275943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835</Words>
  <Application>Microsoft Office PowerPoint</Application>
  <PresentationFormat>Presentazione su schermo (4:3)</PresentationFormat>
  <Paragraphs>33</Paragraphs>
  <Slides>7</Slides>
  <Notes>7</Notes>
  <HiddenSlides>0</HiddenSlides>
  <MMClips>0</MMClips>
  <ScaleCrop>false</ScaleCrop>
  <HeadingPairs>
    <vt:vector size="4" baseType="variant">
      <vt:variant>
        <vt:lpstr>Tema</vt:lpstr>
      </vt:variant>
      <vt:variant>
        <vt:i4>1</vt:i4>
      </vt:variant>
      <vt:variant>
        <vt:lpstr>Titoli diapositive</vt:lpstr>
      </vt:variant>
      <vt:variant>
        <vt:i4>7</vt:i4>
      </vt:variant>
    </vt:vector>
  </HeadingPairs>
  <TitlesOfParts>
    <vt:vector size="8" baseType="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lenovo</dc:creator>
  <cp:lastModifiedBy>lenovo</cp:lastModifiedBy>
  <cp:revision>4</cp:revision>
  <dcterms:created xsi:type="dcterms:W3CDTF">2016-03-28T20:33:57Z</dcterms:created>
  <dcterms:modified xsi:type="dcterms:W3CDTF">2016-03-28T21:03:06Z</dcterms:modified>
</cp:coreProperties>
</file>