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71" r:id="rId15"/>
    <p:sldId id="273" r:id="rId16"/>
    <p:sldId id="274" r:id="rId17"/>
    <p:sldId id="275" r:id="rId18"/>
    <p:sldId id="269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87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E9A0-0750-40BC-8A02-34757D71AEF2}" type="datetimeFigureOut">
              <a:rPr lang="it-IT" smtClean="0"/>
              <a:t>23/10/2016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5461-8870-463B-97C4-B55CE5392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715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E9A0-0750-40BC-8A02-34757D71AEF2}" type="datetimeFigureOut">
              <a:rPr lang="it-IT" smtClean="0"/>
              <a:t>23/10/2016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5461-8870-463B-97C4-B55CE5392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06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E9A0-0750-40BC-8A02-34757D71AEF2}" type="datetimeFigureOut">
              <a:rPr lang="it-IT" smtClean="0"/>
              <a:t>23/10/2016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5461-8870-463B-97C4-B55CE5392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6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E9A0-0750-40BC-8A02-34757D71AEF2}" type="datetimeFigureOut">
              <a:rPr lang="it-IT" smtClean="0"/>
              <a:t>23/10/2016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5461-8870-463B-97C4-B55CE5392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736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E9A0-0750-40BC-8A02-34757D71AEF2}" type="datetimeFigureOut">
              <a:rPr lang="it-IT" smtClean="0"/>
              <a:t>23/10/2016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5461-8870-463B-97C4-B55CE5392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07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E9A0-0750-40BC-8A02-34757D71AEF2}" type="datetimeFigureOut">
              <a:rPr lang="it-IT" smtClean="0"/>
              <a:t>23/10/2016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5461-8870-463B-97C4-B55CE5392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15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E9A0-0750-40BC-8A02-34757D71AEF2}" type="datetimeFigureOut">
              <a:rPr lang="it-IT" smtClean="0"/>
              <a:t>23/10/2016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5461-8870-463B-97C4-B55CE5392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91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E9A0-0750-40BC-8A02-34757D71AEF2}" type="datetimeFigureOut">
              <a:rPr lang="it-IT" smtClean="0"/>
              <a:t>23/10/2016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5461-8870-463B-97C4-B55CE5392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51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E9A0-0750-40BC-8A02-34757D71AEF2}" type="datetimeFigureOut">
              <a:rPr lang="it-IT" smtClean="0"/>
              <a:t>23/10/2016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5461-8870-463B-97C4-B55CE5392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44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E9A0-0750-40BC-8A02-34757D71AEF2}" type="datetimeFigureOut">
              <a:rPr lang="it-IT" smtClean="0"/>
              <a:t>23/10/2016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5461-8870-463B-97C4-B55CE5392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707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E9A0-0750-40BC-8A02-34757D71AEF2}" type="datetimeFigureOut">
              <a:rPr lang="it-IT" smtClean="0"/>
              <a:t>23/10/2016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5461-8870-463B-97C4-B55CE5392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13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4E9A0-0750-40BC-8A02-34757D71AEF2}" type="datetimeFigureOut">
              <a:rPr lang="it-IT" smtClean="0"/>
              <a:t>23/10/2016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5461-8870-463B-97C4-B55CE5392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70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1539" TargetMode="External"/><Relationship Id="rId2" Type="http://schemas.openxmlformats.org/officeDocument/2006/relationships/hyperlink" Target="https://it.wikipedia.org/wiki/143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hyperlink" Target="https://it.wikipedia.org/wiki/Giorgio_Vasari" TargetMode="External"/><Relationship Id="rId4" Type="http://schemas.openxmlformats.org/officeDocument/2006/relationships/hyperlink" Target="https://it.wikipedia.org/wiki/Le_Vite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it.wikipedia.org/wiki/Gemona_del_Friuli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Santa_Maria_dei_Battuti" TargetMode="External"/><Relationship Id="rId2" Type="http://schemas.openxmlformats.org/officeDocument/2006/relationships/hyperlink" Target="https://it.wikipedia.org/wiki/San_Vito_al_Tagliament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Duomo_di_Cremona" TargetMode="External"/><Relationship Id="rId2" Type="http://schemas.openxmlformats.org/officeDocument/2006/relationships/hyperlink" Target="https://it.wikipedia.org/wiki/Crocifissione_del_Duomo_di_Cremon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868144" y="2130425"/>
            <a:ext cx="3096344" cy="1470025"/>
          </a:xfrm>
        </p:spPr>
        <p:txBody>
          <a:bodyPr>
            <a:normAutofit/>
          </a:bodyPr>
          <a:lstStyle/>
          <a:p>
            <a:r>
              <a:rPr lang="it-IT" sz="2000" b="1" i="1" dirty="0" smtClean="0">
                <a:effectLst/>
              </a:rPr>
              <a:t>Giovanni Antonio Licinio</a:t>
            </a:r>
            <a:r>
              <a:rPr lang="it-IT" sz="2000" dirty="0" smtClean="0">
                <a:effectLst/>
              </a:rPr>
              <a:t> (</a:t>
            </a:r>
            <a:r>
              <a:rPr lang="it-IT" sz="2000" dirty="0" smtClean="0">
                <a:effectLst/>
                <a:hlinkClick r:id="rId2" tooltip="1434"/>
              </a:rPr>
              <a:t>1483</a:t>
            </a:r>
            <a:r>
              <a:rPr lang="it-IT" sz="2000" dirty="0" smtClean="0">
                <a:effectLst/>
              </a:rPr>
              <a:t>-</a:t>
            </a:r>
            <a:r>
              <a:rPr lang="it-IT" sz="2000" dirty="0" smtClean="0">
                <a:effectLst/>
                <a:hlinkClick r:id="rId3" tooltip="1539"/>
              </a:rPr>
              <a:t>1539</a:t>
            </a:r>
            <a:r>
              <a:rPr lang="it-IT" sz="2000" dirty="0" smtClean="0">
                <a:effectLst/>
              </a:rPr>
              <a:t>) </a:t>
            </a:r>
            <a:r>
              <a:rPr lang="it-IT" sz="2000" dirty="0" smtClean="0">
                <a:effectLst/>
                <a:hlinkClick r:id="rId4" tooltip="Le Vite"/>
              </a:rPr>
              <a:t>Le Vite</a:t>
            </a:r>
            <a:r>
              <a:rPr lang="it-IT" sz="2000" dirty="0" smtClean="0">
                <a:effectLst/>
              </a:rPr>
              <a:t> di </a:t>
            </a:r>
            <a:r>
              <a:rPr lang="it-IT" sz="2000" dirty="0" smtClean="0">
                <a:effectLst/>
                <a:hlinkClick r:id="rId5" tooltip="Giorgio Vasari"/>
              </a:rPr>
              <a:t>Giorgio Vasari</a:t>
            </a:r>
            <a:r>
              <a:rPr lang="it-IT" sz="2000" dirty="0" smtClean="0">
                <a:effectLst/>
              </a:rPr>
              <a:t> quarta parte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768352" cy="17526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" y="8488"/>
            <a:ext cx="5782055" cy="68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03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i="1" dirty="0" smtClean="0">
                <a:effectLst/>
              </a:rPr>
              <a:t>San Rocco nella foresta nutrito da un cane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6"/>
            <a:ext cx="9159863" cy="5947963"/>
          </a:xfrm>
        </p:spPr>
      </p:pic>
    </p:spTree>
    <p:extLst>
      <p:ext uri="{BB962C8B-B14F-4D97-AF65-F5344CB8AC3E}">
        <p14:creationId xmlns:p14="http://schemas.microsoft.com/office/powerpoint/2010/main" val="2175225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59785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55708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3761092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91016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260" cy="6741368"/>
          </a:xfrm>
        </p:spPr>
      </p:pic>
    </p:spTree>
    <p:extLst>
      <p:ext uri="{BB962C8B-B14F-4D97-AF65-F5344CB8AC3E}">
        <p14:creationId xmlns:p14="http://schemas.microsoft.com/office/powerpoint/2010/main" val="3270184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00700" cy="6858000"/>
          </a:xfrm>
        </p:spPr>
      </p:pic>
    </p:spTree>
    <p:extLst>
      <p:ext uri="{BB962C8B-B14F-4D97-AF65-F5344CB8AC3E}">
        <p14:creationId xmlns:p14="http://schemas.microsoft.com/office/powerpoint/2010/main" val="3095996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2267744" cy="1143000"/>
          </a:xfrm>
        </p:spPr>
        <p:txBody>
          <a:bodyPr>
            <a:normAutofit fontScale="90000"/>
          </a:bodyPr>
          <a:lstStyle/>
          <a:p>
            <a:r>
              <a:rPr lang="es-ES" sz="2000" b="1" dirty="0" smtClean="0">
                <a:effectLst/>
              </a:rPr>
              <a:t>Descendientes de Friulanos en la Argentina: "Il Pordenone", frescos 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67988" cy="6858000"/>
          </a:xfrm>
        </p:spPr>
      </p:pic>
    </p:spTree>
    <p:extLst>
      <p:ext uri="{BB962C8B-B14F-4D97-AF65-F5344CB8AC3E}">
        <p14:creationId xmlns:p14="http://schemas.microsoft.com/office/powerpoint/2010/main" val="320480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b="1" dirty="0" smtClean="0">
                <a:effectLst/>
              </a:rPr>
              <a:t>San Lorenzo Martire a Rorai Grande di Pordenone, affreschi del pittore 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5874" cy="6093296"/>
          </a:xfrm>
        </p:spPr>
      </p:pic>
    </p:spTree>
    <p:extLst>
      <p:ext uri="{BB962C8B-B14F-4D97-AF65-F5344CB8AC3E}">
        <p14:creationId xmlns:p14="http://schemas.microsoft.com/office/powerpoint/2010/main" val="19630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2000" b="1" dirty="0" smtClean="0">
                <a:effectLst/>
              </a:rPr>
              <a:t>La natività del Pordenone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2" y="0"/>
            <a:ext cx="5463920" cy="6957392"/>
          </a:xfrm>
        </p:spPr>
      </p:pic>
    </p:spTree>
    <p:extLst>
      <p:ext uri="{BB962C8B-B14F-4D97-AF65-F5344CB8AC3E}">
        <p14:creationId xmlns:p14="http://schemas.microsoft.com/office/powerpoint/2010/main" val="129425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>
                <a:effectLst/>
              </a:rPr>
              <a:t>Affreschi nella chiesa dei Francescani, a Cortemaggiore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621727" cy="6237312"/>
          </a:xfrm>
        </p:spPr>
      </p:pic>
    </p:spTree>
    <p:extLst>
      <p:ext uri="{BB962C8B-B14F-4D97-AF65-F5344CB8AC3E}">
        <p14:creationId xmlns:p14="http://schemas.microsoft.com/office/powerpoint/2010/main" val="544637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b="1" dirty="0" smtClean="0">
                <a:effectLst/>
              </a:rPr>
              <a:t>Pomponio </a:t>
            </a:r>
            <a:r>
              <a:rPr lang="it-IT" sz="2000" b="1" dirty="0" err="1" smtClean="0">
                <a:effectLst/>
              </a:rPr>
              <a:t>Amalteo</a:t>
            </a:r>
            <a:r>
              <a:rPr lang="it-IT" sz="2000" b="1" dirty="0" smtClean="0">
                <a:effectLst/>
              </a:rPr>
              <a:t> , Fuga in Egitto</a:t>
            </a:r>
            <a:endParaRPr lang="it-IT" sz="20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9406" cy="6858000"/>
          </a:xfrm>
        </p:spPr>
      </p:pic>
    </p:spTree>
    <p:extLst>
      <p:ext uri="{BB962C8B-B14F-4D97-AF65-F5344CB8AC3E}">
        <p14:creationId xmlns:p14="http://schemas.microsoft.com/office/powerpoint/2010/main" val="389480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L'</a:t>
            </a:r>
            <a:r>
              <a:rPr lang="it-IT" sz="2000" dirty="0" err="1"/>
              <a:t>affesco</a:t>
            </a:r>
            <a:r>
              <a:rPr lang="it-IT" sz="2000" dirty="0"/>
              <a:t> dell'</a:t>
            </a:r>
            <a:r>
              <a:rPr lang="it-IT" sz="2000" dirty="0" err="1"/>
              <a:t>Amalteo</a:t>
            </a:r>
            <a:r>
              <a:rPr lang="it-IT" sz="2000" dirty="0"/>
              <a:t> sotto la loggia cenedese di Vittorio Veneto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2"/>
            <a:ext cx="9146309" cy="6095158"/>
          </a:xfrm>
        </p:spPr>
      </p:pic>
    </p:spTree>
    <p:extLst>
      <p:ext uri="{BB962C8B-B14F-4D97-AF65-F5344CB8AC3E}">
        <p14:creationId xmlns:p14="http://schemas.microsoft.com/office/powerpoint/2010/main" val="5404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i="1" dirty="0"/>
              <a:t>Profeta </a:t>
            </a:r>
            <a:r>
              <a:rPr lang="it-IT" sz="2000" i="1" dirty="0" err="1"/>
              <a:t>Baruch</a:t>
            </a:r>
            <a:r>
              <a:rPr lang="it-IT" sz="2000" dirty="0"/>
              <a:t> - Lacunare proveniente da chiesa di </a:t>
            </a:r>
            <a:r>
              <a:rPr lang="it-IT" sz="2000" i="1" dirty="0"/>
              <a:t>san Giovanni</a:t>
            </a:r>
            <a:r>
              <a:rPr lang="it-IT" sz="2000" dirty="0"/>
              <a:t> di </a:t>
            </a:r>
            <a:r>
              <a:rPr lang="it-IT" sz="2000" dirty="0">
                <a:hlinkClick r:id="rId2" tooltip="Gemona del Friuli"/>
              </a:rPr>
              <a:t>Gemona del Friuli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093909" cy="6381328"/>
          </a:xfrm>
        </p:spPr>
      </p:pic>
    </p:spTree>
    <p:extLst>
      <p:ext uri="{BB962C8B-B14F-4D97-AF65-F5344CB8AC3E}">
        <p14:creationId xmlns:p14="http://schemas.microsoft.com/office/powerpoint/2010/main" val="261916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i="1" dirty="0"/>
              <a:t>Chiamata di san Pietro e sant'Andrea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0" y="-99392"/>
            <a:ext cx="9185131" cy="5184576"/>
          </a:xfrm>
        </p:spPr>
      </p:pic>
    </p:spTree>
    <p:extLst>
      <p:ext uri="{BB962C8B-B14F-4D97-AF65-F5344CB8AC3E}">
        <p14:creationId xmlns:p14="http://schemas.microsoft.com/office/powerpoint/2010/main" val="315903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i="1" dirty="0"/>
              <a:t>Predica di sant'Andrea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48" y="32647"/>
            <a:ext cx="9232242" cy="5229200"/>
          </a:xfrm>
        </p:spPr>
      </p:pic>
    </p:spTree>
    <p:extLst>
      <p:ext uri="{BB962C8B-B14F-4D97-AF65-F5344CB8AC3E}">
        <p14:creationId xmlns:p14="http://schemas.microsoft.com/office/powerpoint/2010/main" val="404143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i="1" dirty="0"/>
              <a:t>Crocifissione di sant'Andrea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19"/>
            <a:ext cx="9151048" cy="5183211"/>
          </a:xfrm>
        </p:spPr>
      </p:pic>
    </p:spTree>
    <p:extLst>
      <p:ext uri="{BB962C8B-B14F-4D97-AF65-F5344CB8AC3E}">
        <p14:creationId xmlns:p14="http://schemas.microsoft.com/office/powerpoint/2010/main" val="30702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i="1" dirty="0"/>
              <a:t>Crocifissione di sant'Andrea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219" cy="5229200"/>
          </a:xfrm>
        </p:spPr>
      </p:pic>
    </p:spTree>
    <p:extLst>
      <p:ext uri="{BB962C8B-B14F-4D97-AF65-F5344CB8AC3E}">
        <p14:creationId xmlns:p14="http://schemas.microsoft.com/office/powerpoint/2010/main" val="6531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i="1" dirty="0"/>
              <a:t>Sepoltura di sant'Andrea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06"/>
            <a:ext cx="9212111" cy="5226794"/>
          </a:xfrm>
        </p:spPr>
      </p:pic>
    </p:spTree>
    <p:extLst>
      <p:ext uri="{BB962C8B-B14F-4D97-AF65-F5344CB8AC3E}">
        <p14:creationId xmlns:p14="http://schemas.microsoft.com/office/powerpoint/2010/main" val="34307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6237312"/>
            <a:ext cx="8147248" cy="504056"/>
          </a:xfrm>
        </p:spPr>
        <p:txBody>
          <a:bodyPr>
            <a:noAutofit/>
          </a:bodyPr>
          <a:lstStyle/>
          <a:p>
            <a:r>
              <a:rPr lang="it-IT" sz="2000" dirty="0">
                <a:hlinkClick r:id="rId2" tooltip="San Vito al Tagliamento"/>
              </a:rPr>
              <a:t>San Vito al Tagliamento</a:t>
            </a:r>
            <a:r>
              <a:rPr lang="it-IT" sz="2000" dirty="0"/>
              <a:t> - </a:t>
            </a:r>
            <a:r>
              <a:rPr lang="it-IT" sz="2000" i="1" dirty="0"/>
              <a:t>Chiesa di </a:t>
            </a:r>
            <a:r>
              <a:rPr lang="it-IT" sz="2000" i="1" dirty="0">
                <a:hlinkClick r:id="rId3" tooltip="Santa Maria dei Battuti"/>
              </a:rPr>
              <a:t>Santa Maria dei Battuti</a:t>
            </a:r>
            <a:r>
              <a:rPr lang="it-IT" sz="2000" dirty="0"/>
              <a:t> - </a:t>
            </a:r>
            <a:r>
              <a:rPr lang="it-IT" sz="2000" i="1" dirty="0"/>
              <a:t>Assunzione della Vergine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7676"/>
            <a:ext cx="8280920" cy="6210690"/>
          </a:xfrm>
        </p:spPr>
      </p:pic>
    </p:spTree>
    <p:extLst>
      <p:ext uri="{BB962C8B-B14F-4D97-AF65-F5344CB8AC3E}">
        <p14:creationId xmlns:p14="http://schemas.microsoft.com/office/powerpoint/2010/main" val="13489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7136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>
                <a:effectLst/>
              </a:rPr>
              <a:t>Affreschi nel Duomo di Cremona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0130" cy="6858000"/>
          </a:xfrm>
        </p:spPr>
      </p:pic>
    </p:spTree>
    <p:extLst>
      <p:ext uri="{BB962C8B-B14F-4D97-AF65-F5344CB8AC3E}">
        <p14:creationId xmlns:p14="http://schemas.microsoft.com/office/powerpoint/2010/main" val="2865683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43000"/>
          </a:xfrm>
        </p:spPr>
        <p:txBody>
          <a:bodyPr>
            <a:normAutofit/>
          </a:bodyPr>
          <a:lstStyle/>
          <a:p>
            <a:r>
              <a:rPr lang="it-IT" sz="2000" b="1" i="1" dirty="0"/>
              <a:t>San Sebastiano</a:t>
            </a:r>
            <a:r>
              <a:rPr lang="it-IT" sz="2000" b="1" dirty="0"/>
              <a:t>, 1533</a:t>
            </a:r>
            <a:br>
              <a:rPr lang="it-IT" sz="2000" b="1" dirty="0"/>
            </a:br>
            <a:r>
              <a:rPr lang="it-IT" sz="2000" b="1" dirty="0"/>
              <a:t>scomparti del soffitto, cm </a:t>
            </a:r>
            <a:r>
              <a:rPr lang="it-IT" sz="2000" b="1" dirty="0" err="1"/>
              <a:t>131x145</a:t>
            </a:r>
            <a:r>
              <a:rPr lang="it-IT" sz="2000" b="1" dirty="0"/>
              <a:t/>
            </a:r>
            <a:br>
              <a:rPr lang="it-IT" sz="2000" b="1" dirty="0"/>
            </a:br>
            <a:r>
              <a:rPr lang="it-IT" sz="2000" b="1" dirty="0"/>
              <a:t>Gemona, Museo Civico, Palazzo </a:t>
            </a:r>
            <a:r>
              <a:rPr lang="it-IT" sz="2000" b="1" dirty="0" err="1"/>
              <a:t>Elti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0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21567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>
            <a:normAutofit/>
          </a:bodyPr>
          <a:lstStyle/>
          <a:p>
            <a:r>
              <a:rPr lang="it-IT" sz="2000" b="1" i="1" dirty="0"/>
              <a:t>Santa Lucia</a:t>
            </a:r>
            <a:r>
              <a:rPr lang="it-IT" sz="2000" b="1" dirty="0"/>
              <a:t>, 1533</a:t>
            </a:r>
            <a:br>
              <a:rPr lang="it-IT" sz="2000" b="1" dirty="0"/>
            </a:br>
            <a:r>
              <a:rPr lang="it-IT" sz="2000" b="1" dirty="0"/>
              <a:t>scomparti de soffitto, cm </a:t>
            </a:r>
            <a:r>
              <a:rPr lang="it-IT" sz="2000" b="1" dirty="0" err="1"/>
              <a:t>131x145</a:t>
            </a:r>
            <a:r>
              <a:rPr lang="it-IT" sz="2000" b="1" dirty="0"/>
              <a:t/>
            </a:r>
            <a:br>
              <a:rPr lang="it-IT" sz="2000" b="1" dirty="0"/>
            </a:br>
            <a:r>
              <a:rPr lang="it-IT" sz="2000" b="1" dirty="0"/>
              <a:t>Gemona, Museo Civico, Palazzo </a:t>
            </a:r>
            <a:r>
              <a:rPr lang="it-IT" sz="2000" b="1" dirty="0" err="1"/>
              <a:t>Elti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1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13159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San Sebastiano tra i santi Rocco, Cosma, Damiano e Sant’Apollonia</a:t>
            </a:r>
            <a:r>
              <a:rPr lang="it-IT" sz="2000" b="1" dirty="0"/>
              <a:t>, 1533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214x151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San Vito al Tagliamento, Duomo dei Santi Vito, Modesto e Crescenzia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125268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1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27669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Matrimonio mistico di santa Caterina</a:t>
            </a:r>
            <a:r>
              <a:rPr lang="it-IT" sz="2000" b="1" dirty="0"/>
              <a:t>, 1537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287x172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Tolmezzo, Chiesa di Santa Caterina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35896" cy="6900783"/>
          </a:xfrm>
        </p:spPr>
      </p:pic>
    </p:spTree>
    <p:extLst>
      <p:ext uri="{BB962C8B-B14F-4D97-AF65-F5344CB8AC3E}">
        <p14:creationId xmlns:p14="http://schemas.microsoft.com/office/powerpoint/2010/main" val="424591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Madonna del Rosario con il Bambino in gloria tra i santi Sebastiano, Rocco e Antonio abate</a:t>
            </a:r>
            <a:r>
              <a:rPr lang="it-IT" sz="2000" b="1" dirty="0"/>
              <a:t>, 1537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236x135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Travesio, Chiesa parrocchiale di San Pietro</a:t>
            </a:r>
            <a:endParaRPr lang="it-IT" sz="20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1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38195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Battesimo di Cristo</a:t>
            </a:r>
            <a:r>
              <a:rPr lang="it-IT" sz="2000" b="1" dirty="0"/>
              <a:t>, anni trenta del Cinquecento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300x140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Venezia, Chiesa di Santo Stefano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37527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Annunciazione</a:t>
            </a:r>
            <a:r>
              <a:rPr lang="it-IT" sz="2000" b="1" dirty="0"/>
              <a:t>, 1546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355x234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Cividale del Friuli, Duomo di Santa Maria Assunta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6807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Estasi di san Francesco</a:t>
            </a:r>
            <a:r>
              <a:rPr lang="it-IT" sz="2000" b="1" dirty="0"/>
              <a:t>, 1546-1547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243x175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Udine, Civici Musei e Gallerie di Storia e Arte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341147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Cristo in gloria e i santi Martino, Stefano e Giovanni Battista</a:t>
            </a:r>
            <a:r>
              <a:rPr lang="it-IT" sz="2000" b="1" dirty="0"/>
              <a:t>, 1549</a:t>
            </a:r>
            <a:br>
              <a:rPr lang="it-IT" sz="2000" b="1" dirty="0"/>
            </a:br>
            <a:r>
              <a:rPr lang="it-IT" sz="2000" b="1" dirty="0"/>
              <a:t>Olio su tela, cm </a:t>
            </a:r>
            <a:r>
              <a:rPr lang="it-IT" sz="2000" b="1" dirty="0" err="1"/>
              <a:t>417X235</a:t>
            </a:r>
            <a:r>
              <a:rPr lang="it-IT" sz="2000" b="1" dirty="0"/>
              <a:t/>
            </a:r>
            <a:br>
              <a:rPr lang="it-IT" sz="2000" b="1" dirty="0"/>
            </a:br>
            <a:r>
              <a:rPr lang="it-IT" sz="2000" b="1" dirty="0"/>
              <a:t>San Martino al Tagliamento, Chiesa parrocchiale di San Martino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362097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69700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Storie di san Giovanni Battista: Nascita del Battista</a:t>
            </a:r>
            <a:r>
              <a:rPr lang="it-IT" sz="2000" b="1" dirty="0"/>
              <a:t>, 1549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55x125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Oderzo, Duomo di San Giovanni Battista, museo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19011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Storie di san Giovanni Battista: Predica del Battista</a:t>
            </a:r>
            <a:r>
              <a:rPr lang="it-IT" sz="2000" b="1" dirty="0"/>
              <a:t>, 1549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55x150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Oderzo, Duomo di San Giovanni Battista, museo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5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115340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Storie di san Giovanni Battista: Battesimo di Cristo</a:t>
            </a:r>
            <a:r>
              <a:rPr lang="it-IT" sz="2000" b="1" dirty="0"/>
              <a:t>, 1549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55x132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Oderzo, Duomo di San Giovanni Battista, museo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18" y="0"/>
            <a:ext cx="3668314" cy="6962311"/>
          </a:xfrm>
        </p:spPr>
      </p:pic>
    </p:spTree>
    <p:extLst>
      <p:ext uri="{BB962C8B-B14F-4D97-AF65-F5344CB8AC3E}">
        <p14:creationId xmlns:p14="http://schemas.microsoft.com/office/powerpoint/2010/main" val="40442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Storie di san Giovanni Battista: Decollazione del Battista</a:t>
            </a:r>
            <a:r>
              <a:rPr lang="it-IT" sz="2000" b="1" dirty="0"/>
              <a:t>, 1549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55x150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Oderzo, Duomo di San Giovanni Battista, museo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39" y="1317"/>
            <a:ext cx="3612661" cy="6856683"/>
          </a:xfrm>
        </p:spPr>
      </p:pic>
    </p:spTree>
    <p:extLst>
      <p:ext uri="{BB962C8B-B14F-4D97-AF65-F5344CB8AC3E}">
        <p14:creationId xmlns:p14="http://schemas.microsoft.com/office/powerpoint/2010/main" val="9797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3802434"/>
          </a:xfrm>
        </p:spPr>
        <p:txBody>
          <a:bodyPr>
            <a:normAutofit/>
          </a:bodyPr>
          <a:lstStyle/>
          <a:p>
            <a:r>
              <a:rPr lang="it-IT" sz="2000" b="1" i="1" dirty="0"/>
              <a:t>Storie di san Giovanni Battista: Testa del Battista al banchetto di Erode</a:t>
            </a:r>
            <a:r>
              <a:rPr lang="it-IT" sz="2000" b="1" dirty="0"/>
              <a:t>, 1549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55x125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Oderzo, Duomo di San Giovanni Battista, museo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35896" cy="6900783"/>
          </a:xfrm>
        </p:spPr>
      </p:pic>
    </p:spTree>
    <p:extLst>
      <p:ext uri="{BB962C8B-B14F-4D97-AF65-F5344CB8AC3E}">
        <p14:creationId xmlns:p14="http://schemas.microsoft.com/office/powerpoint/2010/main" val="309520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2650306"/>
          </a:xfrm>
        </p:spPr>
        <p:txBody>
          <a:bodyPr>
            <a:normAutofit/>
          </a:bodyPr>
          <a:lstStyle/>
          <a:p>
            <a:r>
              <a:rPr lang="it-IT" sz="2000" b="1" i="1" dirty="0"/>
              <a:t>Cacciata dei mercanti dal Tempio</a:t>
            </a:r>
            <a:r>
              <a:rPr lang="it-IT" sz="2000" b="1" dirty="0"/>
              <a:t>, 1555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461x433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Udine, Duomo di Santa Maria Annunziata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"/>
            <a:ext cx="3635896" cy="6900783"/>
          </a:xfrm>
        </p:spPr>
      </p:pic>
    </p:spTree>
    <p:extLst>
      <p:ext uri="{BB962C8B-B14F-4D97-AF65-F5344CB8AC3E}">
        <p14:creationId xmlns:p14="http://schemas.microsoft.com/office/powerpoint/2010/main" val="13597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Il Redentore in gloria e i santi Giovanni Battista, Giovanni evangelista, Giuseppe, Pietro e Giacomo apostolo</a:t>
            </a:r>
            <a:r>
              <a:rPr lang="it-IT" sz="2000" b="1" dirty="0"/>
              <a:t>, 1558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253x180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Maniago, Duomo di San Mauro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191266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Fuga in Egitto</a:t>
            </a:r>
            <a:r>
              <a:rPr lang="it-IT" sz="2000" b="1" dirty="0"/>
              <a:t>, 1565</a:t>
            </a:r>
            <a:br>
              <a:rPr lang="it-IT" sz="2000" b="1" dirty="0"/>
            </a:br>
            <a:r>
              <a:rPr lang="it-IT" sz="2000" b="1" dirty="0"/>
              <a:t>Olio su tela, cm </a:t>
            </a:r>
            <a:r>
              <a:rPr lang="it-IT" sz="2000" b="1" dirty="0" err="1"/>
              <a:t>254X187</a:t>
            </a:r>
            <a:r>
              <a:rPr lang="it-IT" sz="2000" b="1" dirty="0"/>
              <a:t/>
            </a:r>
            <a:br>
              <a:rPr lang="it-IT" sz="2000" b="1" dirty="0"/>
            </a:br>
            <a:r>
              <a:rPr lang="it-IT" sz="2000" b="1" dirty="0"/>
              <a:t>Pordenone, Duomo-Concattedrale di San Marco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3355" cy="6858000"/>
          </a:xfrm>
        </p:spPr>
      </p:pic>
    </p:spTree>
    <p:extLst>
      <p:ext uri="{BB962C8B-B14F-4D97-AF65-F5344CB8AC3E}">
        <p14:creationId xmlns:p14="http://schemas.microsoft.com/office/powerpoint/2010/main" val="3493475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Il Redentore e i santi Marco, Lorenzo, Giorgio, Girolamo Mocenigo e tre deputati della città</a:t>
            </a:r>
            <a:r>
              <a:rPr lang="it-IT" sz="2000" b="1" dirty="0"/>
              <a:t>, 1574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205x375</a:t>
            </a:r>
            <a:r>
              <a:rPr lang="it-IT" sz="2000" b="1" dirty="0"/>
              <a:t> cm</a:t>
            </a:r>
            <a:br>
              <a:rPr lang="it-IT" sz="2000" b="1" dirty="0"/>
            </a:br>
            <a:r>
              <a:rPr lang="it-IT" sz="2000" b="1" dirty="0"/>
              <a:t>Udine, Civici Musei e Gallerie di Storia e Arte</a:t>
            </a:r>
            <a:endParaRPr lang="it-IT" sz="20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35896" cy="6900783"/>
          </a:xfrm>
        </p:spPr>
      </p:pic>
    </p:spTree>
    <p:extLst>
      <p:ext uri="{BB962C8B-B14F-4D97-AF65-F5344CB8AC3E}">
        <p14:creationId xmlns:p14="http://schemas.microsoft.com/office/powerpoint/2010/main" val="3484720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it-IT" sz="2000" b="1" i="1" dirty="0"/>
              <a:t>Deposizione</a:t>
            </a:r>
            <a:r>
              <a:rPr lang="it-IT" sz="2000" b="1" dirty="0"/>
              <a:t>, 1576</a:t>
            </a:r>
            <a:br>
              <a:rPr lang="it-IT" sz="2000" b="1" dirty="0"/>
            </a:br>
            <a:r>
              <a:rPr lang="it-IT" sz="2000" b="1" dirty="0"/>
              <a:t>Olio su tela, </a:t>
            </a:r>
            <a:r>
              <a:rPr lang="it-IT" sz="2000" b="1" dirty="0" err="1"/>
              <a:t>192x198</a:t>
            </a:r>
            <a:r>
              <a:rPr lang="it-IT" sz="2000" b="1" dirty="0"/>
              <a:t/>
            </a:r>
            <a:br>
              <a:rPr lang="it-IT" sz="2000" b="1" dirty="0"/>
            </a:br>
            <a:r>
              <a:rPr lang="it-IT" sz="2000" b="1" dirty="0"/>
              <a:t>Udine, ex Monte di Pietà, Sala del Consiglio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"/>
            <a:ext cx="3612087" cy="6855594"/>
          </a:xfrm>
        </p:spPr>
      </p:pic>
    </p:spTree>
    <p:extLst>
      <p:ext uri="{BB962C8B-B14F-4D97-AF65-F5344CB8AC3E}">
        <p14:creationId xmlns:p14="http://schemas.microsoft.com/office/powerpoint/2010/main" val="922483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400" i="1" dirty="0" smtClean="0">
                <a:effectLst/>
                <a:hlinkClick r:id="rId2" tooltip="Crocifissione del Duomo di Cremona"/>
              </a:rPr>
              <a:t>Crocifissione</a:t>
            </a:r>
            <a:r>
              <a:rPr lang="it-IT" sz="2400" dirty="0" smtClean="0">
                <a:effectLst/>
              </a:rPr>
              <a:t> (</a:t>
            </a:r>
            <a:r>
              <a:rPr lang="it-IT" sz="2400" dirty="0" err="1" smtClean="0">
                <a:effectLst/>
              </a:rPr>
              <a:t>ca</a:t>
            </a:r>
            <a:r>
              <a:rPr lang="it-IT" sz="2400" dirty="0" smtClean="0">
                <a:effectLst/>
              </a:rPr>
              <a:t>. 1520-1521), </a:t>
            </a:r>
            <a:r>
              <a:rPr lang="it-IT" sz="2400" dirty="0" smtClean="0">
                <a:effectLst/>
                <a:hlinkClick r:id="rId3" tooltip="Duomo di Cremona"/>
              </a:rPr>
              <a:t>Duomo di Cremona</a:t>
            </a:r>
            <a:endParaRPr lang="it-IT" sz="2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38130" cy="6237312"/>
          </a:xfrm>
        </p:spPr>
      </p:pic>
    </p:spTree>
    <p:extLst>
      <p:ext uri="{BB962C8B-B14F-4D97-AF65-F5344CB8AC3E}">
        <p14:creationId xmlns:p14="http://schemas.microsoft.com/office/powerpoint/2010/main" val="3613451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b="1" dirty="0"/>
              <a:t>Pomponio </a:t>
            </a:r>
            <a:r>
              <a:rPr lang="it-IT" sz="2000" b="1" dirty="0" err="1"/>
              <a:t>Amalteo</a:t>
            </a:r>
            <a:r>
              <a:rPr lang="it-IT" sz="2000" b="1" dirty="0"/>
              <a:t>, Virgin in </a:t>
            </a:r>
            <a:r>
              <a:rPr lang="it-IT" sz="2000" b="1" dirty="0" err="1"/>
              <a:t>Glory</a:t>
            </a:r>
            <a:r>
              <a:rPr lang="it-IT" sz="2000" b="1" dirty="0"/>
              <a:t> with San Juan </a:t>
            </a:r>
            <a:r>
              <a:rPr lang="it-IT" sz="2000" b="1" dirty="0" err="1"/>
              <a:t>Bautista</a:t>
            </a:r>
            <a:r>
              <a:rPr lang="it-IT" sz="2000" b="1" dirty="0"/>
              <a:t>, San Tiziano 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94" y="1680"/>
            <a:ext cx="4334455" cy="6856320"/>
          </a:xfrm>
        </p:spPr>
      </p:pic>
    </p:spTree>
    <p:extLst>
      <p:ext uri="{BB962C8B-B14F-4D97-AF65-F5344CB8AC3E}">
        <p14:creationId xmlns:p14="http://schemas.microsoft.com/office/powerpoint/2010/main" val="35709987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b="1" dirty="0" err="1"/>
              <a:t>Description</a:t>
            </a:r>
            <a:r>
              <a:rPr lang="it-IT" sz="2000" b="1" dirty="0"/>
              <a:t> Pomponio </a:t>
            </a:r>
            <a:r>
              <a:rPr lang="it-IT" sz="2000" b="1" dirty="0" err="1"/>
              <a:t>Amalteo</a:t>
            </a:r>
            <a:r>
              <a:rPr lang="it-IT" sz="2000" b="1" dirty="0"/>
              <a:t>-storie di </a:t>
            </a:r>
            <a:r>
              <a:rPr lang="it-IT" sz="2000" b="1" dirty="0" err="1"/>
              <a:t>sant</a:t>
            </a:r>
            <a:r>
              <a:rPr lang="it-IT" sz="2000" b="1" dirty="0"/>
              <a:t> </a:t>
            </a:r>
            <a:r>
              <a:rPr lang="it-IT" sz="2000" b="1" dirty="0" err="1"/>
              <a:t>andrea</a:t>
            </a:r>
            <a:r>
              <a:rPr lang="it-IT" sz="2000" b="1" dirty="0"/>
              <a:t>-Portogruaro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" y="0"/>
            <a:ext cx="9251672" cy="5301208"/>
          </a:xfrm>
        </p:spPr>
      </p:pic>
    </p:spTree>
    <p:extLst>
      <p:ext uri="{BB962C8B-B14F-4D97-AF65-F5344CB8AC3E}">
        <p14:creationId xmlns:p14="http://schemas.microsoft.com/office/powerpoint/2010/main" val="1677705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1143000"/>
          </a:xfrm>
        </p:spPr>
        <p:txBody>
          <a:bodyPr>
            <a:normAutofit/>
          </a:bodyPr>
          <a:lstStyle/>
          <a:p>
            <a:r>
              <a:rPr lang="it-IT" sz="2000" b="1" dirty="0"/>
              <a:t>Pomponio </a:t>
            </a:r>
            <a:r>
              <a:rPr lang="it-IT" sz="2000" b="1" dirty="0" err="1"/>
              <a:t>Amalteo</a:t>
            </a:r>
            <a:r>
              <a:rPr lang="it-IT" sz="2000" b="1" dirty="0"/>
              <a:t> , Annunciazione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2" y="0"/>
            <a:ext cx="3609474" cy="6858000"/>
          </a:xfrm>
        </p:spPr>
      </p:pic>
    </p:spTree>
    <p:extLst>
      <p:ext uri="{BB962C8B-B14F-4D97-AF65-F5344CB8AC3E}">
        <p14:creationId xmlns:p14="http://schemas.microsoft.com/office/powerpoint/2010/main" val="34732163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b="1" dirty="0"/>
              <a:t>Pomponio </a:t>
            </a:r>
            <a:r>
              <a:rPr lang="it-IT" sz="2000" b="1" dirty="0" err="1"/>
              <a:t>Amalteo</a:t>
            </a:r>
            <a:r>
              <a:rPr lang="it-IT" sz="2000" b="1" dirty="0"/>
              <a:t> (1505 - 1588),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19" y="34824"/>
            <a:ext cx="5241373" cy="6922568"/>
          </a:xfrm>
        </p:spPr>
      </p:pic>
    </p:spTree>
    <p:extLst>
      <p:ext uri="{BB962C8B-B14F-4D97-AF65-F5344CB8AC3E}">
        <p14:creationId xmlns:p14="http://schemas.microsoft.com/office/powerpoint/2010/main" val="30619915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b="1" dirty="0"/>
              <a:t>Spencer Alley: Pomponio </a:t>
            </a:r>
            <a:r>
              <a:rPr lang="it-IT" sz="2000" b="1" dirty="0" err="1"/>
              <a:t>Amalteo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55"/>
            <a:ext cx="8284076" cy="6381328"/>
          </a:xfrm>
        </p:spPr>
      </p:pic>
    </p:spTree>
    <p:extLst>
      <p:ext uri="{BB962C8B-B14F-4D97-AF65-F5344CB8AC3E}">
        <p14:creationId xmlns:p14="http://schemas.microsoft.com/office/powerpoint/2010/main" val="29522457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b="1" dirty="0"/>
              <a:t>Pomponio </a:t>
            </a:r>
            <a:r>
              <a:rPr lang="it-IT" sz="2000" b="1" dirty="0" err="1"/>
              <a:t>Amalteo</a:t>
            </a:r>
            <a:r>
              <a:rPr lang="it-IT" sz="2000" b="1" dirty="0"/>
              <a:t> - Madonna Col Bambino Fra I Santi Pietro 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3296" cy="6093296"/>
          </a:xfrm>
        </p:spPr>
      </p:pic>
    </p:spTree>
    <p:extLst>
      <p:ext uri="{BB962C8B-B14F-4D97-AF65-F5344CB8AC3E}">
        <p14:creationId xmlns:p14="http://schemas.microsoft.com/office/powerpoint/2010/main" val="33565297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b="1" dirty="0"/>
              <a:t>POMPONIO </a:t>
            </a:r>
            <a:r>
              <a:rPr lang="it-IT" sz="2000" b="1" dirty="0" err="1"/>
              <a:t>AMALTEO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520710" cy="6309320"/>
          </a:xfrm>
        </p:spPr>
      </p:pic>
    </p:spTree>
    <p:extLst>
      <p:ext uri="{BB962C8B-B14F-4D97-AF65-F5344CB8AC3E}">
        <p14:creationId xmlns:p14="http://schemas.microsoft.com/office/powerpoint/2010/main" val="915807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b="1" dirty="0"/>
              <a:t>Pomponio </a:t>
            </a:r>
            <a:r>
              <a:rPr lang="it-IT" sz="2000" b="1" dirty="0" err="1"/>
              <a:t>Amalteo</a:t>
            </a:r>
            <a:r>
              <a:rPr lang="it-IT" sz="2000" b="1" dirty="0"/>
              <a:t> | Marca Trevigiana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256" cy="4581128"/>
          </a:xfrm>
        </p:spPr>
      </p:pic>
    </p:spTree>
    <p:extLst>
      <p:ext uri="{BB962C8B-B14F-4D97-AF65-F5344CB8AC3E}">
        <p14:creationId xmlns:p14="http://schemas.microsoft.com/office/powerpoint/2010/main" val="36337860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b="1" dirty="0"/>
              <a:t>Pomponio </a:t>
            </a:r>
            <a:r>
              <a:rPr lang="it-IT" sz="2000" b="1" dirty="0" err="1"/>
              <a:t>Amalteo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84"/>
            <a:ext cx="9144000" cy="3048000"/>
          </a:xfrm>
        </p:spPr>
      </p:pic>
    </p:spTree>
    <p:extLst>
      <p:ext uri="{BB962C8B-B14F-4D97-AF65-F5344CB8AC3E}">
        <p14:creationId xmlns:p14="http://schemas.microsoft.com/office/powerpoint/2010/main" val="23521089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0"/>
            <a:ext cx="5796427" cy="6955712"/>
          </a:xfrm>
        </p:spPr>
      </p:pic>
    </p:spTree>
    <p:extLst>
      <p:ext uri="{BB962C8B-B14F-4D97-AF65-F5344CB8AC3E}">
        <p14:creationId xmlns:p14="http://schemas.microsoft.com/office/powerpoint/2010/main" val="1169114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i="1" dirty="0" smtClean="0">
                <a:effectLst/>
              </a:rPr>
              <a:t>Santi Martino e Cristoforo</a:t>
            </a:r>
            <a:r>
              <a:rPr lang="it-IT" sz="2000" dirty="0" smtClean="0">
                <a:effectLst/>
              </a:rPr>
              <a:t>, ante d'organo, San Rocco, Venezia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497"/>
            <a:ext cx="7285795" cy="6453336"/>
          </a:xfrm>
        </p:spPr>
      </p:pic>
    </p:spTree>
    <p:extLst>
      <p:ext uri="{BB962C8B-B14F-4D97-AF65-F5344CB8AC3E}">
        <p14:creationId xmlns:p14="http://schemas.microsoft.com/office/powerpoint/2010/main" val="4836066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en-US" sz="2000" b="1" dirty="0" err="1"/>
              <a:t>Pomponio</a:t>
            </a:r>
            <a:r>
              <a:rPr lang="en-US" sz="2000" b="1" dirty="0"/>
              <a:t> </a:t>
            </a:r>
            <a:r>
              <a:rPr lang="en-US" sz="2000" b="1" dirty="0" err="1"/>
              <a:t>Amalteo</a:t>
            </a:r>
            <a:r>
              <a:rPr lang="en-US" sz="2000" b="1" dirty="0"/>
              <a:t>, Two Men Lighting a Censer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43"/>
            <a:ext cx="6433209" cy="6381328"/>
          </a:xfrm>
        </p:spPr>
      </p:pic>
    </p:spTree>
    <p:extLst>
      <p:ext uri="{BB962C8B-B14F-4D97-AF65-F5344CB8AC3E}">
        <p14:creationId xmlns:p14="http://schemas.microsoft.com/office/powerpoint/2010/main" val="37612461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b="1" dirty="0"/>
              <a:t>Spencer Alley: Pomponio </a:t>
            </a:r>
            <a:r>
              <a:rPr lang="it-IT" sz="2000" b="1" dirty="0" err="1"/>
              <a:t>Amalteo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851" cy="6093296"/>
          </a:xfrm>
        </p:spPr>
      </p:pic>
    </p:spTree>
    <p:extLst>
      <p:ext uri="{BB962C8B-B14F-4D97-AF65-F5344CB8AC3E}">
        <p14:creationId xmlns:p14="http://schemas.microsoft.com/office/powerpoint/2010/main" val="9007593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en-US" sz="2000" b="1" dirty="0" err="1"/>
              <a:t>Pomponio</a:t>
            </a:r>
            <a:r>
              <a:rPr lang="en-US" sz="2000" b="1" dirty="0"/>
              <a:t> </a:t>
            </a:r>
            <a:r>
              <a:rPr lang="en-US" sz="2000" b="1" dirty="0" err="1"/>
              <a:t>Amalteo</a:t>
            </a:r>
            <a:r>
              <a:rPr lang="en-US" sz="2000" b="1" dirty="0"/>
              <a:t> | Flight into Egypt. Verso: Two Studies of Drapery 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99392"/>
            <a:ext cx="7520920" cy="6597352"/>
          </a:xfrm>
        </p:spPr>
      </p:pic>
    </p:spTree>
    <p:extLst>
      <p:ext uri="{BB962C8B-B14F-4D97-AF65-F5344CB8AC3E}">
        <p14:creationId xmlns:p14="http://schemas.microsoft.com/office/powerpoint/2010/main" val="21887192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b="1" dirty="0"/>
              <a:t>Pomponio </a:t>
            </a:r>
            <a:r>
              <a:rPr lang="it-IT" sz="2000" b="1" dirty="0" err="1"/>
              <a:t>Amalteo</a:t>
            </a:r>
            <a:r>
              <a:rPr lang="it-IT" sz="2000" b="1" dirty="0"/>
              <a:t>, Ultima Cena , 1588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1" y="0"/>
            <a:ext cx="9164135" cy="5013176"/>
          </a:xfrm>
        </p:spPr>
      </p:pic>
    </p:spTree>
    <p:extLst>
      <p:ext uri="{BB962C8B-B14F-4D97-AF65-F5344CB8AC3E}">
        <p14:creationId xmlns:p14="http://schemas.microsoft.com/office/powerpoint/2010/main" val="7380205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400" b="1" dirty="0"/>
              <a:t>Pomponio </a:t>
            </a:r>
            <a:r>
              <a:rPr lang="it-IT" sz="2400" b="1" dirty="0" err="1"/>
              <a:t>Amalteo</a:t>
            </a:r>
            <a:r>
              <a:rPr lang="it-IT" sz="2400" b="1" dirty="0"/>
              <a:t>, Sibilla </a:t>
            </a:r>
            <a:r>
              <a:rPr lang="it-IT" sz="2400" b="1" dirty="0" err="1"/>
              <a:t>Cumea</a:t>
            </a:r>
            <a:r>
              <a:rPr lang="it-IT" sz="2400" b="1" dirty="0"/>
              <a:t> (1533)</a:t>
            </a:r>
            <a:endParaRPr lang="it-IT" sz="2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6880" cy="3068960"/>
          </a:xfrm>
        </p:spPr>
      </p:pic>
    </p:spTree>
    <p:extLst>
      <p:ext uri="{BB962C8B-B14F-4D97-AF65-F5344CB8AC3E}">
        <p14:creationId xmlns:p14="http://schemas.microsoft.com/office/powerpoint/2010/main" val="2786937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b="1" dirty="0"/>
              <a:t>Tagliamento - Santa Maria dei Battuti - Pomponio </a:t>
            </a:r>
            <a:r>
              <a:rPr lang="it-IT" sz="2000" b="1" dirty="0" err="1"/>
              <a:t>Amalteo</a:t>
            </a:r>
            <a:r>
              <a:rPr lang="it-IT" sz="2000" b="1" dirty="0"/>
              <a:t> 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8383530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43000"/>
          </a:xfrm>
        </p:spPr>
        <p:txBody>
          <a:bodyPr>
            <a:normAutofit/>
          </a:bodyPr>
          <a:lstStyle/>
          <a:p>
            <a:r>
              <a:rPr lang="it-IT" sz="2000" b="1" dirty="0" err="1"/>
              <a:t>pala_Pomponio_Amalteo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501700" cy="6741368"/>
          </a:xfrm>
        </p:spPr>
      </p:pic>
    </p:spTree>
    <p:extLst>
      <p:ext uri="{BB962C8B-B14F-4D97-AF65-F5344CB8AC3E}">
        <p14:creationId xmlns:p14="http://schemas.microsoft.com/office/powerpoint/2010/main" val="28135769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b="1" dirty="0" err="1"/>
              <a:t>pomponio_amalteo_chiesa_san_martino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24189097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6981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r>
              <a:rPr lang="it-IT" sz="2000" dirty="0" smtClean="0">
                <a:effectLst/>
              </a:rPr>
              <a:t>Affreschi a Santa Maria di Campagna, Piacenza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21435" cy="6858000"/>
          </a:xfrm>
        </p:spPr>
      </p:pic>
    </p:spTree>
    <p:extLst>
      <p:ext uri="{BB962C8B-B14F-4D97-AF65-F5344CB8AC3E}">
        <p14:creationId xmlns:p14="http://schemas.microsoft.com/office/powerpoint/2010/main" val="586647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>
                <a:effectLst/>
              </a:rPr>
              <a:t>Noli me tangere - Museo del Duomo - Cividale del Friuli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64089" cy="6980020"/>
          </a:xfrm>
        </p:spPr>
      </p:pic>
    </p:spTree>
    <p:extLst>
      <p:ext uri="{BB962C8B-B14F-4D97-AF65-F5344CB8AC3E}">
        <p14:creationId xmlns:p14="http://schemas.microsoft.com/office/powerpoint/2010/main" val="1929137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2232248" cy="1143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effectLst/>
              </a:rPr>
              <a:t>San Luca - Museum of Fine Arts - Budapest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98513" cy="6858000"/>
          </a:xfrm>
        </p:spPr>
      </p:pic>
    </p:spTree>
    <p:extLst>
      <p:ext uri="{BB962C8B-B14F-4D97-AF65-F5344CB8AC3E}">
        <p14:creationId xmlns:p14="http://schemas.microsoft.com/office/powerpoint/2010/main" val="37425403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474</Words>
  <Application>Microsoft Office PowerPoint</Application>
  <PresentationFormat>Presentazione su schermo (4:3)</PresentationFormat>
  <Paragraphs>57</Paragraphs>
  <Slides>68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68</vt:i4>
      </vt:variant>
    </vt:vector>
  </HeadingPairs>
  <TitlesOfParts>
    <vt:vector size="69" baseType="lpstr">
      <vt:lpstr>Tema di Office</vt:lpstr>
      <vt:lpstr>Giovanni Antonio Licinio (1483-1539) Le Vite di Giorgio Vasari quarta parte</vt:lpstr>
      <vt:lpstr>Affreschi nella chiesa dei Francescani, a Cortemaggiore</vt:lpstr>
      <vt:lpstr>Affreschi nel Duomo di Cremona</vt:lpstr>
      <vt:lpstr>Presentazione standard di PowerPoint</vt:lpstr>
      <vt:lpstr>Crocifissione (ca. 1520-1521), Duomo di Cremona</vt:lpstr>
      <vt:lpstr>Santi Martino e Cristoforo, ante d'organo, San Rocco, Venezia</vt:lpstr>
      <vt:lpstr>Affreschi a Santa Maria di Campagna, Piacenza</vt:lpstr>
      <vt:lpstr>Noli me tangere - Museo del Duomo - Cividale del Friuli</vt:lpstr>
      <vt:lpstr>San Luca - Museum of Fine Arts - Budapest</vt:lpstr>
      <vt:lpstr>San Rocco nella foresta nutrito da un cane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Descendientes de Friulanos en la Argentina: "Il Pordenone", frescos </vt:lpstr>
      <vt:lpstr>San Lorenzo Martire a Rorai Grande di Pordenone, affreschi del pittore </vt:lpstr>
      <vt:lpstr>La natività del Pordenone</vt:lpstr>
      <vt:lpstr>Pomponio Amalteo , Fuga in Egitto</vt:lpstr>
      <vt:lpstr>L'affesco dell'Amalteo sotto la loggia cenedese di Vittorio Veneto</vt:lpstr>
      <vt:lpstr>Profeta Baruch - Lacunare proveniente da chiesa di san Giovanni di Gemona del Friuli</vt:lpstr>
      <vt:lpstr>Chiamata di san Pietro e sant'Andrea</vt:lpstr>
      <vt:lpstr>Predica di sant'Andrea</vt:lpstr>
      <vt:lpstr>Crocifissione di sant'Andrea</vt:lpstr>
      <vt:lpstr>Crocifissione di sant'Andrea</vt:lpstr>
      <vt:lpstr>Sepoltura di sant'Andrea</vt:lpstr>
      <vt:lpstr>San Vito al Tagliamento - Chiesa di Santa Maria dei Battuti - Assunzione della Vergine</vt:lpstr>
      <vt:lpstr>Presentazione standard di PowerPoint</vt:lpstr>
      <vt:lpstr>San Sebastiano, 1533 scomparti del soffitto, cm 131x145 Gemona, Museo Civico, Palazzo Elti</vt:lpstr>
      <vt:lpstr>Santa Lucia, 1533 scomparti de soffitto, cm 131x145 Gemona, Museo Civico, Palazzo Elti</vt:lpstr>
      <vt:lpstr>San Sebastiano tra i santi Rocco, Cosma, Damiano e Sant’Apollonia, 1533 Olio su tela, 214x151 cm San Vito al Tagliamento, Duomo dei Santi Vito, Modesto e Crescenzia</vt:lpstr>
      <vt:lpstr>Presentazione standard di PowerPoint</vt:lpstr>
      <vt:lpstr>Matrimonio mistico di santa Caterina, 1537 Olio su tela, 287x172 cm Tolmezzo, Chiesa di Santa Caterina</vt:lpstr>
      <vt:lpstr>Madonna del Rosario con il Bambino in gloria tra i santi Sebastiano, Rocco e Antonio abate, 1537 Olio su tela, 236x135 cm Travesio, Chiesa parrocchiale di San Pietro</vt:lpstr>
      <vt:lpstr>Battesimo di Cristo, anni trenta del Cinquecento Olio su tela, 300x140 cm Venezia, Chiesa di Santo Stefano</vt:lpstr>
      <vt:lpstr>Annunciazione, 1546 Olio su tela, 355x234 cm Cividale del Friuli, Duomo di Santa Maria Assunta</vt:lpstr>
      <vt:lpstr>Estasi di san Francesco, 1546-1547 Olio su tela, 243x175 cm Udine, Civici Musei e Gallerie di Storia e Arte</vt:lpstr>
      <vt:lpstr>Cristo in gloria e i santi Martino, Stefano e Giovanni Battista, 1549 Olio su tela, cm 417X235 San Martino al Tagliamento, Chiesa parrocchiale di San Martino</vt:lpstr>
      <vt:lpstr>Storie di san Giovanni Battista: Nascita del Battista, 1549 Olio su tela, 55x125 cm Oderzo, Duomo di San Giovanni Battista, museo</vt:lpstr>
      <vt:lpstr>Storie di san Giovanni Battista: Predica del Battista, 1549 Olio su tela, 55x150 cm Oderzo, Duomo di San Giovanni Battista, museo</vt:lpstr>
      <vt:lpstr>Storie di san Giovanni Battista: Battesimo di Cristo, 1549 Olio su tela, 55x132 cm Oderzo, Duomo di San Giovanni Battista, museo</vt:lpstr>
      <vt:lpstr>Storie di san Giovanni Battista: Decollazione del Battista, 1549 Olio su tela, 55x150 cm Oderzo, Duomo di San Giovanni Battista, museo</vt:lpstr>
      <vt:lpstr>Storie di san Giovanni Battista: Testa del Battista al banchetto di Erode, 1549 Olio su tela, 55x125 cm Oderzo, Duomo di San Giovanni Battista, museo</vt:lpstr>
      <vt:lpstr>Cacciata dei mercanti dal Tempio, 1555 Olio su tela, 461x433 cm Udine, Duomo di Santa Maria Annunziata</vt:lpstr>
      <vt:lpstr>Il Redentore in gloria e i santi Giovanni Battista, Giovanni evangelista, Giuseppe, Pietro e Giacomo apostolo, 1558 Olio su tela, 253x180 cm Maniago, Duomo di San Mauro</vt:lpstr>
      <vt:lpstr>Fuga in Egitto, 1565 Olio su tela, cm 254X187 Pordenone, Duomo-Concattedrale di San Marco</vt:lpstr>
      <vt:lpstr>Il Redentore e i santi Marco, Lorenzo, Giorgio, Girolamo Mocenigo e tre deputati della città, 1574 Olio su tela, 205x375 cm Udine, Civici Musei e Gallerie di Storia e Arte</vt:lpstr>
      <vt:lpstr>Deposizione, 1576 Olio su tela, 192x198 Udine, ex Monte di Pietà, Sala del Consiglio</vt:lpstr>
      <vt:lpstr>Pomponio Amalteo, Virgin in Glory with San Juan Bautista, San Tiziano </vt:lpstr>
      <vt:lpstr>Description Pomponio Amalteo-storie di sant andrea-Portogruaro</vt:lpstr>
      <vt:lpstr>Pomponio Amalteo , Annunciazione</vt:lpstr>
      <vt:lpstr>Pomponio Amalteo (1505 - 1588),</vt:lpstr>
      <vt:lpstr>Spencer Alley: Pomponio Amalteo</vt:lpstr>
      <vt:lpstr>Pomponio Amalteo - Madonna Col Bambino Fra I Santi Pietro E</vt:lpstr>
      <vt:lpstr>POMPONIO AMALTEO</vt:lpstr>
      <vt:lpstr>Pomponio Amalteo | Marca Trevigiana</vt:lpstr>
      <vt:lpstr>Pomponio Amalteo</vt:lpstr>
      <vt:lpstr>Presentazione standard di PowerPoint</vt:lpstr>
      <vt:lpstr>Pomponio Amalteo, Two Men Lighting a Censer</vt:lpstr>
      <vt:lpstr>Spencer Alley: Pomponio Amalteo</vt:lpstr>
      <vt:lpstr>Pomponio Amalteo | Flight into Egypt. Verso: Two Studies of Drapery </vt:lpstr>
      <vt:lpstr>Pomponio Amalteo, Ultima Cena , 1588</vt:lpstr>
      <vt:lpstr>Pomponio Amalteo, Sibilla Cumea (1533)</vt:lpstr>
      <vt:lpstr>Tagliamento - Santa Maria dei Battuti - Pomponio Amalteo </vt:lpstr>
      <vt:lpstr>pala_Pomponio_Amalteo</vt:lpstr>
      <vt:lpstr>pomponio_amalteo_chiesa_san_martino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18</cp:revision>
  <dcterms:created xsi:type="dcterms:W3CDTF">2016-10-22T08:01:41Z</dcterms:created>
  <dcterms:modified xsi:type="dcterms:W3CDTF">2016-10-23T21:34:10Z</dcterms:modified>
</cp:coreProperties>
</file>