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5" r:id="rId3"/>
    <p:sldId id="276" r:id="rId4"/>
    <p:sldId id="277" r:id="rId5"/>
    <p:sldId id="279" r:id="rId6"/>
    <p:sldId id="278" r:id="rId7"/>
    <p:sldId id="257" r:id="rId8"/>
    <p:sldId id="274" r:id="rId9"/>
    <p:sldId id="291" r:id="rId10"/>
    <p:sldId id="281" r:id="rId11"/>
    <p:sldId id="280" r:id="rId12"/>
    <p:sldId id="258" r:id="rId13"/>
    <p:sldId id="271" r:id="rId14"/>
    <p:sldId id="272" r:id="rId15"/>
    <p:sldId id="286" r:id="rId16"/>
    <p:sldId id="287" r:id="rId17"/>
    <p:sldId id="290" r:id="rId18"/>
    <p:sldId id="259" r:id="rId19"/>
    <p:sldId id="282" r:id="rId20"/>
    <p:sldId id="261" r:id="rId21"/>
    <p:sldId id="284" r:id="rId22"/>
    <p:sldId id="285" r:id="rId23"/>
    <p:sldId id="264" r:id="rId24"/>
    <p:sldId id="273" r:id="rId25"/>
    <p:sldId id="283" r:id="rId26"/>
    <p:sldId id="260" r:id="rId27"/>
    <p:sldId id="262" r:id="rId28"/>
    <p:sldId id="265" r:id="rId29"/>
    <p:sldId id="267" r:id="rId30"/>
    <p:sldId id="268" r:id="rId31"/>
    <p:sldId id="269" r:id="rId32"/>
    <p:sldId id="270" r:id="rId33"/>
    <p:sldId id="288" r:id="rId34"/>
    <p:sldId id="289" r:id="rId35"/>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3" d="100"/>
          <a:sy n="63" d="100"/>
        </p:scale>
        <p:origin x="-884" y="-28"/>
      </p:cViewPr>
      <p:guideLst>
        <p:guide orient="horz" pos="2160"/>
        <p:guide pos="2880"/>
      </p:guideLst>
    </p:cSldViewPr>
  </p:slideViewPr>
  <p:notesTextViewPr>
    <p:cViewPr>
      <p:scale>
        <a:sx n="1" d="1"/>
        <a:sy n="1" d="1"/>
      </p:scale>
      <p:origin x="0" y="0"/>
    </p:cViewPr>
  </p:notesTextViewPr>
  <p:sorterViewPr>
    <p:cViewPr>
      <p:scale>
        <a:sx n="100" d="100"/>
        <a:sy n="100" d="100"/>
      </p:scale>
      <p:origin x="0" y="611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C7443504-13FE-4956-BB8A-6D1F6F9FC82D}" type="datetimeFigureOut">
              <a:rPr lang="it-IT" smtClean="0"/>
              <a:t>17/03/2020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A110EE4-4A71-4C73-9B83-A0D9F4A5D174}" type="slidenum">
              <a:rPr lang="it-IT" smtClean="0"/>
              <a:t>‹N›</a:t>
            </a:fld>
            <a:endParaRPr lang="it-IT"/>
          </a:p>
        </p:txBody>
      </p:sp>
    </p:spTree>
    <p:extLst>
      <p:ext uri="{BB962C8B-B14F-4D97-AF65-F5344CB8AC3E}">
        <p14:creationId xmlns:p14="http://schemas.microsoft.com/office/powerpoint/2010/main" val="11801770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C7443504-13FE-4956-BB8A-6D1F6F9FC82D}" type="datetimeFigureOut">
              <a:rPr lang="it-IT" smtClean="0"/>
              <a:t>17/03/2020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A110EE4-4A71-4C73-9B83-A0D9F4A5D174}" type="slidenum">
              <a:rPr lang="it-IT" smtClean="0"/>
              <a:t>‹N›</a:t>
            </a:fld>
            <a:endParaRPr lang="it-IT"/>
          </a:p>
        </p:txBody>
      </p:sp>
    </p:spTree>
    <p:extLst>
      <p:ext uri="{BB962C8B-B14F-4D97-AF65-F5344CB8AC3E}">
        <p14:creationId xmlns:p14="http://schemas.microsoft.com/office/powerpoint/2010/main" val="2459749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C7443504-13FE-4956-BB8A-6D1F6F9FC82D}" type="datetimeFigureOut">
              <a:rPr lang="it-IT" smtClean="0"/>
              <a:t>17/03/2020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A110EE4-4A71-4C73-9B83-A0D9F4A5D174}" type="slidenum">
              <a:rPr lang="it-IT" smtClean="0"/>
              <a:t>‹N›</a:t>
            </a:fld>
            <a:endParaRPr lang="it-IT"/>
          </a:p>
        </p:txBody>
      </p:sp>
    </p:spTree>
    <p:extLst>
      <p:ext uri="{BB962C8B-B14F-4D97-AF65-F5344CB8AC3E}">
        <p14:creationId xmlns:p14="http://schemas.microsoft.com/office/powerpoint/2010/main" val="31308185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C7443504-13FE-4956-BB8A-6D1F6F9FC82D}" type="datetimeFigureOut">
              <a:rPr lang="it-IT" smtClean="0"/>
              <a:t>17/03/2020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A110EE4-4A71-4C73-9B83-A0D9F4A5D174}" type="slidenum">
              <a:rPr lang="it-IT" smtClean="0"/>
              <a:t>‹N›</a:t>
            </a:fld>
            <a:endParaRPr lang="it-IT"/>
          </a:p>
        </p:txBody>
      </p:sp>
    </p:spTree>
    <p:extLst>
      <p:ext uri="{BB962C8B-B14F-4D97-AF65-F5344CB8AC3E}">
        <p14:creationId xmlns:p14="http://schemas.microsoft.com/office/powerpoint/2010/main" val="14834613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C7443504-13FE-4956-BB8A-6D1F6F9FC82D}" type="datetimeFigureOut">
              <a:rPr lang="it-IT" smtClean="0"/>
              <a:t>17/03/2020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A110EE4-4A71-4C73-9B83-A0D9F4A5D174}" type="slidenum">
              <a:rPr lang="it-IT" smtClean="0"/>
              <a:t>‹N›</a:t>
            </a:fld>
            <a:endParaRPr lang="it-IT"/>
          </a:p>
        </p:txBody>
      </p:sp>
    </p:spTree>
    <p:extLst>
      <p:ext uri="{BB962C8B-B14F-4D97-AF65-F5344CB8AC3E}">
        <p14:creationId xmlns:p14="http://schemas.microsoft.com/office/powerpoint/2010/main" val="38277438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C7443504-13FE-4956-BB8A-6D1F6F9FC82D}" type="datetimeFigureOut">
              <a:rPr lang="it-IT" smtClean="0"/>
              <a:t>17/03/2020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A110EE4-4A71-4C73-9B83-A0D9F4A5D174}" type="slidenum">
              <a:rPr lang="it-IT" smtClean="0"/>
              <a:t>‹N›</a:t>
            </a:fld>
            <a:endParaRPr lang="it-IT"/>
          </a:p>
        </p:txBody>
      </p:sp>
    </p:spTree>
    <p:extLst>
      <p:ext uri="{BB962C8B-B14F-4D97-AF65-F5344CB8AC3E}">
        <p14:creationId xmlns:p14="http://schemas.microsoft.com/office/powerpoint/2010/main" val="30205633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C7443504-13FE-4956-BB8A-6D1F6F9FC82D}" type="datetimeFigureOut">
              <a:rPr lang="it-IT" smtClean="0"/>
              <a:t>17/03/2020</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BA110EE4-4A71-4C73-9B83-A0D9F4A5D174}" type="slidenum">
              <a:rPr lang="it-IT" smtClean="0"/>
              <a:t>‹N›</a:t>
            </a:fld>
            <a:endParaRPr lang="it-IT"/>
          </a:p>
        </p:txBody>
      </p:sp>
    </p:spTree>
    <p:extLst>
      <p:ext uri="{BB962C8B-B14F-4D97-AF65-F5344CB8AC3E}">
        <p14:creationId xmlns:p14="http://schemas.microsoft.com/office/powerpoint/2010/main" val="31661984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C7443504-13FE-4956-BB8A-6D1F6F9FC82D}" type="datetimeFigureOut">
              <a:rPr lang="it-IT" smtClean="0"/>
              <a:t>17/03/2020</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BA110EE4-4A71-4C73-9B83-A0D9F4A5D174}" type="slidenum">
              <a:rPr lang="it-IT" smtClean="0"/>
              <a:t>‹N›</a:t>
            </a:fld>
            <a:endParaRPr lang="it-IT"/>
          </a:p>
        </p:txBody>
      </p:sp>
    </p:spTree>
    <p:extLst>
      <p:ext uri="{BB962C8B-B14F-4D97-AF65-F5344CB8AC3E}">
        <p14:creationId xmlns:p14="http://schemas.microsoft.com/office/powerpoint/2010/main" val="9435377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C7443504-13FE-4956-BB8A-6D1F6F9FC82D}" type="datetimeFigureOut">
              <a:rPr lang="it-IT" smtClean="0"/>
              <a:t>17/03/2020</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BA110EE4-4A71-4C73-9B83-A0D9F4A5D174}" type="slidenum">
              <a:rPr lang="it-IT" smtClean="0"/>
              <a:t>‹N›</a:t>
            </a:fld>
            <a:endParaRPr lang="it-IT"/>
          </a:p>
        </p:txBody>
      </p:sp>
    </p:spTree>
    <p:extLst>
      <p:ext uri="{BB962C8B-B14F-4D97-AF65-F5344CB8AC3E}">
        <p14:creationId xmlns:p14="http://schemas.microsoft.com/office/powerpoint/2010/main" val="22989480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C7443504-13FE-4956-BB8A-6D1F6F9FC82D}" type="datetimeFigureOut">
              <a:rPr lang="it-IT" smtClean="0"/>
              <a:t>17/03/2020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A110EE4-4A71-4C73-9B83-A0D9F4A5D174}" type="slidenum">
              <a:rPr lang="it-IT" smtClean="0"/>
              <a:t>‹N›</a:t>
            </a:fld>
            <a:endParaRPr lang="it-IT"/>
          </a:p>
        </p:txBody>
      </p:sp>
    </p:spTree>
    <p:extLst>
      <p:ext uri="{BB962C8B-B14F-4D97-AF65-F5344CB8AC3E}">
        <p14:creationId xmlns:p14="http://schemas.microsoft.com/office/powerpoint/2010/main" val="9226520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C7443504-13FE-4956-BB8A-6D1F6F9FC82D}" type="datetimeFigureOut">
              <a:rPr lang="it-IT" smtClean="0"/>
              <a:t>17/03/2020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A110EE4-4A71-4C73-9B83-A0D9F4A5D174}" type="slidenum">
              <a:rPr lang="it-IT" smtClean="0"/>
              <a:t>‹N›</a:t>
            </a:fld>
            <a:endParaRPr lang="it-IT"/>
          </a:p>
        </p:txBody>
      </p:sp>
    </p:spTree>
    <p:extLst>
      <p:ext uri="{BB962C8B-B14F-4D97-AF65-F5344CB8AC3E}">
        <p14:creationId xmlns:p14="http://schemas.microsoft.com/office/powerpoint/2010/main" val="1416319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443504-13FE-4956-BB8A-6D1F6F9FC82D}" type="datetimeFigureOut">
              <a:rPr lang="it-IT" smtClean="0"/>
              <a:t>17/03/2020</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110EE4-4A71-4C73-9B83-A0D9F4A5D174}" type="slidenum">
              <a:rPr lang="it-IT" smtClean="0"/>
              <a:t>‹N›</a:t>
            </a:fld>
            <a:endParaRPr lang="it-IT"/>
          </a:p>
        </p:txBody>
      </p:sp>
    </p:spTree>
    <p:extLst>
      <p:ext uri="{BB962C8B-B14F-4D97-AF65-F5344CB8AC3E}">
        <p14:creationId xmlns:p14="http://schemas.microsoft.com/office/powerpoint/2010/main" val="9198499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0" y="5805264"/>
            <a:ext cx="9144000" cy="1052736"/>
          </a:xfrm>
        </p:spPr>
        <p:txBody>
          <a:bodyPr>
            <a:normAutofit fontScale="90000"/>
          </a:bodyPr>
          <a:lstStyle/>
          <a:p>
            <a:pPr algn="l"/>
            <a:r>
              <a:rPr lang="it-IT" sz="2000" dirty="0" smtClean="0"/>
              <a:t>Stanza della Segnatura, Raffello Sanzio e allievi, 1508-1511, affresco, Musei Vaticani. Nel pavimento a mosaico in stile cosmatesco si vedono gli emblemi di Niccolò V e Leone X, nonché il nome di Giulio II. Sotto le Virtù e la Legge: Solone che arringa il popolo ateniese (sinistra) e </a:t>
            </a:r>
            <a:r>
              <a:rPr lang="it-IT" sz="2000" dirty="0" err="1" smtClean="0"/>
              <a:t>Mosé</a:t>
            </a:r>
            <a:r>
              <a:rPr lang="it-IT" sz="2000" dirty="0" smtClean="0"/>
              <a:t> che porta agli Ebrei le tavole della Legge (destra)</a:t>
            </a:r>
            <a:br>
              <a:rPr lang="it-IT" sz="2000" dirty="0" smtClean="0"/>
            </a:br>
            <a:endParaRPr lang="it-IT" sz="2000" dirty="0"/>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2746"/>
            <a:ext cx="6840760" cy="5472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976833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2457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2570"/>
            <a:ext cx="9186218" cy="5303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695407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2355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9246999" cy="6165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644923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452320" y="274638"/>
            <a:ext cx="1691680" cy="2506290"/>
          </a:xfrm>
        </p:spPr>
        <p:txBody>
          <a:bodyPr>
            <a:normAutofit fontScale="90000"/>
          </a:bodyPr>
          <a:lstStyle/>
          <a:p>
            <a:r>
              <a:rPr lang="it-IT" sz="2000" dirty="0" smtClean="0"/>
              <a:t>La volta, principiata per prima nel 1508, conclusa nel 1509.</a:t>
            </a:r>
            <a:br>
              <a:rPr lang="it-IT" sz="2000" dirty="0" smtClean="0"/>
            </a:br>
            <a:r>
              <a:rPr lang="it-IT" sz="2000" dirty="0" smtClean="0"/>
              <a:t>Teologia, filosofia, poesia. Giurisprudenza. A ciascuna sarà dedicata una parete</a:t>
            </a:r>
            <a:endParaRPr lang="it-IT" sz="2000"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13946"/>
            <a:ext cx="7452321" cy="67722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011"/>
            <a:ext cx="7452321" cy="67722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189934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220072" y="274638"/>
            <a:ext cx="3466728" cy="4090466"/>
          </a:xfrm>
        </p:spPr>
        <p:txBody>
          <a:bodyPr>
            <a:normAutofit fontScale="90000"/>
          </a:bodyPr>
          <a:lstStyle/>
          <a:p>
            <a:r>
              <a:rPr lang="it-IT" sz="2000" dirty="0" smtClean="0"/>
              <a:t>vi si può leggere un'esaltazione delle categorie neoplatoniche del Vero, del Bene e del Bello. Il Vero razionale e naturale è rappresentato dalla Scuola di Atene; il Vero teologico (il Vero Supremo, Dio) è rappresentato dalla Disputa del Sacramento; il Bello dal Parnaso; il Bene dalle Virtù e dalla Legge raffigurata nella volta e nella parete delle Virtù, sia come legge canonica (Gregorio IX approva le Decretali), che come legge civile (</a:t>
            </a:r>
            <a:r>
              <a:rPr lang="it-IT" sz="2000" dirty="0" err="1" smtClean="0"/>
              <a:t>Triboniano</a:t>
            </a:r>
            <a:r>
              <a:rPr lang="it-IT" sz="2000" dirty="0" smtClean="0"/>
              <a:t> consegna le Pandette a Giustiniano)[2]. </a:t>
            </a:r>
            <a:endParaRPr lang="it-IT" sz="2000" dirty="0"/>
          </a:p>
        </p:txBody>
      </p:sp>
      <p:pic>
        <p:nvPicPr>
          <p:cNvPr id="16387" name="Picture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0563" y="-8781"/>
            <a:ext cx="4978152"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123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364088" y="274638"/>
            <a:ext cx="3322712" cy="6394722"/>
          </a:xfrm>
        </p:spPr>
        <p:txBody>
          <a:bodyPr>
            <a:normAutofit/>
          </a:bodyPr>
          <a:lstStyle/>
          <a:p>
            <a:r>
              <a:rPr lang="it-IT" sz="2000" dirty="0" smtClean="0"/>
              <a:t>Volta.</a:t>
            </a:r>
            <a:br>
              <a:rPr lang="it-IT" sz="2000" dirty="0" smtClean="0"/>
            </a:br>
            <a:r>
              <a:rPr lang="it-IT" sz="2000" dirty="0" smtClean="0"/>
              <a:t>Cornici a grottesche dividono lo spazio in tredici scomparti. Al centro si trova un ottagono con putti che reggono lo stemma papale Della Rovere. Attorno si dispongono quattro troni (diametro 180 cm) con le personificazioni della Teologia, della Giustizia, della Filosofia e della Poesia. Agli angoli si trovano invece quattro riquadri a finto mosaico (</a:t>
            </a:r>
            <a:r>
              <a:rPr lang="it-IT" sz="2000" dirty="0" err="1" smtClean="0"/>
              <a:t>120x105</a:t>
            </a:r>
            <a:r>
              <a:rPr lang="it-IT" sz="2000" dirty="0" smtClean="0"/>
              <a:t> cm ciascuno) con Adamo ed Eva, il Giudizio di Salomone, il Primo moto e Apollo e Marsia[2][13]. </a:t>
            </a:r>
            <a:endParaRPr lang="it-IT" sz="2000" dirty="0"/>
          </a:p>
        </p:txBody>
      </p:sp>
      <p:pic>
        <p:nvPicPr>
          <p:cNvPr id="1741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973" y="0"/>
            <a:ext cx="4980864" cy="4523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24883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296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3515" cy="6093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533283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307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0"/>
            <a:ext cx="8988491" cy="6741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83506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337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10511" y="0"/>
            <a:ext cx="6662403" cy="702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23125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164288" y="274638"/>
            <a:ext cx="1979712" cy="1143000"/>
          </a:xfrm>
        </p:spPr>
        <p:txBody>
          <a:bodyPr>
            <a:normAutofit fontScale="90000"/>
          </a:bodyPr>
          <a:lstStyle/>
          <a:p>
            <a:r>
              <a:rPr lang="it-IT" sz="2000" dirty="0" smtClean="0"/>
              <a:t>Volta della stanza della segnatura, </a:t>
            </a:r>
            <a:br>
              <a:rPr lang="it-IT" sz="2000" dirty="0" smtClean="0"/>
            </a:br>
            <a:r>
              <a:rPr lang="it-IT" sz="2000" dirty="0"/>
              <a:t>l</a:t>
            </a:r>
            <a:r>
              <a:rPr lang="it-IT" sz="2000" dirty="0" smtClean="0"/>
              <a:t>a teologia</a:t>
            </a:r>
            <a:endParaRPr lang="it-IT" sz="2000"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0"/>
            <a:ext cx="7022257" cy="6741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871517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2560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097762" cy="6669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38141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1843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6580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82665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308304" y="274638"/>
            <a:ext cx="1835696" cy="1143000"/>
          </a:xfrm>
        </p:spPr>
        <p:txBody>
          <a:bodyPr>
            <a:normAutofit/>
          </a:bodyPr>
          <a:lstStyle/>
          <a:p>
            <a:r>
              <a:rPr lang="it-IT" sz="2000" dirty="0" smtClean="0"/>
              <a:t>Giustizia</a:t>
            </a:r>
            <a:endParaRPr lang="it-IT" sz="2000" dirty="0"/>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057" y="0"/>
            <a:ext cx="712519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337935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276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706374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288915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6453336"/>
            <a:ext cx="8470776" cy="404664"/>
          </a:xfrm>
        </p:spPr>
        <p:txBody>
          <a:bodyPr>
            <a:normAutofit/>
          </a:bodyPr>
          <a:lstStyle/>
          <a:p>
            <a:r>
              <a:rPr lang="it-IT" sz="2000" dirty="0" smtClean="0"/>
              <a:t>La Giustizia, 1508</a:t>
            </a:r>
            <a:endParaRPr lang="it-IT" sz="2000" dirty="0"/>
          </a:p>
        </p:txBody>
      </p:sp>
      <p:pic>
        <p:nvPicPr>
          <p:cNvPr id="286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528" y="0"/>
            <a:ext cx="8244408" cy="6320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247402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164288" y="274638"/>
            <a:ext cx="1979712" cy="1143000"/>
          </a:xfrm>
        </p:spPr>
        <p:txBody>
          <a:bodyPr>
            <a:normAutofit/>
          </a:bodyPr>
          <a:lstStyle/>
          <a:p>
            <a:r>
              <a:rPr lang="it-IT" sz="2000" dirty="0" smtClean="0"/>
              <a:t>Volta, la filosofia</a:t>
            </a:r>
            <a:endParaRPr lang="it-IT" sz="2000" dirty="0"/>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0"/>
            <a:ext cx="705192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743187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164288" y="274638"/>
            <a:ext cx="1979712" cy="1143000"/>
          </a:xfrm>
        </p:spPr>
        <p:txBody>
          <a:bodyPr>
            <a:normAutofit/>
          </a:bodyPr>
          <a:lstStyle/>
          <a:p>
            <a:r>
              <a:rPr lang="it-IT" sz="2000" dirty="0" smtClean="0"/>
              <a:t>Poesia</a:t>
            </a:r>
            <a:endParaRPr lang="it-IT" sz="2000" dirty="0"/>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958" y="13946"/>
            <a:ext cx="7064829" cy="68440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91926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266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7706"/>
            <a:ext cx="9087250" cy="66616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008630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940152" y="764704"/>
            <a:ext cx="2746648" cy="4896544"/>
          </a:xfrm>
        </p:spPr>
        <p:txBody>
          <a:bodyPr>
            <a:normAutofit/>
          </a:bodyPr>
          <a:lstStyle/>
          <a:p>
            <a:r>
              <a:rPr lang="it-IT" sz="2000" dirty="0" smtClean="0"/>
              <a:t>Volta</a:t>
            </a:r>
            <a:r>
              <a:rPr lang="it-IT" sz="2000" dirty="0" smtClean="0"/>
              <a:t>, </a:t>
            </a:r>
            <a:r>
              <a:rPr lang="it-IT" sz="2000" dirty="0" smtClean="0"/>
              <a:t/>
            </a:r>
            <a:br>
              <a:rPr lang="it-IT" sz="2000" dirty="0" smtClean="0"/>
            </a:br>
            <a:r>
              <a:rPr lang="it-IT" sz="2000" dirty="0" smtClean="0"/>
              <a:t>Adamo ed Eva.</a:t>
            </a:r>
            <a:br>
              <a:rPr lang="it-IT" sz="2000" dirty="0" smtClean="0"/>
            </a:br>
            <a:r>
              <a:rPr lang="it-IT" sz="2000" dirty="0" smtClean="0"/>
              <a:t>Negli scomparti maggiori le figure simulano effetti a rilievo su un fondo oro che imita il mosaico. Le scene rappresentate sono in diretto collegamento con le lunette sottostanti e con gli elementi, ai quali si rifanno anche i putti dipinti sugli </a:t>
            </a:r>
            <a:r>
              <a:rPr lang="it-IT" sz="2000" dirty="0" err="1" smtClean="0"/>
              <a:t>arconi</a:t>
            </a:r>
            <a:r>
              <a:rPr lang="it-IT" sz="2000" dirty="0" smtClean="0"/>
              <a:t> di ciascuna lunetta</a:t>
            </a:r>
            <a:endParaRPr lang="it-IT" sz="2000"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452" y="-14442"/>
            <a:ext cx="5753672" cy="68724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157854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868144" y="274638"/>
            <a:ext cx="3168352" cy="1143000"/>
          </a:xfrm>
        </p:spPr>
        <p:txBody>
          <a:bodyPr>
            <a:normAutofit/>
          </a:bodyPr>
          <a:lstStyle/>
          <a:p>
            <a:r>
              <a:rPr lang="it-IT" sz="2000" dirty="0" smtClean="0"/>
              <a:t>Pannello del giudizio di Salomone, affresco </a:t>
            </a:r>
            <a:r>
              <a:rPr lang="it-IT" sz="2000" dirty="0" err="1" smtClean="0"/>
              <a:t>120X105</a:t>
            </a:r>
            <a:endParaRPr lang="it-IT" sz="2000" dirty="0"/>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2411"/>
            <a:ext cx="5750584" cy="6845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60310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940152" y="274638"/>
            <a:ext cx="2746648" cy="1143000"/>
          </a:xfrm>
        </p:spPr>
        <p:txBody>
          <a:bodyPr>
            <a:normAutofit/>
          </a:bodyPr>
          <a:lstStyle/>
          <a:p>
            <a:r>
              <a:rPr lang="it-IT" sz="2000" dirty="0" err="1" smtClean="0"/>
              <a:t>Vlta</a:t>
            </a:r>
            <a:r>
              <a:rPr lang="it-IT" sz="2000" dirty="0" smtClean="0"/>
              <a:t>, Primo motore</a:t>
            </a:r>
            <a:endParaRPr lang="it-IT" sz="2000" dirty="0"/>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9425"/>
            <a:ext cx="5813552" cy="6838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131448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868144" y="274638"/>
            <a:ext cx="2818656" cy="1143000"/>
          </a:xfrm>
        </p:spPr>
        <p:txBody>
          <a:bodyPr>
            <a:normAutofit/>
          </a:bodyPr>
          <a:lstStyle/>
          <a:p>
            <a:r>
              <a:rPr lang="it-IT" sz="2000" dirty="0" smtClean="0"/>
              <a:t>Pannello</a:t>
            </a:r>
            <a:endParaRPr lang="it-IT" sz="2000" dirty="0"/>
          </a:p>
        </p:txBody>
      </p:sp>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344" y="0"/>
            <a:ext cx="5692071" cy="6741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4827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1945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2338" cy="6525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504132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381328"/>
            <a:ext cx="8229600" cy="476672"/>
          </a:xfrm>
        </p:spPr>
        <p:txBody>
          <a:bodyPr>
            <a:normAutofit/>
          </a:bodyPr>
          <a:lstStyle/>
          <a:p>
            <a:r>
              <a:rPr lang="it-IT" sz="2000" dirty="0" smtClean="0"/>
              <a:t>Il Parnaso</a:t>
            </a:r>
            <a:endParaRPr lang="it-IT" sz="2000" dirty="0"/>
          </a:p>
        </p:txBody>
      </p:sp>
      <p:pic>
        <p:nvPicPr>
          <p:cNvPr id="133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023" y="0"/>
            <a:ext cx="9118498" cy="5733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168833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309320"/>
            <a:ext cx="8229600" cy="548680"/>
          </a:xfrm>
        </p:spPr>
        <p:txBody>
          <a:bodyPr>
            <a:normAutofit/>
          </a:bodyPr>
          <a:lstStyle/>
          <a:p>
            <a:r>
              <a:rPr lang="it-IT" sz="2000" dirty="0" smtClean="0"/>
              <a:t>Il Parnaso</a:t>
            </a:r>
            <a:endParaRPr lang="it-IT" sz="2000" dirty="0"/>
          </a:p>
        </p:txBody>
      </p:sp>
      <p:pic>
        <p:nvPicPr>
          <p:cNvPr id="1433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72518" cy="6237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773987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381328"/>
            <a:ext cx="8229600" cy="476672"/>
          </a:xfrm>
        </p:spPr>
        <p:txBody>
          <a:bodyPr>
            <a:normAutofit/>
          </a:bodyPr>
          <a:lstStyle/>
          <a:p>
            <a:r>
              <a:rPr lang="it-IT" sz="2000" dirty="0" smtClean="0"/>
              <a:t>Virtù e Legge</a:t>
            </a:r>
            <a:endParaRPr lang="it-IT" sz="2000" dirty="0"/>
          </a:p>
        </p:txBody>
      </p:sp>
      <p:pic>
        <p:nvPicPr>
          <p:cNvPr id="153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1"/>
            <a:ext cx="8316417" cy="64868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20711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317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8520" y="0"/>
            <a:ext cx="4896544" cy="6880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95228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093296"/>
            <a:ext cx="8229600" cy="576064"/>
          </a:xfrm>
        </p:spPr>
        <p:txBody>
          <a:bodyPr>
            <a:normAutofit fontScale="90000"/>
          </a:bodyPr>
          <a:lstStyle/>
          <a:p>
            <a:r>
              <a:rPr lang="it-IT" dirty="0" smtClean="0"/>
              <a:t>SPOSTARE altra stanza</a:t>
            </a:r>
            <a:endParaRPr lang="it-IT" dirty="0"/>
          </a:p>
        </p:txBody>
      </p:sp>
      <p:pic>
        <p:nvPicPr>
          <p:cNvPr id="3277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6205262"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86155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2048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33124"/>
            <a:ext cx="9126052" cy="66304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664102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2253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0"/>
            <a:ext cx="9055889" cy="6021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469414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2150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72516" cy="6237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885291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652120" y="274638"/>
            <a:ext cx="3034680" cy="2794322"/>
          </a:xfrm>
        </p:spPr>
        <p:txBody>
          <a:bodyPr>
            <a:normAutofit/>
          </a:bodyPr>
          <a:lstStyle/>
          <a:p>
            <a:r>
              <a:rPr lang="it-IT" sz="2000" dirty="0" smtClean="0"/>
              <a:t>Il Parnaso, dettaglio, </a:t>
            </a:r>
            <a:br>
              <a:rPr lang="it-IT" sz="2000" dirty="0" smtClean="0"/>
            </a:br>
            <a:r>
              <a:rPr lang="it-IT" sz="2000" dirty="0" smtClean="0"/>
              <a:t>1510-11.</a:t>
            </a:r>
            <a:br>
              <a:rPr lang="it-IT" sz="2000" dirty="0" smtClean="0"/>
            </a:br>
            <a:r>
              <a:rPr lang="it-IT" sz="2000" dirty="0" smtClean="0"/>
              <a:t>Nel Parnaso poeti antichi e moderni si raccolgono attorno ad Apollo e le Muse, con analoghe meccaniche compositive. </a:t>
            </a:r>
            <a:endParaRPr lang="it-IT" sz="2000"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0"/>
            <a:ext cx="5492967" cy="6741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956332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4941168"/>
            <a:ext cx="8229600" cy="1916832"/>
          </a:xfrm>
        </p:spPr>
        <p:txBody>
          <a:bodyPr>
            <a:normAutofit fontScale="90000"/>
          </a:bodyPr>
          <a:lstStyle/>
          <a:p>
            <a:r>
              <a:rPr lang="it-IT" sz="2000" dirty="0" smtClean="0"/>
              <a:t>Virtù  e Legge, due scene. La lunetta con le Virtù e la Legge, per la forma irregolare, venne spezzata in più rappresentazioni, con le Virtù sulla sommità e in basso, davanti a due nicchie, due scene legate all'applicazione della legge, civile (</a:t>
            </a:r>
            <a:r>
              <a:rPr lang="it-IT" sz="2000" dirty="0" err="1" smtClean="0"/>
              <a:t>Triboniano</a:t>
            </a:r>
            <a:r>
              <a:rPr lang="it-IT" sz="2000" dirty="0" smtClean="0"/>
              <a:t> che consegna le Pandette a Giustiniano) e canonica (Gregorio IX approva le Decretali). </a:t>
            </a:r>
            <a:br>
              <a:rPr lang="it-IT" sz="2000" dirty="0" smtClean="0"/>
            </a:br>
            <a:r>
              <a:rPr lang="it-IT" sz="2000" dirty="0" smtClean="0"/>
              <a:t>Forse la scena di Giustiniano venne eseguita da Lorenzo Lotto su disegni di Raffaello. </a:t>
            </a:r>
            <a:endParaRPr lang="it-IT" sz="2000" dirty="0"/>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6084168" cy="47456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80208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348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0"/>
            <a:ext cx="4958651" cy="6741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9509703"/>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330</TotalTime>
  <Words>290</Words>
  <Application>Microsoft Office PowerPoint</Application>
  <PresentationFormat>Presentazione su schermo (4:3)</PresentationFormat>
  <Paragraphs>19</Paragraphs>
  <Slides>34</Slides>
  <Notes>0</Notes>
  <HiddenSlides>0</HiddenSlides>
  <MMClips>0</MMClips>
  <ScaleCrop>false</ScaleCrop>
  <HeadingPairs>
    <vt:vector size="4" baseType="variant">
      <vt:variant>
        <vt:lpstr>Tema</vt:lpstr>
      </vt:variant>
      <vt:variant>
        <vt:i4>1</vt:i4>
      </vt:variant>
      <vt:variant>
        <vt:lpstr>Titoli diapositive</vt:lpstr>
      </vt:variant>
      <vt:variant>
        <vt:i4>34</vt:i4>
      </vt:variant>
    </vt:vector>
  </HeadingPairs>
  <TitlesOfParts>
    <vt:vector size="35" baseType="lpstr">
      <vt:lpstr>Tema di Office</vt:lpstr>
      <vt:lpstr>Stanza della Segnatura, Raffello Sanzio e allievi, 1508-1511, affresco, Musei Vaticani. Nel pavimento a mosaico in stile cosmatesco si vedono gli emblemi di Niccolò V e Leone X, nonché il nome di Giulio II. Sotto le Virtù e la Legge: Solone che arringa il popolo ateniese (sinistra) e Mosé che porta agli Ebrei le tavole della Legge (destra) </vt:lpstr>
      <vt:lpstr>Presentazione standard di PowerPoint</vt:lpstr>
      <vt:lpstr>Presentazione standard di PowerPoint</vt:lpstr>
      <vt:lpstr>Presentazione standard di PowerPoint</vt:lpstr>
      <vt:lpstr>Presentazione standard di PowerPoint</vt:lpstr>
      <vt:lpstr>Presentazione standard di PowerPoint</vt:lpstr>
      <vt:lpstr>Il Parnaso, dettaglio,  1510-11. Nel Parnaso poeti antichi e moderni si raccolgono attorno ad Apollo e le Muse, con analoghe meccaniche compositive. </vt:lpstr>
      <vt:lpstr>Virtù  e Legge, due scene. La lunetta con le Virtù e la Legge, per la forma irregolare, venne spezzata in più rappresentazioni, con le Virtù sulla sommità e in basso, davanti a due nicchie, due scene legate all'applicazione della legge, civile (Triboniano che consegna le Pandette a Giustiniano) e canonica (Gregorio IX approva le Decretali).  Forse la scena di Giustiniano venne eseguita da Lorenzo Lotto su disegni di Raffaello. </vt:lpstr>
      <vt:lpstr>Presentazione standard di PowerPoint</vt:lpstr>
      <vt:lpstr>Presentazione standard di PowerPoint</vt:lpstr>
      <vt:lpstr>Presentazione standard di PowerPoint</vt:lpstr>
      <vt:lpstr>La volta, principiata per prima nel 1508, conclusa nel 1509. Teologia, filosofia, poesia. Giurisprudenza. A ciascuna sarà dedicata una parete</vt:lpstr>
      <vt:lpstr>vi si può leggere un'esaltazione delle categorie neoplatoniche del Vero, del Bene e del Bello. Il Vero razionale e naturale è rappresentato dalla Scuola di Atene; il Vero teologico (il Vero Supremo, Dio) è rappresentato dalla Disputa del Sacramento; il Bello dal Parnaso; il Bene dalle Virtù e dalla Legge raffigurata nella volta e nella parete delle Virtù, sia come legge canonica (Gregorio IX approva le Decretali), che come legge civile (Triboniano consegna le Pandette a Giustiniano)[2]. </vt:lpstr>
      <vt:lpstr>Volta. Cornici a grottesche dividono lo spazio in tredici scomparti. Al centro si trova un ottagono con putti che reggono lo stemma papale Della Rovere. Attorno si dispongono quattro troni (diametro 180 cm) con le personificazioni della Teologia, della Giustizia, della Filosofia e della Poesia. Agli angoli si trovano invece quattro riquadri a finto mosaico (120x105 cm ciascuno) con Adamo ed Eva, il Giudizio di Salomone, il Primo moto e Apollo e Marsia[2][13]. </vt:lpstr>
      <vt:lpstr>Presentazione standard di PowerPoint</vt:lpstr>
      <vt:lpstr>Presentazione standard di PowerPoint</vt:lpstr>
      <vt:lpstr>Presentazione standard di PowerPoint</vt:lpstr>
      <vt:lpstr>Volta della stanza della segnatura,  la teologia</vt:lpstr>
      <vt:lpstr>Presentazione standard di PowerPoint</vt:lpstr>
      <vt:lpstr>Giustizia</vt:lpstr>
      <vt:lpstr>Presentazione standard di PowerPoint</vt:lpstr>
      <vt:lpstr>La Giustizia, 1508</vt:lpstr>
      <vt:lpstr>Volta, la filosofia</vt:lpstr>
      <vt:lpstr>Poesia</vt:lpstr>
      <vt:lpstr>Presentazione standard di PowerPoint</vt:lpstr>
      <vt:lpstr>Volta,  Adamo ed Eva. Negli scomparti maggiori le figure simulano effetti a rilievo su un fondo oro che imita il mosaico. Le scene rappresentate sono in diretto collegamento con le lunette sottostanti e con gli elementi, ai quali si rifanno anche i putti dipinti sugli arconi di ciascuna lunetta</vt:lpstr>
      <vt:lpstr>Pannello del giudizio di Salomone, affresco 120X105</vt:lpstr>
      <vt:lpstr>Vlta, Primo motore</vt:lpstr>
      <vt:lpstr>Pannello</vt:lpstr>
      <vt:lpstr>Il Parnaso</vt:lpstr>
      <vt:lpstr>Il Parnaso</vt:lpstr>
      <vt:lpstr>Virtù e Legge</vt:lpstr>
      <vt:lpstr>Presentazione standard di PowerPoint</vt:lpstr>
      <vt:lpstr>SPOSTARE altra stanza</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Stanza della Segnatura, Raffello Sanzio e allievi, 1508-1511, affresco, Musei Vaticani,</dc:title>
  <dc:creator>lenovo</dc:creator>
  <cp:lastModifiedBy>lenovo</cp:lastModifiedBy>
  <cp:revision>13</cp:revision>
  <dcterms:created xsi:type="dcterms:W3CDTF">2020-03-15T10:17:06Z</dcterms:created>
  <dcterms:modified xsi:type="dcterms:W3CDTF">2020-03-17T15:41:48Z</dcterms:modified>
</cp:coreProperties>
</file>