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72E0-DCDF-48CC-AF7D-0D621B86E2A2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92CA-25A3-4D2D-9C78-8110F45A7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28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72E0-DCDF-48CC-AF7D-0D621B86E2A2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92CA-25A3-4D2D-9C78-8110F45A7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68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72E0-DCDF-48CC-AF7D-0D621B86E2A2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92CA-25A3-4D2D-9C78-8110F45A7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77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72E0-DCDF-48CC-AF7D-0D621B86E2A2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92CA-25A3-4D2D-9C78-8110F45A7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49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72E0-DCDF-48CC-AF7D-0D621B86E2A2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92CA-25A3-4D2D-9C78-8110F45A7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49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72E0-DCDF-48CC-AF7D-0D621B86E2A2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92CA-25A3-4D2D-9C78-8110F45A7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15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72E0-DCDF-48CC-AF7D-0D621B86E2A2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92CA-25A3-4D2D-9C78-8110F45A7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10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72E0-DCDF-48CC-AF7D-0D621B86E2A2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92CA-25A3-4D2D-9C78-8110F45A7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72E0-DCDF-48CC-AF7D-0D621B86E2A2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92CA-25A3-4D2D-9C78-8110F45A7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43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72E0-DCDF-48CC-AF7D-0D621B86E2A2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92CA-25A3-4D2D-9C78-8110F45A7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06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72E0-DCDF-48CC-AF7D-0D621B86E2A2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92CA-25A3-4D2D-9C78-8110F45A7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41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72E0-DCDF-48CC-AF7D-0D621B86E2A2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92CA-25A3-4D2D-9C78-8110F45A7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56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it.wikipedia.org/wiki/Chiesa_di_Sant'Antonio_abate_(Milano)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it.wikipedia.org/wiki/Pinacoteca_di_Brer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://www.segantini.it/Le_cattive_madri.htm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://www.segantini.it/Trittico.htm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://www.segantini.it/Trittico.ht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://www.segantini.it/Trittico.htm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it.wikipedia.org/wiki/Savognino_d'invern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1400" b="1" dirty="0"/>
              <a:t>Autoritratto all'età di vent'anni</a:t>
            </a:r>
            <a:br>
              <a:rPr lang="it-IT" sz="1400" b="1" dirty="0"/>
            </a:br>
            <a:r>
              <a:rPr lang="it-IT" sz="1400" dirty="0"/>
              <a:t>1879-1880</a:t>
            </a:r>
            <a:br>
              <a:rPr lang="it-IT" sz="1400" dirty="0"/>
            </a:br>
            <a:r>
              <a:rPr lang="it-IT" sz="1400" dirty="0"/>
              <a:t>Olio su tela, cm </a:t>
            </a:r>
            <a:r>
              <a:rPr lang="it-IT" sz="1400" dirty="0" err="1"/>
              <a:t>35x26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Arco, Municipio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5053263" cy="6858000"/>
          </a:xfrm>
        </p:spPr>
      </p:pic>
    </p:spTree>
    <p:extLst>
      <p:ext uri="{BB962C8B-B14F-4D97-AF65-F5344CB8AC3E}">
        <p14:creationId xmlns:p14="http://schemas.microsoft.com/office/powerpoint/2010/main" val="106095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r>
              <a:rPr lang="it-IT" sz="1400" i="1" dirty="0"/>
              <a:t>Vanità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1"/>
            <a:ext cx="8241359" cy="5246112"/>
          </a:xfrm>
        </p:spPr>
      </p:pic>
    </p:spTree>
    <p:extLst>
      <p:ext uri="{BB962C8B-B14F-4D97-AF65-F5344CB8AC3E}">
        <p14:creationId xmlns:p14="http://schemas.microsoft.com/office/powerpoint/2010/main" val="327579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484784"/>
          </a:xfrm>
        </p:spPr>
        <p:txBody>
          <a:bodyPr>
            <a:normAutofit/>
          </a:bodyPr>
          <a:lstStyle/>
          <a:p>
            <a:r>
              <a:rPr lang="it-IT" sz="1400" i="1" dirty="0"/>
              <a:t>La Natura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53" y="29344"/>
            <a:ext cx="9215853" cy="5271864"/>
          </a:xfrm>
        </p:spPr>
      </p:pic>
    </p:spTree>
    <p:extLst>
      <p:ext uri="{BB962C8B-B14F-4D97-AF65-F5344CB8AC3E}">
        <p14:creationId xmlns:p14="http://schemas.microsoft.com/office/powerpoint/2010/main" val="10538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>
            <a:normAutofit/>
          </a:bodyPr>
          <a:lstStyle/>
          <a:p>
            <a:r>
              <a:rPr lang="it-IT" sz="1400" i="1" dirty="0"/>
              <a:t>Traghetto all'Ave Maria</a:t>
            </a:r>
            <a:br>
              <a:rPr lang="it-IT" sz="1400" i="1" dirty="0"/>
            </a:br>
            <a:r>
              <a:rPr lang="it-IT" sz="1400" i="1" dirty="0"/>
              <a:t>(II versione)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0688" cy="6858000"/>
          </a:xfrm>
        </p:spPr>
      </p:pic>
    </p:spTree>
    <p:extLst>
      <p:ext uri="{BB962C8B-B14F-4D97-AF65-F5344CB8AC3E}">
        <p14:creationId xmlns:p14="http://schemas.microsoft.com/office/powerpoint/2010/main" val="670815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1400" i="1" dirty="0"/>
              <a:t>l coro della </a:t>
            </a:r>
            <a:r>
              <a:rPr lang="it-IT" sz="1400" i="1" dirty="0">
                <a:hlinkClick r:id="rId2" tooltip="Chiesa di Sant'Antonio abate (Milano)"/>
              </a:rPr>
              <a:t>chiesa di Sant'Antonio in Milano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43463" cy="6858000"/>
          </a:xfrm>
        </p:spPr>
      </p:pic>
    </p:spTree>
    <p:extLst>
      <p:ext uri="{BB962C8B-B14F-4D97-AF65-F5344CB8AC3E}">
        <p14:creationId xmlns:p14="http://schemas.microsoft.com/office/powerpoint/2010/main" val="207310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it-IT" sz="1400" dirty="0"/>
              <a:t>La benedizione delle pecore, 1884, St. </a:t>
            </a:r>
            <a:r>
              <a:rPr lang="it-IT" sz="1400"/>
              <a:t>Moritz,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6704" cy="6858000"/>
          </a:xfrm>
        </p:spPr>
      </p:pic>
    </p:spTree>
    <p:extLst>
      <p:ext uri="{BB962C8B-B14F-4D97-AF65-F5344CB8AC3E}">
        <p14:creationId xmlns:p14="http://schemas.microsoft.com/office/powerpoint/2010/main" val="945738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52320" y="274638"/>
            <a:ext cx="1691680" cy="1143000"/>
          </a:xfrm>
        </p:spPr>
        <p:txBody>
          <a:bodyPr>
            <a:normAutofit/>
          </a:bodyPr>
          <a:lstStyle/>
          <a:p>
            <a:r>
              <a:rPr lang="it-IT" sz="1400" i="1" dirty="0"/>
              <a:t>La raccolta del fieno</a:t>
            </a:r>
            <a:r>
              <a:rPr lang="it-IT" sz="1400" dirty="0"/>
              <a:t>, 1889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" y="-17621"/>
            <a:ext cx="7453246" cy="6875621"/>
          </a:xfrm>
        </p:spPr>
      </p:pic>
    </p:spTree>
    <p:extLst>
      <p:ext uri="{BB962C8B-B14F-4D97-AF65-F5344CB8AC3E}">
        <p14:creationId xmlns:p14="http://schemas.microsoft.com/office/powerpoint/2010/main" val="81872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>
            <a:normAutofit/>
          </a:bodyPr>
          <a:lstStyle/>
          <a:p>
            <a:r>
              <a:rPr lang="it-IT" sz="1400" i="1" dirty="0"/>
              <a:t>l lavoratore della terra</a:t>
            </a:r>
            <a:r>
              <a:rPr lang="it-IT" sz="1400" dirty="0"/>
              <a:t> o Lavoratore dei campi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4"/>
            <a:ext cx="4181048" cy="6937938"/>
          </a:xfrm>
        </p:spPr>
      </p:pic>
    </p:spTree>
    <p:extLst>
      <p:ext uri="{BB962C8B-B14F-4D97-AF65-F5344CB8AC3E}">
        <p14:creationId xmlns:p14="http://schemas.microsoft.com/office/powerpoint/2010/main" val="271994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628800"/>
          </a:xfrm>
        </p:spPr>
        <p:txBody>
          <a:bodyPr>
            <a:normAutofit/>
          </a:bodyPr>
          <a:lstStyle/>
          <a:p>
            <a:r>
              <a:rPr lang="it-IT" sz="1400" i="1" dirty="0"/>
              <a:t>Le cattive madri</a:t>
            </a:r>
            <a:r>
              <a:rPr lang="it-IT" sz="1400" dirty="0"/>
              <a:t>, 1894, Vienna, [</a:t>
            </a:r>
            <a:r>
              <a:rPr lang="it-IT" sz="1400" dirty="0" err="1"/>
              <a:t>Österreichische</a:t>
            </a:r>
            <a:r>
              <a:rPr lang="it-IT" sz="1400" dirty="0"/>
              <a:t> </a:t>
            </a:r>
            <a:r>
              <a:rPr lang="it-IT" sz="1400" dirty="0" err="1"/>
              <a:t>Galerie</a:t>
            </a:r>
            <a:r>
              <a:rPr lang="it-IT" sz="1400" dirty="0"/>
              <a:t> Belvedere Vienna]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513" cy="4653136"/>
          </a:xfrm>
        </p:spPr>
      </p:pic>
    </p:spTree>
    <p:extLst>
      <p:ext uri="{BB962C8B-B14F-4D97-AF65-F5344CB8AC3E}">
        <p14:creationId xmlns:p14="http://schemas.microsoft.com/office/powerpoint/2010/main" val="1742270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/>
              <a:t>Pascoli di primavera, 1896, </a:t>
            </a:r>
            <a:r>
              <a:rPr lang="it-IT" sz="1400" dirty="0" err="1"/>
              <a:t>MIlano</a:t>
            </a:r>
            <a:r>
              <a:rPr lang="it-IT" sz="1400" dirty="0"/>
              <a:t>, </a:t>
            </a:r>
            <a:r>
              <a:rPr lang="it-IT" sz="1400" dirty="0">
                <a:hlinkClick r:id="rId2" tooltip="Pinacoteca di Brera"/>
              </a:rPr>
              <a:t>Pinacoteca di Brera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2200"/>
          </a:xfrm>
        </p:spPr>
      </p:pic>
    </p:spTree>
    <p:extLst>
      <p:ext uri="{BB962C8B-B14F-4D97-AF65-F5344CB8AC3E}">
        <p14:creationId xmlns:p14="http://schemas.microsoft.com/office/powerpoint/2010/main" val="15401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296144"/>
          </a:xfrm>
        </p:spPr>
        <p:txBody>
          <a:bodyPr>
            <a:normAutofit/>
          </a:bodyPr>
          <a:lstStyle/>
          <a:p>
            <a:r>
              <a:rPr lang="it-IT" sz="1400" dirty="0"/>
              <a:t>Le due madri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8187" cy="5229200"/>
          </a:xfrm>
        </p:spPr>
      </p:pic>
    </p:spTree>
    <p:extLst>
      <p:ext uri="{BB962C8B-B14F-4D97-AF65-F5344CB8AC3E}">
        <p14:creationId xmlns:p14="http://schemas.microsoft.com/office/powerpoint/2010/main" val="341086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20072" y="2130425"/>
            <a:ext cx="3816424" cy="1470025"/>
          </a:xfrm>
        </p:spPr>
        <p:txBody>
          <a:bodyPr>
            <a:normAutofit/>
          </a:bodyPr>
          <a:lstStyle/>
          <a:p>
            <a:r>
              <a:rPr lang="it-IT" sz="1400" i="1" dirty="0"/>
              <a:t>Giovanni Segantini, Autoritratto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6062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93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700808"/>
          </a:xfrm>
        </p:spPr>
        <p:txBody>
          <a:bodyPr>
            <a:normAutofit/>
          </a:bodyPr>
          <a:lstStyle/>
          <a:p>
            <a:r>
              <a:rPr lang="it-IT" sz="1400" dirty="0"/>
              <a:t>Trittico delle Trittico dell'Engadina </a:t>
            </a:r>
            <a:r>
              <a:rPr lang="it-IT" sz="1400" dirty="0" smtClean="0"/>
              <a:t>1, Alpi</a:t>
            </a:r>
            <a:r>
              <a:rPr lang="it-IT" sz="1400" dirty="0"/>
              <a:t>: </a:t>
            </a:r>
            <a:r>
              <a:rPr lang="it-IT" sz="1400" i="1" dirty="0"/>
              <a:t>Vita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1" y="0"/>
            <a:ext cx="9216362" cy="5301208"/>
          </a:xfrm>
        </p:spPr>
      </p:pic>
    </p:spTree>
    <p:extLst>
      <p:ext uri="{BB962C8B-B14F-4D97-AF65-F5344CB8AC3E}">
        <p14:creationId xmlns:p14="http://schemas.microsoft.com/office/powerpoint/2010/main" val="2616360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152128"/>
          </a:xfrm>
        </p:spPr>
        <p:txBody>
          <a:bodyPr>
            <a:normAutofit/>
          </a:bodyPr>
          <a:lstStyle/>
          <a:p>
            <a:r>
              <a:rPr lang="it-IT" sz="1400" dirty="0"/>
              <a:t>Trittico dell'Engadina 3, Trittico delle Alpi: </a:t>
            </a:r>
            <a:r>
              <a:rPr lang="it-IT" sz="1400" i="1" dirty="0"/>
              <a:t>Morte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6371" cy="5373216"/>
          </a:xfrm>
        </p:spPr>
      </p:pic>
    </p:spTree>
    <p:extLst>
      <p:ext uri="{BB962C8B-B14F-4D97-AF65-F5344CB8AC3E}">
        <p14:creationId xmlns:p14="http://schemas.microsoft.com/office/powerpoint/2010/main" val="3872811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/>
              <a:t>Trittico dell'Engadina 2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30868"/>
            <a:ext cx="8028384" cy="6021289"/>
          </a:xfrm>
        </p:spPr>
      </p:pic>
    </p:spTree>
    <p:extLst>
      <p:ext uri="{BB962C8B-B14F-4D97-AF65-F5344CB8AC3E}">
        <p14:creationId xmlns:p14="http://schemas.microsoft.com/office/powerpoint/2010/main" val="2639255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r>
              <a:rPr lang="it-IT" sz="1400" dirty="0"/>
              <a:t>Il castigo delle lussuriose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04856" cy="5778642"/>
          </a:xfrm>
        </p:spPr>
      </p:pic>
    </p:spTree>
    <p:extLst>
      <p:ext uri="{BB962C8B-B14F-4D97-AF65-F5344CB8AC3E}">
        <p14:creationId xmlns:p14="http://schemas.microsoft.com/office/powerpoint/2010/main" val="2818471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1400" dirty="0"/>
              <a:t>Bevendo alla fontana (1887)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836362" cy="5877272"/>
          </a:xfrm>
        </p:spPr>
      </p:pic>
    </p:spTree>
    <p:extLst>
      <p:ext uri="{BB962C8B-B14F-4D97-AF65-F5344CB8AC3E}">
        <p14:creationId xmlns:p14="http://schemas.microsoft.com/office/powerpoint/2010/main" val="1561703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1400" dirty="0"/>
              <a:t>Frutto dell'amore (1900)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17"/>
            <a:ext cx="7835273" cy="5876455"/>
          </a:xfrm>
        </p:spPr>
      </p:pic>
    </p:spTree>
    <p:extLst>
      <p:ext uri="{BB962C8B-B14F-4D97-AF65-F5344CB8AC3E}">
        <p14:creationId xmlns:p14="http://schemas.microsoft.com/office/powerpoint/2010/main" val="3318145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/>
              <a:t>Ritorno dal bosco (1890)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1337974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r>
              <a:rPr lang="it-IT" sz="1400" dirty="0"/>
              <a:t>Vanità (1897)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40352" cy="5805264"/>
          </a:xfrm>
        </p:spPr>
      </p:pic>
    </p:spTree>
    <p:extLst>
      <p:ext uri="{BB962C8B-B14F-4D97-AF65-F5344CB8AC3E}">
        <p14:creationId xmlns:p14="http://schemas.microsoft.com/office/powerpoint/2010/main" val="1654516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r>
              <a:rPr lang="it-IT" sz="1400" dirty="0"/>
              <a:t>Vita angelica (1894)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836362" cy="5877272"/>
          </a:xfrm>
        </p:spPr>
      </p:pic>
    </p:spTree>
    <p:extLst>
      <p:ext uri="{BB962C8B-B14F-4D97-AF65-F5344CB8AC3E}">
        <p14:creationId xmlns:p14="http://schemas.microsoft.com/office/powerpoint/2010/main" val="1145241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4032448" cy="1143000"/>
          </a:xfrm>
        </p:spPr>
        <p:txBody>
          <a:bodyPr>
            <a:normAutofit/>
          </a:bodyPr>
          <a:lstStyle/>
          <a:p>
            <a:r>
              <a:rPr lang="it-IT" sz="1400" b="1" dirty="0"/>
              <a:t>Natura morta con </a:t>
            </a:r>
            <a:r>
              <a:rPr lang="it-IT" sz="1400" b="1" dirty="0" err="1"/>
              <a:t>S.Cecilia</a:t>
            </a:r>
            <a:r>
              <a:rPr lang="it-IT" sz="1400" b="1" dirty="0"/>
              <a:t/>
            </a:r>
            <a:br>
              <a:rPr lang="it-IT" sz="1400" b="1" dirty="0"/>
            </a:br>
            <a:r>
              <a:rPr lang="it-IT" sz="1400" dirty="0"/>
              <a:t>Tempera su carta incollata su cartoncino, cm </a:t>
            </a:r>
            <a:r>
              <a:rPr lang="it-IT" sz="1400" dirty="0" err="1"/>
              <a:t>74,5x54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Milano, Civica Galleria d'Arte Moderna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" y="0"/>
            <a:ext cx="4873767" cy="6858000"/>
          </a:xfrm>
        </p:spPr>
      </p:pic>
    </p:spTree>
    <p:extLst>
      <p:ext uri="{BB962C8B-B14F-4D97-AF65-F5344CB8AC3E}">
        <p14:creationId xmlns:p14="http://schemas.microsoft.com/office/powerpoint/2010/main" val="19234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664296" cy="1143000"/>
          </a:xfrm>
        </p:spPr>
        <p:txBody>
          <a:bodyPr>
            <a:normAutofit/>
          </a:bodyPr>
          <a:lstStyle/>
          <a:p>
            <a:r>
              <a:rPr lang="it-IT" sz="1400" i="1" dirty="0"/>
              <a:t>Il Naviglio a Ponte San Marco</a:t>
            </a:r>
            <a:r>
              <a:rPr lang="it-IT" sz="1400" dirty="0"/>
              <a:t>, 1880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4526279" cy="6858000"/>
          </a:xfrm>
        </p:spPr>
      </p:pic>
    </p:spTree>
    <p:extLst>
      <p:ext uri="{BB962C8B-B14F-4D97-AF65-F5344CB8AC3E}">
        <p14:creationId xmlns:p14="http://schemas.microsoft.com/office/powerpoint/2010/main" val="1358220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816424" cy="1143000"/>
          </a:xfrm>
        </p:spPr>
        <p:txBody>
          <a:bodyPr>
            <a:normAutofit/>
          </a:bodyPr>
          <a:lstStyle/>
          <a:p>
            <a:r>
              <a:rPr lang="it-IT" sz="1400" b="1" dirty="0"/>
              <a:t>Il coro di </a:t>
            </a:r>
            <a:r>
              <a:rPr lang="it-IT" sz="1400" b="1" dirty="0" err="1"/>
              <a:t>S.Antonio</a:t>
            </a:r>
            <a:r>
              <a:rPr lang="it-IT" sz="1400" b="1" dirty="0"/>
              <a:t/>
            </a:r>
            <a:br>
              <a:rPr lang="it-IT" sz="1400" b="1" dirty="0"/>
            </a:br>
            <a:r>
              <a:rPr lang="it-IT" sz="1400" dirty="0"/>
              <a:t>1879</a:t>
            </a:r>
            <a:br>
              <a:rPr lang="it-IT" sz="1400" dirty="0"/>
            </a:br>
            <a:r>
              <a:rPr lang="it-IT" sz="1400" dirty="0"/>
              <a:t>Olio su tela, cm </a:t>
            </a:r>
            <a:r>
              <a:rPr lang="it-IT" sz="1400" dirty="0" err="1"/>
              <a:t>119,5x85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Crema, collezione privata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4185" cy="6864122"/>
          </a:xfrm>
        </p:spPr>
      </p:pic>
    </p:spTree>
    <p:extLst>
      <p:ext uri="{BB962C8B-B14F-4D97-AF65-F5344CB8AC3E}">
        <p14:creationId xmlns:p14="http://schemas.microsoft.com/office/powerpoint/2010/main" val="882735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1400" b="1" dirty="0"/>
              <a:t>ve Maria a trasbordo (I versione)</a:t>
            </a:r>
            <a:br>
              <a:rPr lang="it-IT" sz="1400" b="1" dirty="0"/>
            </a:br>
            <a:r>
              <a:rPr lang="it-IT" sz="1400" dirty="0"/>
              <a:t>1882</a:t>
            </a:r>
            <a:br>
              <a:rPr lang="it-IT" sz="1400" dirty="0"/>
            </a:br>
            <a:r>
              <a:rPr lang="it-IT" sz="1400" dirty="0"/>
              <a:t>Olio su tela, cm </a:t>
            </a:r>
            <a:r>
              <a:rPr lang="it-IT" sz="1400" dirty="0" err="1"/>
              <a:t>84x64,5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Zurigo, collezione privata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6" y="0"/>
            <a:ext cx="5156107" cy="6858000"/>
          </a:xfrm>
        </p:spPr>
      </p:pic>
    </p:spTree>
    <p:extLst>
      <p:ext uri="{BB962C8B-B14F-4D97-AF65-F5344CB8AC3E}">
        <p14:creationId xmlns:p14="http://schemas.microsoft.com/office/powerpoint/2010/main" val="3692086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484784"/>
          </a:xfrm>
        </p:spPr>
        <p:txBody>
          <a:bodyPr>
            <a:normAutofit/>
          </a:bodyPr>
          <a:lstStyle/>
          <a:p>
            <a:r>
              <a:rPr lang="it-IT" sz="1400" b="1" dirty="0"/>
              <a:t>Zampognari in Brianza</a:t>
            </a:r>
            <a:br>
              <a:rPr lang="it-IT" sz="1400" b="1" dirty="0"/>
            </a:br>
            <a:r>
              <a:rPr lang="it-IT" sz="1400" dirty="0"/>
              <a:t>(1883-1885)</a:t>
            </a:r>
            <a:br>
              <a:rPr lang="it-IT" sz="1400" dirty="0"/>
            </a:br>
            <a:r>
              <a:rPr lang="it-IT" sz="1400" dirty="0"/>
              <a:t>Olio su tela, cm </a:t>
            </a:r>
            <a:r>
              <a:rPr lang="it-IT" sz="1400" dirty="0" err="1"/>
              <a:t>107,2x192,2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Tokyo, National </a:t>
            </a:r>
            <a:r>
              <a:rPr lang="it-IT" sz="1400" dirty="0" err="1"/>
              <a:t>Museum</a:t>
            </a:r>
            <a:r>
              <a:rPr lang="it-IT" sz="1400" dirty="0"/>
              <a:t> of Western Art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180" cy="5085184"/>
          </a:xfrm>
        </p:spPr>
      </p:pic>
    </p:spTree>
    <p:extLst>
      <p:ext uri="{BB962C8B-B14F-4D97-AF65-F5344CB8AC3E}">
        <p14:creationId xmlns:p14="http://schemas.microsoft.com/office/powerpoint/2010/main" val="2686468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664296" cy="1143000"/>
          </a:xfrm>
        </p:spPr>
        <p:txBody>
          <a:bodyPr>
            <a:noAutofit/>
          </a:bodyPr>
          <a:lstStyle/>
          <a:p>
            <a:r>
              <a:rPr lang="it-IT" sz="1400" b="1" dirty="0"/>
              <a:t>Studio per "A messa prima"</a:t>
            </a:r>
            <a:br>
              <a:rPr lang="it-IT" sz="1400" b="1" dirty="0"/>
            </a:br>
            <a:r>
              <a:rPr lang="it-IT" sz="1400" dirty="0"/>
              <a:t>1885</a:t>
            </a:r>
            <a:br>
              <a:rPr lang="it-IT" sz="1400" dirty="0"/>
            </a:br>
            <a:r>
              <a:rPr lang="it-IT" sz="1400" dirty="0"/>
              <a:t>Olio su cartoncino incollato su legno, </a:t>
            </a:r>
            <a:r>
              <a:rPr lang="it-IT" sz="1400" dirty="0" err="1"/>
              <a:t>cm79,8x58,2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err="1"/>
              <a:t>Euerbach</a:t>
            </a:r>
            <a:r>
              <a:rPr lang="it-IT" sz="1400" dirty="0"/>
              <a:t>, collezione Georg </a:t>
            </a:r>
            <a:r>
              <a:rPr lang="it-IT" sz="1400" dirty="0" err="1"/>
              <a:t>Schaefer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209"/>
            <a:ext cx="6308913" cy="6872209"/>
          </a:xfrm>
        </p:spPr>
      </p:pic>
    </p:spTree>
    <p:extLst>
      <p:ext uri="{BB962C8B-B14F-4D97-AF65-F5344CB8AC3E}">
        <p14:creationId xmlns:p14="http://schemas.microsoft.com/office/powerpoint/2010/main" val="3644097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340768"/>
          </a:xfrm>
        </p:spPr>
        <p:txBody>
          <a:bodyPr>
            <a:normAutofit/>
          </a:bodyPr>
          <a:lstStyle/>
          <a:p>
            <a:r>
              <a:rPr lang="it-IT" sz="1400" b="1" dirty="0"/>
              <a:t>Alla stanga</a:t>
            </a:r>
            <a:br>
              <a:rPr lang="it-IT" sz="1400" b="1" dirty="0"/>
            </a:br>
            <a:r>
              <a:rPr lang="it-IT" sz="1400" dirty="0"/>
              <a:t>1886</a:t>
            </a:r>
            <a:br>
              <a:rPr lang="it-IT" sz="1400" dirty="0"/>
            </a:br>
            <a:r>
              <a:rPr lang="it-IT" sz="1400" dirty="0"/>
              <a:t>Olio su tela, cm </a:t>
            </a:r>
            <a:r>
              <a:rPr lang="it-IT" sz="1400" dirty="0" err="1"/>
              <a:t>169x389,5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Roma, Galleria Nazionale d'Arte Moderna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5125" cy="4077072"/>
          </a:xfrm>
        </p:spPr>
      </p:pic>
    </p:spTree>
    <p:extLst>
      <p:ext uri="{BB962C8B-B14F-4D97-AF65-F5344CB8AC3E}">
        <p14:creationId xmlns:p14="http://schemas.microsoft.com/office/powerpoint/2010/main" val="633947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it-IT" sz="1400" b="1" dirty="0"/>
              <a:t>Gioia del colore</a:t>
            </a:r>
            <a:br>
              <a:rPr lang="it-IT" sz="1400" b="1" dirty="0"/>
            </a:br>
            <a:r>
              <a:rPr lang="it-IT" sz="1400" dirty="0"/>
              <a:t>1886</a:t>
            </a:r>
            <a:br>
              <a:rPr lang="it-IT" sz="1400" dirty="0"/>
            </a:br>
            <a:r>
              <a:rPr lang="it-IT" sz="1400" dirty="0"/>
              <a:t>Olio su tela, cm </a:t>
            </a:r>
            <a:r>
              <a:rPr lang="it-IT" sz="1400" dirty="0" err="1"/>
              <a:t>56,5x79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Milano, collezione privata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34"/>
            <a:ext cx="8601839" cy="6021288"/>
          </a:xfrm>
        </p:spPr>
      </p:pic>
    </p:spTree>
    <p:extLst>
      <p:ext uri="{BB962C8B-B14F-4D97-AF65-F5344CB8AC3E}">
        <p14:creationId xmlns:p14="http://schemas.microsoft.com/office/powerpoint/2010/main" val="1910717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1400" b="1" dirty="0"/>
              <a:t>Ave Maria a trasbordo (Versione II)</a:t>
            </a:r>
            <a:br>
              <a:rPr lang="it-IT" sz="1400" b="1" dirty="0"/>
            </a:br>
            <a:r>
              <a:rPr lang="it-IT" sz="1400" dirty="0"/>
              <a:t>1886</a:t>
            </a:r>
            <a:br>
              <a:rPr lang="it-IT" sz="1400" dirty="0"/>
            </a:br>
            <a:r>
              <a:rPr lang="it-IT" sz="1400" dirty="0"/>
              <a:t>Olio su tela, cm </a:t>
            </a:r>
            <a:r>
              <a:rPr lang="it-IT" sz="1400" dirty="0" err="1"/>
              <a:t>120x93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San Gallo, Fondazione Otto </a:t>
            </a:r>
            <a:r>
              <a:rPr lang="it-IT" sz="1400" dirty="0" err="1"/>
              <a:t>Fischbacher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8712" cy="6858000"/>
          </a:xfrm>
        </p:spPr>
      </p:pic>
    </p:spTree>
    <p:extLst>
      <p:ext uri="{BB962C8B-B14F-4D97-AF65-F5344CB8AC3E}">
        <p14:creationId xmlns:p14="http://schemas.microsoft.com/office/powerpoint/2010/main" val="3153646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it-IT" sz="1400" b="1" dirty="0"/>
              <a:t>La portatrice d'acqua</a:t>
            </a:r>
            <a:br>
              <a:rPr lang="it-IT" sz="1400" b="1" dirty="0"/>
            </a:br>
            <a:r>
              <a:rPr lang="it-IT" sz="1400" dirty="0"/>
              <a:t>1886-1887</a:t>
            </a:r>
            <a:br>
              <a:rPr lang="it-IT" sz="1400" dirty="0"/>
            </a:br>
            <a:r>
              <a:rPr lang="it-IT" sz="1400" dirty="0"/>
              <a:t>Olio su tela, cm </a:t>
            </a:r>
            <a:r>
              <a:rPr lang="it-IT" sz="1400" dirty="0" err="1"/>
              <a:t>74x45,5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err="1"/>
              <a:t>Wandenswil</a:t>
            </a:r>
            <a:r>
              <a:rPr lang="it-IT" sz="1400" dirty="0"/>
              <a:t> (Zurigo) collezione privata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" y="0"/>
            <a:ext cx="4079436" cy="6858000"/>
          </a:xfrm>
        </p:spPr>
      </p:pic>
    </p:spTree>
    <p:extLst>
      <p:ext uri="{BB962C8B-B14F-4D97-AF65-F5344CB8AC3E}">
        <p14:creationId xmlns:p14="http://schemas.microsoft.com/office/powerpoint/2010/main" val="2510848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52320" y="274638"/>
            <a:ext cx="1691680" cy="1143000"/>
          </a:xfrm>
        </p:spPr>
        <p:txBody>
          <a:bodyPr>
            <a:normAutofit fontScale="90000"/>
          </a:bodyPr>
          <a:lstStyle/>
          <a:p>
            <a:r>
              <a:rPr lang="it-IT" sz="1400" b="1" dirty="0"/>
              <a:t>La raccolta del fieno</a:t>
            </a:r>
            <a:br>
              <a:rPr lang="it-IT" sz="1400" b="1" dirty="0"/>
            </a:br>
            <a:r>
              <a:rPr lang="it-IT" sz="1400" dirty="0"/>
              <a:t>1889-1898</a:t>
            </a:r>
            <a:br>
              <a:rPr lang="it-IT" sz="1400" dirty="0"/>
            </a:br>
            <a:r>
              <a:rPr lang="it-IT" sz="1400" dirty="0"/>
              <a:t>Olio su tela, cm </a:t>
            </a:r>
            <a:r>
              <a:rPr lang="it-IT" sz="1400" dirty="0" err="1"/>
              <a:t>137x149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Comune di St. Moritz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71316" cy="6858000"/>
          </a:xfrm>
        </p:spPr>
      </p:pic>
    </p:spTree>
    <p:extLst>
      <p:ext uri="{BB962C8B-B14F-4D97-AF65-F5344CB8AC3E}">
        <p14:creationId xmlns:p14="http://schemas.microsoft.com/office/powerpoint/2010/main" val="321931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412776"/>
          </a:xfrm>
        </p:spPr>
        <p:txBody>
          <a:bodyPr>
            <a:normAutofit/>
          </a:bodyPr>
          <a:lstStyle/>
          <a:p>
            <a:r>
              <a:rPr lang="it-IT" sz="1400" b="1" dirty="0"/>
              <a:t>Le due madri</a:t>
            </a:r>
            <a:br>
              <a:rPr lang="it-IT" sz="1400" b="1" dirty="0"/>
            </a:br>
            <a:r>
              <a:rPr lang="it-IT" sz="1400" dirty="0"/>
              <a:t>1889</a:t>
            </a:r>
            <a:br>
              <a:rPr lang="it-IT" sz="1400" dirty="0"/>
            </a:br>
            <a:r>
              <a:rPr lang="it-IT" sz="1400" dirty="0"/>
              <a:t>Olio su tela, cm </a:t>
            </a:r>
            <a:r>
              <a:rPr lang="it-IT" sz="1400" dirty="0" err="1"/>
              <a:t>157x280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Milano, Civica Galleria d'Arte Moderna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9675" cy="4869160"/>
          </a:xfrm>
        </p:spPr>
      </p:pic>
    </p:spTree>
    <p:extLst>
      <p:ext uri="{BB962C8B-B14F-4D97-AF65-F5344CB8AC3E}">
        <p14:creationId xmlns:p14="http://schemas.microsoft.com/office/powerpoint/2010/main" val="85365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412776"/>
          </a:xfrm>
        </p:spPr>
        <p:txBody>
          <a:bodyPr>
            <a:normAutofit/>
          </a:bodyPr>
          <a:lstStyle/>
          <a:p>
            <a:r>
              <a:rPr lang="it-IT" sz="1400" i="1" dirty="0"/>
              <a:t>Zampognari in Brianza</a:t>
            </a:r>
            <a:r>
              <a:rPr lang="it-IT" sz="1400" dirty="0"/>
              <a:t>, 1883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43" y="24335"/>
            <a:ext cx="9220387" cy="5085184"/>
          </a:xfrm>
        </p:spPr>
      </p:pic>
    </p:spTree>
    <p:extLst>
      <p:ext uri="{BB962C8B-B14F-4D97-AF65-F5344CB8AC3E}">
        <p14:creationId xmlns:p14="http://schemas.microsoft.com/office/powerpoint/2010/main" val="1276286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r>
              <a:rPr lang="it-IT" sz="1400" b="1" dirty="0"/>
              <a:t>Alpe di maggio</a:t>
            </a:r>
            <a:br>
              <a:rPr lang="it-IT" sz="1400" b="1" dirty="0"/>
            </a:br>
            <a:r>
              <a:rPr lang="it-IT" sz="1400" dirty="0"/>
              <a:t>1891</a:t>
            </a:r>
            <a:br>
              <a:rPr lang="it-IT" sz="1400" dirty="0"/>
            </a:br>
            <a:r>
              <a:rPr lang="it-IT" sz="1400" dirty="0"/>
              <a:t>Olio su tela, cm </a:t>
            </a:r>
            <a:r>
              <a:rPr lang="it-IT" sz="1400" dirty="0" err="1"/>
              <a:t>54,5x86,5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Lugo di Vicenza, collezione Malinverni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358" cy="5661248"/>
          </a:xfrm>
        </p:spPr>
      </p:pic>
    </p:spTree>
    <p:extLst>
      <p:ext uri="{BB962C8B-B14F-4D97-AF65-F5344CB8AC3E}">
        <p14:creationId xmlns:p14="http://schemas.microsoft.com/office/powerpoint/2010/main" val="3751655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664296" cy="1143000"/>
          </a:xfrm>
        </p:spPr>
        <p:txBody>
          <a:bodyPr>
            <a:normAutofit fontScale="90000"/>
          </a:bodyPr>
          <a:lstStyle/>
          <a:p>
            <a:r>
              <a:rPr lang="it-IT" sz="1400" b="1" dirty="0"/>
              <a:t>Mezzogiorno sulle alpi</a:t>
            </a:r>
            <a:br>
              <a:rPr lang="it-IT" sz="1400" b="1" dirty="0"/>
            </a:br>
            <a:r>
              <a:rPr lang="it-IT" sz="1400" dirty="0"/>
              <a:t>1891</a:t>
            </a:r>
            <a:br>
              <a:rPr lang="it-IT" sz="1400" dirty="0"/>
            </a:br>
            <a:r>
              <a:rPr lang="it-IT" sz="1400" dirty="0"/>
              <a:t>Olio su tela, cm </a:t>
            </a:r>
            <a:r>
              <a:rPr lang="it-IT" sz="1400" dirty="0" err="1"/>
              <a:t>77,5x71,5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San Gallo, Fondazione otto </a:t>
            </a:r>
            <a:r>
              <a:rPr lang="it-IT" sz="1400" dirty="0" err="1"/>
              <a:t>Fischbacher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8826" cy="6858000"/>
          </a:xfrm>
        </p:spPr>
      </p:pic>
    </p:spTree>
    <p:extLst>
      <p:ext uri="{BB962C8B-B14F-4D97-AF65-F5344CB8AC3E}">
        <p14:creationId xmlns:p14="http://schemas.microsoft.com/office/powerpoint/2010/main" val="655531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sz="1400" b="1" dirty="0"/>
              <a:t>L'amore alla fonte della vita</a:t>
            </a:r>
            <a:br>
              <a:rPr lang="it-IT" sz="1400" b="1" dirty="0"/>
            </a:br>
            <a:r>
              <a:rPr lang="it-IT" sz="1400" dirty="0" smtClean="0"/>
              <a:t>1896, Olio </a:t>
            </a:r>
            <a:r>
              <a:rPr lang="it-IT" sz="1400" dirty="0"/>
              <a:t>su tela, cm </a:t>
            </a:r>
            <a:r>
              <a:rPr lang="it-IT" sz="1400" dirty="0" err="1"/>
              <a:t>70x98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Milano, Civica galleria d'Arte Moderna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532440" cy="6189252"/>
          </a:xfrm>
        </p:spPr>
      </p:pic>
    </p:spTree>
    <p:extLst>
      <p:ext uri="{BB962C8B-B14F-4D97-AF65-F5344CB8AC3E}">
        <p14:creationId xmlns:p14="http://schemas.microsoft.com/office/powerpoint/2010/main" val="2866466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168352" cy="1143000"/>
          </a:xfrm>
        </p:spPr>
        <p:txBody>
          <a:bodyPr>
            <a:normAutofit/>
          </a:bodyPr>
          <a:lstStyle/>
          <a:p>
            <a:r>
              <a:rPr lang="it-IT" sz="1400" b="1" dirty="0"/>
              <a:t>L'angelo della vita</a:t>
            </a:r>
            <a:br>
              <a:rPr lang="it-IT" sz="1400" b="1" dirty="0"/>
            </a:br>
            <a:r>
              <a:rPr lang="it-IT" sz="1400" dirty="0"/>
              <a:t>1896</a:t>
            </a:r>
            <a:br>
              <a:rPr lang="it-IT" sz="1400" dirty="0"/>
            </a:br>
            <a:r>
              <a:rPr lang="it-IT" sz="1400" dirty="0"/>
              <a:t>Matita dura su carta, cm </a:t>
            </a:r>
            <a:r>
              <a:rPr lang="it-IT" sz="1400" dirty="0" err="1"/>
              <a:t>59,5x43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err="1"/>
              <a:t>St.Moritz</a:t>
            </a:r>
            <a:r>
              <a:rPr lang="it-IT" sz="1400" dirty="0"/>
              <a:t>, Museo Segantini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9510" cy="6858000"/>
          </a:xfrm>
        </p:spPr>
      </p:pic>
    </p:spTree>
    <p:extLst>
      <p:ext uri="{BB962C8B-B14F-4D97-AF65-F5344CB8AC3E}">
        <p14:creationId xmlns:p14="http://schemas.microsoft.com/office/powerpoint/2010/main" val="1901124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412776"/>
          </a:xfrm>
        </p:spPr>
        <p:txBody>
          <a:bodyPr>
            <a:normAutofit/>
          </a:bodyPr>
          <a:lstStyle/>
          <a:p>
            <a:r>
              <a:rPr lang="it-IT" sz="1400" b="1" dirty="0">
                <a:hlinkClick r:id="rId2"/>
              </a:rPr>
              <a:t>Le cattive madri</a:t>
            </a:r>
            <a:r>
              <a:rPr lang="it-IT" sz="1400" b="1" dirty="0"/>
              <a:t/>
            </a:r>
            <a:br>
              <a:rPr lang="it-IT" sz="1400" b="1" dirty="0"/>
            </a:br>
            <a:r>
              <a:rPr lang="it-IT" sz="1400" dirty="0"/>
              <a:t>1896-1897</a:t>
            </a:r>
            <a:br>
              <a:rPr lang="it-IT" sz="1400" dirty="0"/>
            </a:br>
            <a:r>
              <a:rPr lang="it-IT" sz="1400" dirty="0"/>
              <a:t>Graffito su cartone, cm </a:t>
            </a:r>
            <a:r>
              <a:rPr lang="it-IT" sz="1400" dirty="0" err="1"/>
              <a:t>40x74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Zurigo, </a:t>
            </a:r>
            <a:r>
              <a:rPr lang="it-IT" sz="1400" dirty="0" err="1"/>
              <a:t>Kunsthaus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2443" cy="4869160"/>
          </a:xfrm>
        </p:spPr>
      </p:pic>
    </p:spTree>
    <p:extLst>
      <p:ext uri="{BB962C8B-B14F-4D97-AF65-F5344CB8AC3E}">
        <p14:creationId xmlns:p14="http://schemas.microsoft.com/office/powerpoint/2010/main" val="2760297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3024336" cy="1143000"/>
          </a:xfrm>
        </p:spPr>
        <p:txBody>
          <a:bodyPr>
            <a:normAutofit fontScale="90000"/>
          </a:bodyPr>
          <a:lstStyle/>
          <a:p>
            <a:r>
              <a:rPr lang="it-IT" sz="1400" b="1" dirty="0"/>
              <a:t>La propaganda</a:t>
            </a:r>
            <a:br>
              <a:rPr lang="it-IT" sz="1400" b="1" dirty="0"/>
            </a:br>
            <a:r>
              <a:rPr lang="it-IT" sz="1400" dirty="0"/>
              <a:t>1897</a:t>
            </a:r>
            <a:br>
              <a:rPr lang="it-IT" sz="1400" dirty="0"/>
            </a:br>
            <a:r>
              <a:rPr lang="it-IT" sz="1400" dirty="0"/>
              <a:t>Gesso nero e bianco su carta, cm </a:t>
            </a:r>
            <a:r>
              <a:rPr lang="it-IT" sz="1400" dirty="0" err="1"/>
              <a:t>51,3x53,7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err="1"/>
              <a:t>St.Moritz</a:t>
            </a:r>
            <a:r>
              <a:rPr lang="it-IT" sz="1400" dirty="0"/>
              <a:t>, Museo Segantini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1738" cy="6858000"/>
          </a:xfrm>
        </p:spPr>
      </p:pic>
    </p:spTree>
    <p:extLst>
      <p:ext uri="{BB962C8B-B14F-4D97-AF65-F5344CB8AC3E}">
        <p14:creationId xmlns:p14="http://schemas.microsoft.com/office/powerpoint/2010/main" val="960200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268760"/>
          </a:xfrm>
        </p:spPr>
        <p:txBody>
          <a:bodyPr>
            <a:normAutofit/>
          </a:bodyPr>
          <a:lstStyle/>
          <a:p>
            <a:r>
              <a:rPr lang="it-IT" sz="1400" b="1" dirty="0">
                <a:hlinkClick r:id="rId2"/>
              </a:rPr>
              <a:t>Trittico della natura - La vita</a:t>
            </a:r>
            <a:r>
              <a:rPr lang="it-IT" sz="1400" b="1" dirty="0"/>
              <a:t/>
            </a:r>
            <a:br>
              <a:rPr lang="it-IT" sz="1400" b="1" dirty="0"/>
            </a:br>
            <a:r>
              <a:rPr lang="it-IT" sz="1400" dirty="0"/>
              <a:t>1898</a:t>
            </a:r>
            <a:br>
              <a:rPr lang="it-IT" sz="1400" dirty="0"/>
            </a:br>
            <a:r>
              <a:rPr lang="it-IT" sz="1400" dirty="0"/>
              <a:t>Carboncino e matita dura su carta, cm </a:t>
            </a:r>
            <a:r>
              <a:rPr lang="it-IT" sz="1400" dirty="0" err="1"/>
              <a:t>137x108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Winterthur, </a:t>
            </a:r>
            <a:r>
              <a:rPr lang="it-IT" sz="1400" dirty="0" err="1"/>
              <a:t>Stiftung</a:t>
            </a:r>
            <a:r>
              <a:rPr lang="it-IT" sz="1400" dirty="0"/>
              <a:t> </a:t>
            </a:r>
            <a:r>
              <a:rPr lang="it-IT" sz="1400" dirty="0" err="1"/>
              <a:t>fuer</a:t>
            </a:r>
            <a:r>
              <a:rPr lang="it-IT" sz="1400" dirty="0"/>
              <a:t> </a:t>
            </a:r>
            <a:r>
              <a:rPr lang="it-IT" sz="1400" dirty="0" err="1"/>
              <a:t>Kunst</a:t>
            </a:r>
            <a:r>
              <a:rPr lang="it-IT" sz="1400" dirty="0"/>
              <a:t>, </a:t>
            </a:r>
            <a:r>
              <a:rPr lang="it-IT" sz="1400" dirty="0" err="1"/>
              <a:t>Kultur</a:t>
            </a:r>
            <a:r>
              <a:rPr lang="it-IT" sz="1400" dirty="0"/>
              <a:t> und </a:t>
            </a:r>
            <a:r>
              <a:rPr lang="it-IT" sz="1400" dirty="0" err="1"/>
              <a:t>Geschichte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821" cy="5517232"/>
          </a:xfrm>
        </p:spPr>
      </p:pic>
    </p:spTree>
    <p:extLst>
      <p:ext uri="{BB962C8B-B14F-4D97-AF65-F5344CB8AC3E}">
        <p14:creationId xmlns:p14="http://schemas.microsoft.com/office/powerpoint/2010/main" val="3042495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r>
              <a:rPr lang="it-IT" sz="1400" b="1" dirty="0">
                <a:hlinkClick r:id="rId2"/>
              </a:rPr>
              <a:t>Trittico della natura - La natura</a:t>
            </a:r>
            <a:r>
              <a:rPr lang="it-IT" sz="1400" b="1" dirty="0"/>
              <a:t/>
            </a:r>
            <a:br>
              <a:rPr lang="it-IT" sz="1400" b="1" dirty="0"/>
            </a:br>
            <a:r>
              <a:rPr lang="it-IT" sz="1400" dirty="0"/>
              <a:t>1898</a:t>
            </a:r>
            <a:br>
              <a:rPr lang="it-IT" sz="1400" dirty="0"/>
            </a:br>
            <a:r>
              <a:rPr lang="it-IT" sz="1400" dirty="0"/>
              <a:t>Carboncino e matita dura su carta, cm </a:t>
            </a:r>
            <a:r>
              <a:rPr lang="it-IT" sz="1400" dirty="0" err="1"/>
              <a:t>137x127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Winterthur, </a:t>
            </a:r>
            <a:r>
              <a:rPr lang="it-IT" sz="1400" dirty="0" err="1"/>
              <a:t>Stiftung</a:t>
            </a:r>
            <a:r>
              <a:rPr lang="it-IT" sz="1400" dirty="0"/>
              <a:t> </a:t>
            </a:r>
            <a:r>
              <a:rPr lang="it-IT" sz="1400" dirty="0" err="1"/>
              <a:t>fuer</a:t>
            </a:r>
            <a:r>
              <a:rPr lang="it-IT" sz="1400" dirty="0"/>
              <a:t> </a:t>
            </a:r>
            <a:r>
              <a:rPr lang="it-IT" sz="1400" dirty="0" err="1"/>
              <a:t>Kunst</a:t>
            </a:r>
            <a:r>
              <a:rPr lang="it-IT" sz="1400" dirty="0"/>
              <a:t>, </a:t>
            </a:r>
            <a:r>
              <a:rPr lang="it-IT" sz="1400" dirty="0" err="1"/>
              <a:t>Kultur</a:t>
            </a:r>
            <a:r>
              <a:rPr lang="it-IT" sz="1400" dirty="0"/>
              <a:t> und </a:t>
            </a:r>
            <a:r>
              <a:rPr lang="it-IT" sz="1400" dirty="0" err="1"/>
              <a:t>Geschichte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" y="0"/>
            <a:ext cx="9154172" cy="5589240"/>
          </a:xfrm>
        </p:spPr>
      </p:pic>
    </p:spTree>
    <p:extLst>
      <p:ext uri="{BB962C8B-B14F-4D97-AF65-F5344CB8AC3E}">
        <p14:creationId xmlns:p14="http://schemas.microsoft.com/office/powerpoint/2010/main" val="977487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1196752"/>
          </a:xfrm>
        </p:spPr>
        <p:txBody>
          <a:bodyPr>
            <a:normAutofit/>
          </a:bodyPr>
          <a:lstStyle/>
          <a:p>
            <a:r>
              <a:rPr lang="it-IT" sz="1400" b="1" dirty="0">
                <a:hlinkClick r:id="rId2"/>
              </a:rPr>
              <a:t>Trittico della natura - La morte</a:t>
            </a:r>
            <a:r>
              <a:rPr lang="it-IT" sz="1400" b="1" dirty="0"/>
              <a:t/>
            </a:r>
            <a:br>
              <a:rPr lang="it-IT" sz="1400" b="1" dirty="0"/>
            </a:br>
            <a:r>
              <a:rPr lang="it-IT" sz="1400" dirty="0"/>
              <a:t>1898</a:t>
            </a:r>
            <a:br>
              <a:rPr lang="it-IT" sz="1400" dirty="0"/>
            </a:br>
            <a:r>
              <a:rPr lang="it-IT" sz="1400" dirty="0"/>
              <a:t>Carboncino e matita dura su carta, cm </a:t>
            </a:r>
            <a:r>
              <a:rPr lang="it-IT" sz="1400" dirty="0" err="1"/>
              <a:t>137x108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Winterthur, </a:t>
            </a:r>
            <a:r>
              <a:rPr lang="it-IT" sz="1400" dirty="0" err="1"/>
              <a:t>Stiftung</a:t>
            </a:r>
            <a:r>
              <a:rPr lang="it-IT" sz="1400" dirty="0"/>
              <a:t> </a:t>
            </a:r>
            <a:r>
              <a:rPr lang="it-IT" sz="1400" dirty="0" err="1"/>
              <a:t>fuer</a:t>
            </a:r>
            <a:r>
              <a:rPr lang="it-IT" sz="1400" dirty="0"/>
              <a:t> </a:t>
            </a:r>
            <a:r>
              <a:rPr lang="it-IT" sz="1400" dirty="0" err="1"/>
              <a:t>Kunst</a:t>
            </a:r>
            <a:r>
              <a:rPr lang="it-IT" sz="1400" dirty="0"/>
              <a:t>, </a:t>
            </a:r>
            <a:r>
              <a:rPr lang="it-IT" sz="1400" dirty="0" err="1"/>
              <a:t>Kultur</a:t>
            </a:r>
            <a:r>
              <a:rPr lang="it-IT" sz="1400" dirty="0"/>
              <a:t> und </a:t>
            </a:r>
            <a:r>
              <a:rPr lang="it-IT" sz="1400" dirty="0" err="1"/>
              <a:t>Geschichte</a:t>
            </a:r>
            <a:endParaRPr lang="it-IT" sz="1400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23452" cy="5373217"/>
          </a:xfrm>
        </p:spPr>
      </p:pic>
    </p:spTree>
    <p:extLst>
      <p:ext uri="{BB962C8B-B14F-4D97-AF65-F5344CB8AC3E}">
        <p14:creationId xmlns:p14="http://schemas.microsoft.com/office/powerpoint/2010/main" val="3644526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936104"/>
          </a:xfrm>
        </p:spPr>
        <p:txBody>
          <a:bodyPr>
            <a:normAutofit/>
          </a:bodyPr>
          <a:lstStyle/>
          <a:p>
            <a:r>
              <a:rPr lang="it-IT" sz="1400" dirty="0"/>
              <a:t>Ragazza che fa la calza 1988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" y="0"/>
            <a:ext cx="9142294" cy="5020202"/>
          </a:xfrm>
        </p:spPr>
      </p:pic>
    </p:spTree>
    <p:extLst>
      <p:ext uri="{BB962C8B-B14F-4D97-AF65-F5344CB8AC3E}">
        <p14:creationId xmlns:p14="http://schemas.microsoft.com/office/powerpoint/2010/main" val="22013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556792"/>
          </a:xfrm>
        </p:spPr>
        <p:txBody>
          <a:bodyPr>
            <a:normAutofit/>
          </a:bodyPr>
          <a:lstStyle/>
          <a:p>
            <a:r>
              <a:rPr lang="it-IT" sz="1400" i="1" dirty="0"/>
              <a:t>A messa prima</a:t>
            </a:r>
            <a:r>
              <a:rPr lang="it-IT" sz="1400" dirty="0"/>
              <a:t>, 1885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47" y="0"/>
            <a:ext cx="9212347" cy="4941168"/>
          </a:xfrm>
        </p:spPr>
      </p:pic>
    </p:spTree>
    <p:extLst>
      <p:ext uri="{BB962C8B-B14F-4D97-AF65-F5344CB8AC3E}">
        <p14:creationId xmlns:p14="http://schemas.microsoft.com/office/powerpoint/2010/main" val="12990999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880320" cy="1143000"/>
          </a:xfrm>
        </p:spPr>
        <p:txBody>
          <a:bodyPr>
            <a:normAutofit/>
          </a:bodyPr>
          <a:lstStyle/>
          <a:p>
            <a:r>
              <a:rPr lang="it-IT" sz="1400" dirty="0"/>
              <a:t>Pomeriggio nelle alpi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" y="12398"/>
            <a:ext cx="6078065" cy="6845602"/>
          </a:xfrm>
        </p:spPr>
      </p:pic>
    </p:spTree>
    <p:extLst>
      <p:ext uri="{BB962C8B-B14F-4D97-AF65-F5344CB8AC3E}">
        <p14:creationId xmlns:p14="http://schemas.microsoft.com/office/powerpoint/2010/main" val="1993190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/>
              <a:t>Pascolo di Primavera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89"/>
            <a:ext cx="9143999" cy="6171569"/>
          </a:xfrm>
        </p:spPr>
      </p:pic>
    </p:spTree>
    <p:extLst>
      <p:ext uri="{BB962C8B-B14F-4D97-AF65-F5344CB8AC3E}">
        <p14:creationId xmlns:p14="http://schemas.microsoft.com/office/powerpoint/2010/main" val="179405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224136"/>
          </a:xfrm>
        </p:spPr>
        <p:txBody>
          <a:bodyPr>
            <a:normAutofit/>
          </a:bodyPr>
          <a:lstStyle/>
          <a:p>
            <a:r>
              <a:rPr lang="it-IT" sz="1400" i="1" dirty="0"/>
              <a:t>Alla stanga</a:t>
            </a:r>
            <a:r>
              <a:rPr lang="it-IT" sz="1400" dirty="0"/>
              <a:t>, 1885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45" y="14318"/>
            <a:ext cx="9249039" cy="4069577"/>
          </a:xfrm>
        </p:spPr>
      </p:pic>
    </p:spTree>
    <p:extLst>
      <p:ext uri="{BB962C8B-B14F-4D97-AF65-F5344CB8AC3E}">
        <p14:creationId xmlns:p14="http://schemas.microsoft.com/office/powerpoint/2010/main" val="348493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i="1" dirty="0" err="1">
                <a:hlinkClick r:id="rId2" tooltip="Savognino d'inverno"/>
              </a:rPr>
              <a:t>Savognino</a:t>
            </a:r>
            <a:r>
              <a:rPr lang="it-IT" sz="1400" i="1" dirty="0">
                <a:hlinkClick r:id="rId2" tooltip="Savognino d'inverno"/>
              </a:rPr>
              <a:t> d'inverno</a:t>
            </a:r>
            <a:r>
              <a:rPr lang="it-IT" sz="1400" dirty="0"/>
              <a:t>, 1888-90 circa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97" y="7531"/>
            <a:ext cx="9188897" cy="6237312"/>
          </a:xfrm>
        </p:spPr>
      </p:pic>
    </p:spTree>
    <p:extLst>
      <p:ext uri="{BB962C8B-B14F-4D97-AF65-F5344CB8AC3E}">
        <p14:creationId xmlns:p14="http://schemas.microsoft.com/office/powerpoint/2010/main" val="303119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r>
              <a:rPr lang="it-IT" sz="1400" i="1" dirty="0"/>
              <a:t>Le due madri</a:t>
            </a:r>
            <a:r>
              <a:rPr lang="it-IT" sz="1400" dirty="0"/>
              <a:t>, 1889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11" y="0"/>
            <a:ext cx="9249311" cy="5157192"/>
          </a:xfrm>
        </p:spPr>
      </p:pic>
    </p:spTree>
    <p:extLst>
      <p:ext uri="{BB962C8B-B14F-4D97-AF65-F5344CB8AC3E}">
        <p14:creationId xmlns:p14="http://schemas.microsoft.com/office/powerpoint/2010/main" val="241906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1400" i="1" dirty="0"/>
              <a:t>L'angelo della vita</a:t>
            </a:r>
            <a:r>
              <a:rPr lang="it-IT" sz="1400" dirty="0"/>
              <a:t>, 1895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4973934" cy="6858000"/>
          </a:xfrm>
        </p:spPr>
      </p:pic>
    </p:spTree>
    <p:extLst>
      <p:ext uri="{BB962C8B-B14F-4D97-AF65-F5344CB8AC3E}">
        <p14:creationId xmlns:p14="http://schemas.microsoft.com/office/powerpoint/2010/main" val="307395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261</Words>
  <Application>Microsoft Office PowerPoint</Application>
  <PresentationFormat>Presentazione su schermo (4:3)</PresentationFormat>
  <Paragraphs>51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2" baseType="lpstr">
      <vt:lpstr>Tema di Office</vt:lpstr>
      <vt:lpstr>Autoritratto all'età di vent'anni 1879-1880 Olio su tela, cm 35x26 Arco, Municipio</vt:lpstr>
      <vt:lpstr>Giovanni Segantini, Autoritratto</vt:lpstr>
      <vt:lpstr>Il Naviglio a Ponte San Marco, 1880</vt:lpstr>
      <vt:lpstr>Zampognari in Brianza, 1883</vt:lpstr>
      <vt:lpstr>A messa prima, 1885</vt:lpstr>
      <vt:lpstr>Alla stanga, 1885</vt:lpstr>
      <vt:lpstr>Savognino d'inverno, 1888-90 circa</vt:lpstr>
      <vt:lpstr>Le due madri, 1889</vt:lpstr>
      <vt:lpstr>L'angelo della vita, 1895</vt:lpstr>
      <vt:lpstr>Vanità</vt:lpstr>
      <vt:lpstr>La Natura</vt:lpstr>
      <vt:lpstr>Traghetto all'Ave Maria (II versione)</vt:lpstr>
      <vt:lpstr>l coro della chiesa di Sant'Antonio in Milano</vt:lpstr>
      <vt:lpstr>La benedizione delle pecore, 1884, St. Moritz,</vt:lpstr>
      <vt:lpstr>La raccolta del fieno, 1889</vt:lpstr>
      <vt:lpstr>l lavoratore della terra o Lavoratore dei campi</vt:lpstr>
      <vt:lpstr>Le cattive madri, 1894, Vienna, [Österreichische Galerie Belvedere Vienna]</vt:lpstr>
      <vt:lpstr>Pascoli di primavera, 1896, MIlano, Pinacoteca di Brera</vt:lpstr>
      <vt:lpstr>Le due madri</vt:lpstr>
      <vt:lpstr>Trittico delle Trittico dell'Engadina 1, Alpi: Vita</vt:lpstr>
      <vt:lpstr>Trittico dell'Engadina 3, Trittico delle Alpi: Morte</vt:lpstr>
      <vt:lpstr>Trittico dell'Engadina 2</vt:lpstr>
      <vt:lpstr>Il castigo delle lussuriose</vt:lpstr>
      <vt:lpstr>Bevendo alla fontana (1887)</vt:lpstr>
      <vt:lpstr>Frutto dell'amore (1900)</vt:lpstr>
      <vt:lpstr>Ritorno dal bosco (1890)</vt:lpstr>
      <vt:lpstr>Vanità (1897)</vt:lpstr>
      <vt:lpstr>Vita angelica (1894)</vt:lpstr>
      <vt:lpstr>Natura morta con S.Cecilia Tempera su carta incollata su cartoncino, cm 74,5x54 Milano, Civica Galleria d'Arte Moderna</vt:lpstr>
      <vt:lpstr>Il coro di S.Antonio 1879 Olio su tela, cm 119,5x85 Crema, collezione privata</vt:lpstr>
      <vt:lpstr>ve Maria a trasbordo (I versione) 1882 Olio su tela, cm 84x64,5 Zurigo, collezione privata</vt:lpstr>
      <vt:lpstr>Zampognari in Brianza (1883-1885) Olio su tela, cm 107,2x192,2 Tokyo, National Museum of Western Art</vt:lpstr>
      <vt:lpstr>Studio per "A messa prima" 1885 Olio su cartoncino incollato su legno, cm79,8x58,2 Euerbach, collezione Georg Schaefer</vt:lpstr>
      <vt:lpstr>Alla stanga 1886 Olio su tela, cm 169x389,5 Roma, Galleria Nazionale d'Arte Moderna</vt:lpstr>
      <vt:lpstr>Gioia del colore 1886 Olio su tela, cm 56,5x79 Milano, collezione privata</vt:lpstr>
      <vt:lpstr>Ave Maria a trasbordo (Versione II) 1886 Olio su tela, cm 120x93 San Gallo, Fondazione Otto Fischbacher</vt:lpstr>
      <vt:lpstr>La portatrice d'acqua 1886-1887 Olio su tela, cm 74x45,5 Wandenswil (Zurigo) collezione privata</vt:lpstr>
      <vt:lpstr>La raccolta del fieno 1889-1898 Olio su tela, cm 137x149 Comune di St. Moritz</vt:lpstr>
      <vt:lpstr>Le due madri 1889 Olio su tela, cm 157x280 Milano, Civica Galleria d'Arte Moderna</vt:lpstr>
      <vt:lpstr>Alpe di maggio 1891 Olio su tela, cm 54,5x86,5 Lugo di Vicenza, collezione Malinverni</vt:lpstr>
      <vt:lpstr>Mezzogiorno sulle alpi 1891 Olio su tela, cm 77,5x71,5 San Gallo, Fondazione otto Fischbacher</vt:lpstr>
      <vt:lpstr>L'amore alla fonte della vita 1896, Olio su tela, cm 70x98 Milano, Civica galleria d'Arte Moderna</vt:lpstr>
      <vt:lpstr>L'angelo della vita 1896 Matita dura su carta, cm 59,5x43 St.Moritz, Museo Segantini</vt:lpstr>
      <vt:lpstr>Le cattive madri 1896-1897 Graffito su cartone, cm 40x74 Zurigo, Kunsthaus</vt:lpstr>
      <vt:lpstr>La propaganda 1897 Gesso nero e bianco su carta, cm 51,3x53,7 St.Moritz, Museo Segantini</vt:lpstr>
      <vt:lpstr>Trittico della natura - La vita 1898 Carboncino e matita dura su carta, cm 137x108 Winterthur, Stiftung fuer Kunst, Kultur und Geschichte</vt:lpstr>
      <vt:lpstr>Trittico della natura - La natura 1898 Carboncino e matita dura su carta, cm 137x127 Winterthur, Stiftung fuer Kunst, Kultur und Geschichte</vt:lpstr>
      <vt:lpstr>Trittico della natura - La morte 1898 Carboncino e matita dura su carta, cm 137x108 Winterthur, Stiftung fuer Kunst, Kultur und Geschichte</vt:lpstr>
      <vt:lpstr>Ragazza che fa la calza 1988</vt:lpstr>
      <vt:lpstr>Pomeriggio nelle alpi</vt:lpstr>
      <vt:lpstr>Pascolo di Primavera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14</cp:revision>
  <dcterms:created xsi:type="dcterms:W3CDTF">2016-05-12T06:30:35Z</dcterms:created>
  <dcterms:modified xsi:type="dcterms:W3CDTF">2016-05-12T21:43:17Z</dcterms:modified>
</cp:coreProperties>
</file>