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6" r:id="rId3"/>
    <p:sldId id="271" r:id="rId4"/>
    <p:sldId id="257" r:id="rId5"/>
    <p:sldId id="269" r:id="rId6"/>
    <p:sldId id="258" r:id="rId7"/>
    <p:sldId id="278" r:id="rId8"/>
    <p:sldId id="270" r:id="rId9"/>
    <p:sldId id="259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72" r:id="rId19"/>
    <p:sldId id="273" r:id="rId20"/>
    <p:sldId id="274" r:id="rId21"/>
    <p:sldId id="275" r:id="rId22"/>
    <p:sldId id="276" r:id="rId23"/>
    <p:sldId id="277" r:id="rId24"/>
    <p:sldId id="279" r:id="rId25"/>
    <p:sldId id="280" r:id="rId26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-932" y="-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63F84-62EA-4E69-8C6E-CCB4152079CA}" type="datetimeFigureOut">
              <a:rPr lang="it-IT" smtClean="0"/>
              <a:t>26/04/2019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ACB90-100C-46E0-B1EB-B192ECF16E3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1933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63F84-62EA-4E69-8C6E-CCB4152079CA}" type="datetimeFigureOut">
              <a:rPr lang="it-IT" smtClean="0"/>
              <a:t>26/04/2019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ACB90-100C-46E0-B1EB-B192ECF16E3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8363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63F84-62EA-4E69-8C6E-CCB4152079CA}" type="datetimeFigureOut">
              <a:rPr lang="it-IT" smtClean="0"/>
              <a:t>26/04/2019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ACB90-100C-46E0-B1EB-B192ECF16E3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4066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63F84-62EA-4E69-8C6E-CCB4152079CA}" type="datetimeFigureOut">
              <a:rPr lang="it-IT" smtClean="0"/>
              <a:t>26/04/2019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ACB90-100C-46E0-B1EB-B192ECF16E3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4585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63F84-62EA-4E69-8C6E-CCB4152079CA}" type="datetimeFigureOut">
              <a:rPr lang="it-IT" smtClean="0"/>
              <a:t>26/04/2019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ACB90-100C-46E0-B1EB-B192ECF16E3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4141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63F84-62EA-4E69-8C6E-CCB4152079CA}" type="datetimeFigureOut">
              <a:rPr lang="it-IT" smtClean="0"/>
              <a:t>26/04/2019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ACB90-100C-46E0-B1EB-B192ECF16E3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5676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63F84-62EA-4E69-8C6E-CCB4152079CA}" type="datetimeFigureOut">
              <a:rPr lang="it-IT" smtClean="0"/>
              <a:t>26/04/2019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ACB90-100C-46E0-B1EB-B192ECF16E3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6566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63F84-62EA-4E69-8C6E-CCB4152079CA}" type="datetimeFigureOut">
              <a:rPr lang="it-IT" smtClean="0"/>
              <a:t>26/04/2019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ACB90-100C-46E0-B1EB-B192ECF16E3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45688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63F84-62EA-4E69-8C6E-CCB4152079CA}" type="datetimeFigureOut">
              <a:rPr lang="it-IT" smtClean="0"/>
              <a:t>26/04/2019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ACB90-100C-46E0-B1EB-B192ECF16E3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5612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63F84-62EA-4E69-8C6E-CCB4152079CA}" type="datetimeFigureOut">
              <a:rPr lang="it-IT" smtClean="0"/>
              <a:t>26/04/2019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ACB90-100C-46E0-B1EB-B192ECF16E3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433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63F84-62EA-4E69-8C6E-CCB4152079CA}" type="datetimeFigureOut">
              <a:rPr lang="it-IT" smtClean="0"/>
              <a:t>26/04/2019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ACB90-100C-46E0-B1EB-B192ECF16E3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1211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A63F84-62EA-4E69-8C6E-CCB4152079CA}" type="datetimeFigureOut">
              <a:rPr lang="it-IT" smtClean="0"/>
              <a:t>26/04/2019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CACB90-100C-46E0-B1EB-B192ECF16E3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7151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Luca Signorelli, I beati in Paradiso,  Storie degli ultimi giorni, </a:t>
            </a:r>
            <a:r>
              <a:rPr lang="it-IT" sz="2000" dirty="0" smtClean="0"/>
              <a:t>1499-1500,                                     affresco</a:t>
            </a:r>
            <a:r>
              <a:rPr lang="it-IT" sz="2000" dirty="0" smtClean="0"/>
              <a:t>, Orvieto, duomo, </a:t>
            </a:r>
            <a:r>
              <a:rPr lang="it-IT" sz="2000" dirty="0" err="1" smtClean="0"/>
              <a:t>cappell</a:t>
            </a:r>
            <a:r>
              <a:rPr lang="it-IT" sz="2000" dirty="0" smtClean="0"/>
              <a:t> di San Brizio</a:t>
            </a:r>
            <a:endParaRPr lang="it-IT" sz="20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0"/>
            <a:ext cx="6665703" cy="630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634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164288" y="274638"/>
            <a:ext cx="1979712" cy="2722314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I beati </a:t>
            </a:r>
            <a:r>
              <a:rPr lang="it-IT" sz="2000" dirty="0" smtClean="0"/>
              <a:t>                            in Paradiso,                               da </a:t>
            </a:r>
            <a:r>
              <a:rPr lang="it-IT" sz="2000" dirty="0" smtClean="0"/>
              <a:t>storie </a:t>
            </a:r>
            <a:r>
              <a:rPr lang="it-IT" sz="2000" dirty="0" smtClean="0"/>
              <a:t>                             degli </a:t>
            </a:r>
            <a:r>
              <a:rPr lang="it-IT" sz="2000" dirty="0" smtClean="0"/>
              <a:t>ultimi giorni, </a:t>
            </a:r>
            <a:r>
              <a:rPr lang="it-IT" sz="2000" dirty="0" smtClean="0"/>
              <a:t>                                    1499-1504</a:t>
            </a:r>
            <a:r>
              <a:rPr lang="it-IT" sz="2000" dirty="0" smtClean="0"/>
              <a:t>, Orvieto, </a:t>
            </a:r>
            <a:r>
              <a:rPr lang="it-IT" sz="2000" dirty="0" smtClean="0"/>
              <a:t>                                 Duomo</a:t>
            </a:r>
            <a:r>
              <a:rPr lang="it-IT" sz="2000" dirty="0" smtClean="0"/>
              <a:t>, </a:t>
            </a:r>
            <a:r>
              <a:rPr lang="it-IT" sz="2000" dirty="0" smtClean="0"/>
              <a:t>                                  cappella                                      di </a:t>
            </a:r>
            <a:r>
              <a:rPr lang="it-IT" sz="2000" dirty="0" smtClean="0"/>
              <a:t>san Brizio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" y="0"/>
            <a:ext cx="7067800" cy="6904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463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292080" y="274638"/>
            <a:ext cx="3394720" cy="1143000"/>
          </a:xfrm>
        </p:spPr>
        <p:txBody>
          <a:bodyPr>
            <a:normAutofit/>
          </a:bodyPr>
          <a:lstStyle/>
          <a:p>
            <a:r>
              <a:rPr lang="it-IT" sz="2000" dirty="0"/>
              <a:t>Autoritratto, </a:t>
            </a:r>
            <a:r>
              <a:rPr lang="it-IT" sz="2000" dirty="0" smtClean="0"/>
              <a:t>                                                     nella </a:t>
            </a:r>
            <a:r>
              <a:rPr lang="it-IT" sz="2000" dirty="0"/>
              <a:t>Cappella di San Brizio, Orvieto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8489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1613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28184" y="274638"/>
            <a:ext cx="2736304" cy="4162474"/>
          </a:xfrm>
        </p:spPr>
        <p:txBody>
          <a:bodyPr>
            <a:normAutofit/>
          </a:bodyPr>
          <a:lstStyle/>
          <a:p>
            <a:r>
              <a:rPr lang="it-IT" sz="2200" dirty="0"/>
              <a:t>Scuola </a:t>
            </a:r>
            <a:r>
              <a:rPr lang="it-IT" sz="2200" dirty="0" smtClean="0"/>
              <a:t>                                                     di </a:t>
            </a:r>
            <a:r>
              <a:rPr lang="it-IT" sz="2200" dirty="0"/>
              <a:t>Piero </a:t>
            </a:r>
            <a:r>
              <a:rPr lang="it-IT" sz="2200" dirty="0" smtClean="0"/>
              <a:t>                                               della </a:t>
            </a:r>
            <a:r>
              <a:rPr lang="it-IT" sz="2200" dirty="0"/>
              <a:t>Francesca </a:t>
            </a:r>
            <a:r>
              <a:rPr lang="it-IT" sz="2200" dirty="0" smtClean="0"/>
              <a:t>                                    (</a:t>
            </a:r>
            <a:r>
              <a:rPr lang="it-IT" sz="2200" dirty="0"/>
              <a:t>Luca Signorelli?), Madonna Cini, Fondazione </a:t>
            </a:r>
            <a:r>
              <a:rPr lang="it-IT" sz="2200" dirty="0" smtClean="0"/>
              <a:t>                                   Giorgio </a:t>
            </a:r>
            <a:r>
              <a:rPr lang="it-IT" sz="2200" dirty="0"/>
              <a:t>Cini, </a:t>
            </a:r>
            <a:r>
              <a:rPr lang="it-IT" sz="2200" dirty="0" smtClean="0"/>
              <a:t>                                                Venezia</a:t>
            </a:r>
            <a:endParaRPr lang="it-IT" sz="22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0" y="0"/>
            <a:ext cx="6009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5919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220072" y="274638"/>
            <a:ext cx="3466728" cy="1143000"/>
          </a:xfrm>
        </p:spPr>
        <p:txBody>
          <a:bodyPr>
            <a:normAutofit/>
          </a:bodyPr>
          <a:lstStyle/>
          <a:p>
            <a:r>
              <a:rPr lang="it-IT" sz="2000" dirty="0"/>
              <a:t>Flagellazione, </a:t>
            </a:r>
            <a:r>
              <a:rPr lang="it-IT" sz="2000" dirty="0" smtClean="0"/>
              <a:t>                                              Pinacoteca </a:t>
            </a:r>
            <a:r>
              <a:rPr lang="it-IT" sz="2000" dirty="0"/>
              <a:t>di Brera, </a:t>
            </a:r>
            <a:r>
              <a:rPr lang="it-IT" sz="2000" dirty="0" smtClean="0"/>
              <a:t>                                                     Milano</a:t>
            </a:r>
            <a:endParaRPr lang="it-IT" sz="2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88607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1495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220072" y="274638"/>
            <a:ext cx="3744416" cy="1143000"/>
          </a:xfrm>
        </p:spPr>
        <p:txBody>
          <a:bodyPr>
            <a:normAutofit/>
          </a:bodyPr>
          <a:lstStyle/>
          <a:p>
            <a:r>
              <a:rPr lang="it-IT" sz="2000" dirty="0"/>
              <a:t>Testamento e morte di Mosè (dettaglio), </a:t>
            </a:r>
            <a:r>
              <a:rPr lang="it-IT" sz="2000" dirty="0" smtClean="0"/>
              <a:t>                                                          Cappella </a:t>
            </a:r>
            <a:r>
              <a:rPr lang="it-IT" sz="2000" dirty="0"/>
              <a:t>Sistina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7" y="0"/>
            <a:ext cx="492746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0350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525344"/>
            <a:ext cx="8229600" cy="332656"/>
          </a:xfrm>
        </p:spPr>
        <p:txBody>
          <a:bodyPr>
            <a:noAutofit/>
          </a:bodyPr>
          <a:lstStyle/>
          <a:p>
            <a:r>
              <a:rPr lang="it-IT" sz="2000" dirty="0"/>
              <a:t>Educazione di Pan (1490 circa), distrutto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-99392"/>
            <a:ext cx="8493850" cy="645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7390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292080" y="274638"/>
            <a:ext cx="3394720" cy="1143000"/>
          </a:xfrm>
        </p:spPr>
        <p:txBody>
          <a:bodyPr>
            <a:normAutofit/>
          </a:bodyPr>
          <a:lstStyle/>
          <a:p>
            <a:r>
              <a:rPr lang="it-IT" sz="2000" dirty="0"/>
              <a:t>Martirio di san Sebastiano (1498), dettaglio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2046"/>
            <a:ext cx="5094663" cy="6845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8182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6309320"/>
            <a:ext cx="9144000" cy="548680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it-IT" sz="2200" dirty="0"/>
              <a:t>San Benedetto rimprovera due monaci che hanno violato la Regola, </a:t>
            </a:r>
            <a:r>
              <a:rPr lang="it-IT" sz="2200" dirty="0" smtClean="0"/>
              <a:t>                                                                                 Storie </a:t>
            </a:r>
            <a:r>
              <a:rPr lang="it-IT" sz="2200" dirty="0"/>
              <a:t>di san Benedetto di Monte Oliveto Maggiore (1497-1498</a:t>
            </a:r>
            <a:r>
              <a:rPr lang="it-IT" dirty="0"/>
              <a:t>)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0"/>
            <a:ext cx="6930347" cy="623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5359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88224" y="274638"/>
            <a:ext cx="2555776" cy="1143000"/>
          </a:xfrm>
        </p:spPr>
        <p:txBody>
          <a:bodyPr>
            <a:normAutofit/>
          </a:bodyPr>
          <a:lstStyle/>
          <a:p>
            <a:r>
              <a:rPr lang="it-IT" sz="2000" dirty="0"/>
              <a:t>Compianto </a:t>
            </a:r>
            <a:r>
              <a:rPr lang="it-IT" sz="2000" dirty="0" smtClean="0"/>
              <a:t>                                           sul </a:t>
            </a:r>
            <a:r>
              <a:rPr lang="it-IT" sz="2000" dirty="0"/>
              <a:t>Cristo morto (1502)</a:t>
            </a: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64"/>
            <a:ext cx="6451482" cy="6846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6937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940152" y="1600200"/>
            <a:ext cx="3203848" cy="5257800"/>
          </a:xfrm>
        </p:spPr>
        <p:txBody>
          <a:bodyPr>
            <a:normAutofit/>
          </a:bodyPr>
          <a:lstStyle/>
          <a:p>
            <a:r>
              <a:rPr lang="it-IT" sz="2000" dirty="0"/>
              <a:t>Il Polittico di Arcevia (1507)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46" y="16212"/>
            <a:ext cx="5663066" cy="6916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45596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6237312"/>
            <a:ext cx="7772400" cy="620688"/>
          </a:xfrm>
        </p:spPr>
        <p:txBody>
          <a:bodyPr>
            <a:normAutofit/>
          </a:bodyPr>
          <a:lstStyle/>
          <a:p>
            <a:endParaRPr lang="it-IT" sz="20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6237312"/>
            <a:ext cx="6400800" cy="62068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Part. Dei dannati </a:t>
            </a:r>
            <a:endParaRPr lang="it-IT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57555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812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860032" y="274638"/>
            <a:ext cx="3826768" cy="1143000"/>
          </a:xfrm>
        </p:spPr>
        <p:txBody>
          <a:bodyPr>
            <a:normAutofit fontScale="90000"/>
          </a:bodyPr>
          <a:lstStyle/>
          <a:p>
            <a:r>
              <a:rPr lang="it-IT" sz="2000" dirty="0"/>
              <a:t>Madonna </a:t>
            </a:r>
            <a:r>
              <a:rPr lang="it-IT" sz="2000" dirty="0" smtClean="0"/>
              <a:t>                                                 col </a:t>
            </a:r>
            <a:r>
              <a:rPr lang="it-IT" sz="2000" dirty="0"/>
              <a:t>Bambino e santi </a:t>
            </a:r>
            <a:r>
              <a:rPr lang="it-IT" sz="2000" dirty="0" smtClean="0"/>
              <a:t>                                         (</a:t>
            </a:r>
            <a:r>
              <a:rPr lang="it-IT" sz="2000" dirty="0"/>
              <a:t>1519-1523), </a:t>
            </a:r>
            <a:r>
              <a:rPr lang="it-IT" sz="2000" dirty="0" smtClean="0"/>
              <a:t>                                                             Arezzo</a:t>
            </a:r>
            <a:endParaRPr lang="it-IT" sz="2000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0" y="11175"/>
            <a:ext cx="4530570" cy="684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43250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381328"/>
            <a:ext cx="9144000" cy="476672"/>
          </a:xfrm>
        </p:spPr>
        <p:txBody>
          <a:bodyPr>
            <a:normAutofit fontScale="90000"/>
          </a:bodyPr>
          <a:lstStyle/>
          <a:p>
            <a:r>
              <a:rPr lang="it-IT" sz="2000" dirty="0"/>
              <a:t>Conversione di san Paolo (1477-1480 circa), Sacrestia della Cura, </a:t>
            </a:r>
            <a:r>
              <a:rPr lang="it-IT" sz="2000" dirty="0" smtClean="0"/>
              <a:t>S                                                                  </a:t>
            </a:r>
            <a:r>
              <a:rPr lang="it-IT" sz="2000" dirty="0" err="1" smtClean="0"/>
              <a:t>antuario</a:t>
            </a:r>
            <a:r>
              <a:rPr lang="it-IT" sz="2000" dirty="0" smtClean="0"/>
              <a:t> </a:t>
            </a:r>
            <a:r>
              <a:rPr lang="it-IT" sz="2000" dirty="0"/>
              <a:t>della Santa Casa, Loreto</a:t>
            </a: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0"/>
            <a:ext cx="7477713" cy="630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04137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940152" y="274638"/>
            <a:ext cx="3024336" cy="1143000"/>
          </a:xfrm>
        </p:spPr>
        <p:txBody>
          <a:bodyPr>
            <a:normAutofit fontScale="90000"/>
          </a:bodyPr>
          <a:lstStyle/>
          <a:p>
            <a:r>
              <a:rPr lang="it-IT" sz="2000" dirty="0"/>
              <a:t>Pala di Sant'Onofrio </a:t>
            </a:r>
            <a:r>
              <a:rPr lang="it-IT" sz="2000" dirty="0" smtClean="0"/>
              <a:t>                 (</a:t>
            </a:r>
            <a:r>
              <a:rPr lang="it-IT" sz="2000" dirty="0"/>
              <a:t>1484</a:t>
            </a:r>
            <a:r>
              <a:rPr lang="it-IT" sz="2000" dirty="0" smtClean="0"/>
              <a:t>),                                                    </a:t>
            </a:r>
            <a:r>
              <a:rPr lang="it-IT" sz="2000" dirty="0"/>
              <a:t>Perugia, </a:t>
            </a:r>
            <a:r>
              <a:rPr lang="it-IT" sz="2000" dirty="0" smtClean="0"/>
              <a:t>                                                  Museo </a:t>
            </a:r>
            <a:r>
              <a:rPr lang="it-IT" sz="2000" dirty="0"/>
              <a:t>dell'Opera del Duomo</a:t>
            </a: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5266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56382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660232" y="274638"/>
            <a:ext cx="2376264" cy="2794322"/>
          </a:xfrm>
        </p:spPr>
        <p:txBody>
          <a:bodyPr>
            <a:normAutofit/>
          </a:bodyPr>
          <a:lstStyle/>
          <a:p>
            <a:r>
              <a:rPr lang="it-IT" sz="2000" dirty="0"/>
              <a:t>Sacra Famiglia di Parte Guelfa </a:t>
            </a:r>
            <a:r>
              <a:rPr lang="it-IT" sz="2000" dirty="0" smtClean="0"/>
              <a:t>                                   (</a:t>
            </a:r>
            <a:r>
              <a:rPr lang="it-IT" sz="2000" dirty="0"/>
              <a:t>1490 circa), </a:t>
            </a:r>
            <a:r>
              <a:rPr lang="it-IT" sz="2000" dirty="0" smtClean="0"/>
              <a:t>                                   Firenze</a:t>
            </a:r>
            <a:r>
              <a:rPr lang="it-IT" sz="2000" dirty="0"/>
              <a:t>, </a:t>
            </a:r>
            <a:r>
              <a:rPr lang="it-IT" sz="2000" dirty="0" smtClean="0"/>
              <a:t>                                      Galleria </a:t>
            </a:r>
            <a:r>
              <a:rPr lang="it-IT" sz="2000" dirty="0"/>
              <a:t>degli Uffizi</a:t>
            </a: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2690"/>
            <a:ext cx="6744056" cy="6825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09550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0192" y="274638"/>
            <a:ext cx="2736304" cy="3946450"/>
          </a:xfrm>
        </p:spPr>
        <p:txBody>
          <a:bodyPr>
            <a:normAutofit/>
          </a:bodyPr>
          <a:lstStyle/>
          <a:p>
            <a:r>
              <a:rPr lang="it-IT" sz="2000" dirty="0"/>
              <a:t>Comunione </a:t>
            </a:r>
            <a:r>
              <a:rPr lang="it-IT" sz="2000" dirty="0" smtClean="0"/>
              <a:t>                                            degli </a:t>
            </a:r>
            <a:r>
              <a:rPr lang="it-IT" sz="2000" dirty="0"/>
              <a:t>Apostoli </a:t>
            </a:r>
            <a:r>
              <a:rPr lang="it-IT" sz="2000" dirty="0" smtClean="0"/>
              <a:t>                               (</a:t>
            </a:r>
            <a:r>
              <a:rPr lang="it-IT" sz="2000" dirty="0"/>
              <a:t>1512), </a:t>
            </a:r>
            <a:r>
              <a:rPr lang="it-IT" sz="2000" dirty="0" smtClean="0"/>
              <a:t>                                           Cortona</a:t>
            </a:r>
            <a:r>
              <a:rPr lang="it-IT" sz="2000" dirty="0"/>
              <a:t>, </a:t>
            </a:r>
            <a:r>
              <a:rPr lang="it-IT" sz="2000" dirty="0" smtClean="0"/>
              <a:t>                                             Museo </a:t>
            </a:r>
            <a:r>
              <a:rPr lang="it-IT" sz="2000" dirty="0"/>
              <a:t>diocesano</a:t>
            </a: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9" y="0"/>
            <a:ext cx="62687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57347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453336"/>
            <a:ext cx="9144000" cy="404664"/>
          </a:xfrm>
        </p:spPr>
        <p:txBody>
          <a:bodyPr>
            <a:normAutofit fontScale="90000"/>
          </a:bodyPr>
          <a:lstStyle/>
          <a:p>
            <a:r>
              <a:rPr lang="it-IT" sz="2000" dirty="0"/>
              <a:t>Compianto sul Cristo morto tra angeli e santi (1516 circa), Cortona, chiesa di San Niccolò</a:t>
            </a:r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0"/>
            <a:ext cx="7589542" cy="6514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13996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6525344"/>
            <a:ext cx="8229600" cy="332656"/>
          </a:xfrm>
        </p:spPr>
        <p:txBody>
          <a:bodyPr>
            <a:normAutofit fontScale="85000" lnSpcReduction="10000"/>
          </a:bodyPr>
          <a:lstStyle/>
          <a:p>
            <a:r>
              <a:rPr lang="it-IT" sz="2000" dirty="0"/>
              <a:t>Dannati all'inferno (1499-1502), dettaglio, Cappella di San Brizio, Duomo di Orvieto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2" y="0"/>
            <a:ext cx="9153544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13704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Part. </a:t>
            </a:r>
            <a:r>
              <a:rPr lang="it-IT" sz="2000" dirty="0" smtClean="0"/>
              <a:t>della </a:t>
            </a:r>
            <a:r>
              <a:rPr lang="it-IT" sz="2000" dirty="0" smtClean="0"/>
              <a:t>predica e </a:t>
            </a:r>
            <a:r>
              <a:rPr lang="it-IT" sz="2000" dirty="0" smtClean="0"/>
              <a:t>fatti </a:t>
            </a:r>
            <a:r>
              <a:rPr lang="it-IT" sz="2000" dirty="0" smtClean="0"/>
              <a:t>dell’Anticristo</a:t>
            </a:r>
            <a:endParaRPr lang="it-IT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038" cy="5805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5912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7504" y="6381328"/>
            <a:ext cx="9036496" cy="476672"/>
          </a:xfrm>
        </p:spPr>
        <p:txBody>
          <a:bodyPr>
            <a:normAutofit/>
          </a:bodyPr>
          <a:lstStyle/>
          <a:p>
            <a:r>
              <a:rPr lang="it-IT" sz="2000" dirty="0"/>
              <a:t>Predica e fatti dell'Anticristo (1499-1502), Cappella di San Brizio, Duomo di Orvieto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0"/>
            <a:ext cx="8570967" cy="645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20120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525344"/>
            <a:ext cx="8229600" cy="332656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I Dannati</a:t>
            </a:r>
            <a:endParaRPr lang="it-IT" sz="2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279"/>
            <a:ext cx="8357119" cy="652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2668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/>
              <a:t>Resurrezione della carne, Cappella di San Brizio</a:t>
            </a:r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30742" cy="6525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35314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955848" y="1844824"/>
            <a:ext cx="2188152" cy="5013176"/>
          </a:xfrm>
        </p:spPr>
        <p:txBody>
          <a:bodyPr>
            <a:normAutofit/>
          </a:bodyPr>
          <a:lstStyle/>
          <a:p>
            <a:r>
              <a:rPr lang="it-IT" sz="2000" dirty="0"/>
              <a:t>Luca Signorelli, Dannati (dettaglio), Cappella </a:t>
            </a:r>
            <a:r>
              <a:rPr lang="it-IT" sz="2000" dirty="0" smtClean="0"/>
              <a:t>                           di </a:t>
            </a:r>
            <a:r>
              <a:rPr lang="it-IT" sz="2000" dirty="0"/>
              <a:t>San Brizio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" y="0"/>
            <a:ext cx="69536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55079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237312"/>
            <a:ext cx="8229600" cy="62068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La resurrezione della carne</a:t>
            </a:r>
            <a:endParaRPr lang="it-IT" sz="20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8709369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2504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289</Words>
  <Application>Microsoft Office PowerPoint</Application>
  <PresentationFormat>Presentazione su schermo (4:3)</PresentationFormat>
  <Paragraphs>25</Paragraphs>
  <Slides>25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25</vt:i4>
      </vt:variant>
    </vt:vector>
  </HeadingPairs>
  <TitlesOfParts>
    <vt:vector size="26" baseType="lpstr">
      <vt:lpstr>Tema di Office</vt:lpstr>
      <vt:lpstr>Luca Signorelli, I beati in Paradiso,  Storie degli ultimi giorni, 1499-1500,                                     affresco, Orvieto, duomo, cappell di San Brizio</vt:lpstr>
      <vt:lpstr>Presentazione standard di PowerPoint</vt:lpstr>
      <vt:lpstr>Presentazione standard di PowerPoint</vt:lpstr>
      <vt:lpstr>Part. della predica e fatti dell’Anticristo</vt:lpstr>
      <vt:lpstr>Predica e fatti dell'Anticristo (1499-1502), Cappella di San Brizio, Duomo di Orvieto</vt:lpstr>
      <vt:lpstr>I Dannati</vt:lpstr>
      <vt:lpstr>Resurrezione della carne, Cappella di San Brizio</vt:lpstr>
      <vt:lpstr>Presentazione standard di PowerPoint</vt:lpstr>
      <vt:lpstr>La resurrezione della carne</vt:lpstr>
      <vt:lpstr>I beati                             in Paradiso,                               da storie                              degli ultimi giorni,                                     1499-1504, Orvieto,                                  Duomo,                                   cappella                                      di san Brizio</vt:lpstr>
      <vt:lpstr>Autoritratto,                                                      nella Cappella di San Brizio, Orvieto</vt:lpstr>
      <vt:lpstr>Scuola                                                      di Piero                                                della Francesca                                     (Luca Signorelli?), Madonna Cini, Fondazione                                    Giorgio Cini,                                                 Venezia</vt:lpstr>
      <vt:lpstr>Flagellazione,                                               Pinacoteca di Brera,                                                      Milano</vt:lpstr>
      <vt:lpstr>Testamento e morte di Mosè (dettaglio),                                                           Cappella Sistina</vt:lpstr>
      <vt:lpstr>Educazione di Pan (1490 circa), distrutto</vt:lpstr>
      <vt:lpstr>Martirio di san Sebastiano (1498), dettaglio</vt:lpstr>
      <vt:lpstr>Presentazione standard di PowerPoint</vt:lpstr>
      <vt:lpstr>Compianto                                            sul Cristo morto (1502)</vt:lpstr>
      <vt:lpstr>Presentazione standard di PowerPoint</vt:lpstr>
      <vt:lpstr>Madonna                                                  col Bambino e santi                                          (1519-1523),                                                              Arezzo</vt:lpstr>
      <vt:lpstr>Conversione di san Paolo (1477-1480 circa), Sacrestia della Cura, S                                                                  antuario della Santa Casa, Loreto</vt:lpstr>
      <vt:lpstr>Pala di Sant'Onofrio                  (1484),                                                    Perugia,                                                   Museo dell'Opera del Duomo</vt:lpstr>
      <vt:lpstr>Sacra Famiglia di Parte Guelfa                                    (1490 circa),                                    Firenze,                                       Galleria degli Uffizi</vt:lpstr>
      <vt:lpstr>Comunione                                             degli Apostoli                                (1512),                                            Cortona,                                              Museo diocesano</vt:lpstr>
      <vt:lpstr>Compianto sul Cristo morto tra angeli e santi (1516 circa), Cortona, chiesa di San Niccolò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9</cp:revision>
  <dcterms:created xsi:type="dcterms:W3CDTF">2018-07-08T04:41:47Z</dcterms:created>
  <dcterms:modified xsi:type="dcterms:W3CDTF">2019-04-26T14:15:52Z</dcterms:modified>
</cp:coreProperties>
</file>