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90" r:id="rId19"/>
    <p:sldId id="272" r:id="rId20"/>
    <p:sldId id="289" r:id="rId21"/>
    <p:sldId id="273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98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88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42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0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67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10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27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51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04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67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65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F87F-AEEA-4D2E-9436-A2F218BB3332}" type="datetimeFigureOut">
              <a:rPr lang="it-IT" smtClean="0"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B9527-9693-4CD7-8BF6-9232F6917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12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36096" y="2130425"/>
            <a:ext cx="3456384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vergine con sei Santi, 1737, cm </a:t>
            </a:r>
            <a:r>
              <a:rPr lang="it-IT" sz="2000" dirty="0" err="1" smtClean="0"/>
              <a:t>72,8X56</a:t>
            </a:r>
            <a:r>
              <a:rPr lang="it-IT" sz="2000" dirty="0" smtClean="0"/>
              <a:t>, Budapest, Museo delle Belle Arti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00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9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Mecenate offre le belle arti all’imperatore Augusto, 1745, </a:t>
            </a:r>
            <a:r>
              <a:rPr lang="it-IT" sz="2000" dirty="0" err="1" smtClean="0"/>
              <a:t>69,5X89</a:t>
            </a:r>
            <a:r>
              <a:rPr lang="it-IT" sz="2000" dirty="0" smtClean="0"/>
              <a:t>, San Pietroburgo, </a:t>
            </a:r>
            <a:r>
              <a:rPr lang="it-IT" sz="2000" dirty="0" err="1" smtClean="0"/>
              <a:t>Ermitage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21235" cy="6525344"/>
          </a:xfrm>
        </p:spPr>
      </p:pic>
    </p:spTree>
    <p:extLst>
      <p:ext uri="{BB962C8B-B14F-4D97-AF65-F5344CB8AC3E}">
        <p14:creationId xmlns:p14="http://schemas.microsoft.com/office/powerpoint/2010/main" val="385945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525344"/>
            <a:ext cx="91440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banchetto di Cleopatra, 1743-45, </a:t>
            </a:r>
            <a:r>
              <a:rPr lang="it-IT" sz="2000" dirty="0" err="1" smtClean="0"/>
              <a:t>cm249X345</a:t>
            </a:r>
            <a:r>
              <a:rPr lang="it-IT" sz="2000" dirty="0" smtClean="0"/>
              <a:t>, Melbourne, Gallery of Victoria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76" cy="6381328"/>
          </a:xfrm>
        </p:spPr>
      </p:pic>
    </p:spTree>
    <p:extLst>
      <p:ext uri="{BB962C8B-B14F-4D97-AF65-F5344CB8AC3E}">
        <p14:creationId xmlns:p14="http://schemas.microsoft.com/office/powerpoint/2010/main" val="330339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24036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Apollo e Dafne, 175, cm </a:t>
            </a:r>
            <a:r>
              <a:rPr lang="it-IT" sz="2000" dirty="0" err="1" smtClean="0"/>
              <a:t>96X79</a:t>
            </a:r>
            <a:r>
              <a:rPr lang="it-IT" sz="2000" dirty="0" smtClean="0"/>
              <a:t>, Parigi, Museo del Louvre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19517" cy="6858000"/>
          </a:xfrm>
        </p:spPr>
      </p:pic>
    </p:spTree>
    <p:extLst>
      <p:ext uri="{BB962C8B-B14F-4D97-AF65-F5344CB8AC3E}">
        <p14:creationId xmlns:p14="http://schemas.microsoft.com/office/powerpoint/2010/main" val="88653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2280" y="274638"/>
            <a:ext cx="194421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Sant’Elena rinviene la Croce, 1745, </a:t>
            </a:r>
            <a:r>
              <a:rPr lang="it-IT" sz="2000" dirty="0" err="1" smtClean="0"/>
              <a:t>diam</a:t>
            </a:r>
            <a:r>
              <a:rPr lang="it-IT" sz="2000" dirty="0" smtClean="0"/>
              <a:t>. Cm </a:t>
            </a:r>
            <a:r>
              <a:rPr lang="it-IT" sz="2000" dirty="0" err="1" smtClean="0"/>
              <a:t>490,Venezia</a:t>
            </a:r>
            <a:r>
              <a:rPr lang="it-IT" sz="2000" dirty="0" smtClean="0"/>
              <a:t>, Gallerie dell’Accademia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7"/>
            <a:ext cx="7008575" cy="6858000"/>
          </a:xfrm>
        </p:spPr>
      </p:pic>
    </p:spTree>
    <p:extLst>
      <p:ext uri="{BB962C8B-B14F-4D97-AF65-F5344CB8AC3E}">
        <p14:creationId xmlns:p14="http://schemas.microsoft.com/office/powerpoint/2010/main" val="137048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Ultima Cena, 1745, cm </a:t>
            </a:r>
            <a:r>
              <a:rPr lang="it-IT" sz="2000" dirty="0" err="1" smtClean="0"/>
              <a:t>81X90</a:t>
            </a:r>
            <a:r>
              <a:rPr lang="it-IT" sz="2000" dirty="0" smtClean="0"/>
              <a:t>, Parigi, Museo del Louvre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32725"/>
            <a:ext cx="7432650" cy="6525344"/>
          </a:xfrm>
        </p:spPr>
      </p:pic>
    </p:spTree>
    <p:extLst>
      <p:ext uri="{BB962C8B-B14F-4D97-AF65-F5344CB8AC3E}">
        <p14:creationId xmlns:p14="http://schemas.microsoft.com/office/powerpoint/2010/main" val="38632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comunione di Santa Lucia, 1745, </a:t>
            </a:r>
            <a:r>
              <a:rPr lang="it-IT" sz="2000" dirty="0" err="1" smtClean="0"/>
              <a:t>cm222X101</a:t>
            </a:r>
            <a:r>
              <a:rPr lang="it-IT" sz="2000" dirty="0" smtClean="0"/>
              <a:t>, Venezia, chiesa dei Santi Apostoli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7752" cy="6858000"/>
          </a:xfrm>
        </p:spPr>
      </p:pic>
    </p:spTree>
    <p:extLst>
      <p:ext uri="{BB962C8B-B14F-4D97-AF65-F5344CB8AC3E}">
        <p14:creationId xmlns:p14="http://schemas.microsoft.com/office/powerpoint/2010/main" val="13735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Apparizione della Vergine a San Simone Stock, 1746-49, cm </a:t>
            </a:r>
            <a:r>
              <a:rPr lang="it-IT" sz="2000" dirty="0" err="1" smtClean="0"/>
              <a:t>66X42</a:t>
            </a:r>
            <a:r>
              <a:rPr lang="it-IT" sz="2000" dirty="0" smtClean="0"/>
              <a:t>, Parigi, Museo del Louvre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53023" cy="6858000"/>
          </a:xfrm>
        </p:spPr>
      </p:pic>
    </p:spTree>
    <p:extLst>
      <p:ext uri="{BB962C8B-B14F-4D97-AF65-F5344CB8AC3E}">
        <p14:creationId xmlns:p14="http://schemas.microsoft.com/office/powerpoint/2010/main" val="40944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/>
              <a:t>La Vergine appare al beato Stock, Venezia, Scuola grande di S. Maria del Carmelo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8178" cy="6858000"/>
          </a:xfrm>
        </p:spPr>
      </p:pic>
    </p:spTree>
    <p:extLst>
      <p:ext uri="{BB962C8B-B14F-4D97-AF65-F5344CB8AC3E}">
        <p14:creationId xmlns:p14="http://schemas.microsoft.com/office/powerpoint/2010/main" val="32074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Angelo con scapolare, part. dell’apparizione della Madonna al beato Stock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9756" cy="3713415"/>
          </a:xfrm>
        </p:spPr>
      </p:pic>
    </p:spTree>
    <p:extLst>
      <p:ext uri="{BB962C8B-B14F-4D97-AF65-F5344CB8AC3E}">
        <p14:creationId xmlns:p14="http://schemas.microsoft.com/office/powerpoint/2010/main" val="37135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0272" y="274638"/>
            <a:ext cx="212372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 Fortezza e la Giustizia, 1740-43, cm </a:t>
            </a:r>
            <a:r>
              <a:rPr lang="it-IT" sz="2000" dirty="0" err="1" smtClean="0"/>
              <a:t>235X240</a:t>
            </a:r>
            <a:r>
              <a:rPr lang="it-IT" sz="2000" dirty="0" smtClean="0"/>
              <a:t>, Venezia, Scuola Grande dei Carmini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8"/>
            <a:ext cx="6980132" cy="6843801"/>
          </a:xfrm>
        </p:spPr>
      </p:pic>
    </p:spTree>
    <p:extLst>
      <p:ext uri="{BB962C8B-B14F-4D97-AF65-F5344CB8AC3E}">
        <p14:creationId xmlns:p14="http://schemas.microsoft.com/office/powerpoint/2010/main" val="28171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Madonna in gloria con Bambino e San Filippo Neri, 1740, cm </a:t>
            </a:r>
            <a:r>
              <a:rPr lang="it-IT" sz="2000" dirty="0" err="1" smtClean="0"/>
              <a:t>360X182</a:t>
            </a:r>
            <a:r>
              <a:rPr lang="it-IT" sz="2000" dirty="0" smtClean="0"/>
              <a:t>, Camerino, chiesa di San Filippo Neri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3024" cy="6858000"/>
          </a:xfrm>
        </p:spPr>
      </p:pic>
    </p:spTree>
    <p:extLst>
      <p:ext uri="{BB962C8B-B14F-4D97-AF65-F5344CB8AC3E}">
        <p14:creationId xmlns:p14="http://schemas.microsoft.com/office/powerpoint/2010/main" val="173917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Lafortezza  e la Giustizia, part. Venezia, Scuola Grande del Carmelo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67"/>
            <a:ext cx="9165680" cy="6316887"/>
          </a:xfrm>
        </p:spPr>
      </p:pic>
    </p:spTree>
    <p:extLst>
      <p:ext uri="{BB962C8B-B14F-4D97-AF65-F5344CB8AC3E}">
        <p14:creationId xmlns:p14="http://schemas.microsoft.com/office/powerpoint/2010/main" val="34343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0272" y="274638"/>
            <a:ext cx="212372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 Prudenza, la Sincerità e la Temperanza, 1740-43, cm </a:t>
            </a:r>
            <a:r>
              <a:rPr lang="it-IT" sz="2000" dirty="0" err="1" smtClean="0"/>
              <a:t>235X240</a:t>
            </a:r>
            <a:r>
              <a:rPr lang="it-IT" sz="2000" dirty="0" smtClean="0"/>
              <a:t>, Venezia, Scuola Grande dei Carmini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9320" cy="6858000"/>
          </a:xfrm>
        </p:spPr>
      </p:pic>
    </p:spTree>
    <p:extLst>
      <p:ext uri="{BB962C8B-B14F-4D97-AF65-F5344CB8AC3E}">
        <p14:creationId xmlns:p14="http://schemas.microsoft.com/office/powerpoint/2010/main" val="34535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L’Umiltà, la Mansuetudine, la Verità, part. Venezia, Scuola </a:t>
            </a:r>
            <a:r>
              <a:rPr lang="it-IT" sz="2000" dirty="0" err="1" smtClean="0"/>
              <a:t>grandel</a:t>
            </a:r>
            <a:r>
              <a:rPr lang="it-IT" sz="2000" dirty="0" smtClean="0"/>
              <a:t> del Carmelo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700" cy="6309320"/>
          </a:xfrm>
        </p:spPr>
      </p:pic>
    </p:spTree>
    <p:extLst>
      <p:ext uri="{BB962C8B-B14F-4D97-AF65-F5344CB8AC3E}">
        <p14:creationId xmlns:p14="http://schemas.microsoft.com/office/powerpoint/2010/main" val="34709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Giovane muratore, Scuola grande del Carmelo, Venezia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"/>
            <a:ext cx="3275856" cy="6928789"/>
          </a:xfrm>
        </p:spPr>
      </p:pic>
    </p:spTree>
    <p:extLst>
      <p:ext uri="{BB962C8B-B14F-4D97-AF65-F5344CB8AC3E}">
        <p14:creationId xmlns:p14="http://schemas.microsoft.com/office/powerpoint/2010/main" val="22594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Putti con il libro, Venezia, Scuola Grande del Carmelo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" y="5789"/>
            <a:ext cx="4817595" cy="6852211"/>
          </a:xfrm>
        </p:spPr>
      </p:pic>
    </p:spTree>
    <p:extLst>
      <p:ext uri="{BB962C8B-B14F-4D97-AF65-F5344CB8AC3E}">
        <p14:creationId xmlns:p14="http://schemas.microsoft.com/office/powerpoint/2010/main" val="11206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 tre virtù teologali, Venezia, Scuola Grande del Carmelo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778982" cy="6741368"/>
          </a:xfrm>
        </p:spPr>
      </p:pic>
    </p:spTree>
    <p:extLst>
      <p:ext uri="{BB962C8B-B14F-4D97-AF65-F5344CB8AC3E}">
        <p14:creationId xmlns:p14="http://schemas.microsoft.com/office/powerpoint/2010/main" val="1879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 tre virtù teologali, part. La fede, Venezia, Scuola grande del Carmelo, Venezia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8178" cy="6858000"/>
          </a:xfrm>
        </p:spPr>
      </p:pic>
    </p:spTree>
    <p:extLst>
      <p:ext uri="{BB962C8B-B14F-4D97-AF65-F5344CB8AC3E}">
        <p14:creationId xmlns:p14="http://schemas.microsoft.com/office/powerpoint/2010/main" val="31275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Allegoria nuziale, </a:t>
            </a:r>
            <a:r>
              <a:rPr lang="it-IT" sz="2400" dirty="0" err="1" smtClean="0"/>
              <a:t>soffittoCa</a:t>
            </a:r>
            <a:r>
              <a:rPr lang="it-IT" sz="2400" dirty="0" smtClean="0"/>
              <a:t>’ Rezzonico, Venezia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1237" cy="6858000"/>
          </a:xfrm>
        </p:spPr>
      </p:pic>
    </p:spTree>
    <p:extLst>
      <p:ext uri="{BB962C8B-B14F-4D97-AF65-F5344CB8AC3E}">
        <p14:creationId xmlns:p14="http://schemas.microsoft.com/office/powerpoint/2010/main" val="1070871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584524" cy="6858000"/>
          </a:xfrm>
        </p:spPr>
      </p:pic>
    </p:spTree>
    <p:extLst>
      <p:ext uri="{BB962C8B-B14F-4D97-AF65-F5344CB8AC3E}">
        <p14:creationId xmlns:p14="http://schemas.microsoft.com/office/powerpoint/2010/main" val="275427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Nettuno offre doni a Venezia, 1740-43, cm </a:t>
            </a:r>
            <a:r>
              <a:rPr lang="it-IT" sz="2000" dirty="0" err="1" smtClean="0"/>
              <a:t>135X270</a:t>
            </a:r>
            <a:r>
              <a:rPr lang="it-IT" sz="2000" dirty="0" smtClean="0"/>
              <a:t>, Venezia Palazzo Ducale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4629" cy="4293096"/>
          </a:xfrm>
        </p:spPr>
      </p:pic>
    </p:spTree>
    <p:extLst>
      <p:ext uri="{BB962C8B-B14F-4D97-AF65-F5344CB8AC3E}">
        <p14:creationId xmlns:p14="http://schemas.microsoft.com/office/powerpoint/2010/main" val="32043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Caduta della manna, 1740, cm </a:t>
            </a:r>
            <a:r>
              <a:rPr lang="it-IT" sz="2000" dirty="0" err="1" smtClean="0"/>
              <a:t>1000X525</a:t>
            </a:r>
            <a:r>
              <a:rPr lang="it-IT" sz="2000" dirty="0" smtClean="0"/>
              <a:t>, Verolanuova (</a:t>
            </a:r>
            <a:r>
              <a:rPr lang="it-IT" sz="2000" dirty="0" err="1" smtClean="0"/>
              <a:t>BS</a:t>
            </a:r>
            <a:r>
              <a:rPr lang="it-IT" sz="2000" dirty="0" smtClean="0"/>
              <a:t>), parrocchiale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85485" cy="6858000"/>
          </a:xfrm>
        </p:spPr>
      </p:pic>
    </p:spTree>
    <p:extLst>
      <p:ext uri="{BB962C8B-B14F-4D97-AF65-F5344CB8AC3E}">
        <p14:creationId xmlns:p14="http://schemas.microsoft.com/office/powerpoint/2010/main" val="985571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Armida abbandonata da Rinaldo, 1742-45, cm </a:t>
            </a:r>
            <a:r>
              <a:rPr lang="it-IT" sz="2000" dirty="0" err="1" smtClean="0"/>
              <a:t>181X</a:t>
            </a:r>
            <a:r>
              <a:rPr lang="it-IT" sz="2000" dirty="0" smtClean="0"/>
              <a:t> 259, Chicago, Art </a:t>
            </a:r>
            <a:r>
              <a:rPr lang="it-IT" sz="2000" dirty="0" err="1" smtClean="0"/>
              <a:t>Institute</a:t>
            </a:r>
            <a:r>
              <a:rPr lang="it-IT" sz="2000" dirty="0" smtClean="0"/>
              <a:t> Chicago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5235" cy="6453336"/>
          </a:xfrm>
        </p:spPr>
      </p:pic>
    </p:spTree>
    <p:extLst>
      <p:ext uri="{BB962C8B-B14F-4D97-AF65-F5344CB8AC3E}">
        <p14:creationId xmlns:p14="http://schemas.microsoft.com/office/powerpoint/2010/main" val="41741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Armida incontra Rinaldo addormentato, 1742-45, cm </a:t>
            </a:r>
            <a:r>
              <a:rPr lang="it-IT" sz="2000" dirty="0" err="1" smtClean="0"/>
              <a:t>188X217</a:t>
            </a:r>
            <a:r>
              <a:rPr lang="it-IT" sz="2000" dirty="0" smtClean="0"/>
              <a:t>, Chicago, Art </a:t>
            </a:r>
            <a:r>
              <a:rPr lang="it-IT" sz="2000" dirty="0" err="1" smtClean="0"/>
              <a:t>Institute</a:t>
            </a:r>
            <a:r>
              <a:rPr lang="it-IT" sz="2000" dirty="0" smtClean="0"/>
              <a:t> Chicago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592077" cy="6510207"/>
          </a:xfrm>
        </p:spPr>
      </p:pic>
    </p:spTree>
    <p:extLst>
      <p:ext uri="{BB962C8B-B14F-4D97-AF65-F5344CB8AC3E}">
        <p14:creationId xmlns:p14="http://schemas.microsoft.com/office/powerpoint/2010/main" val="20520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Armida e Rinaldo nel giardino, 1742-45, cm </a:t>
            </a:r>
            <a:r>
              <a:rPr lang="it-IT" sz="2000" dirty="0" err="1" smtClean="0"/>
              <a:t>187X259</a:t>
            </a:r>
            <a:r>
              <a:rPr lang="it-IT" sz="2000" dirty="0" smtClean="0"/>
              <a:t>, Chicago, Art </a:t>
            </a:r>
            <a:r>
              <a:rPr lang="it-IT" sz="2000" dirty="0" err="1" smtClean="0"/>
              <a:t>Institute</a:t>
            </a:r>
            <a:r>
              <a:rPr lang="it-IT" sz="2000" dirty="0" smtClean="0"/>
              <a:t> Chicago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91"/>
            <a:ext cx="9216527" cy="6543735"/>
          </a:xfrm>
        </p:spPr>
      </p:pic>
    </p:spTree>
    <p:extLst>
      <p:ext uri="{BB962C8B-B14F-4D97-AF65-F5344CB8AC3E}">
        <p14:creationId xmlns:p14="http://schemas.microsoft.com/office/powerpoint/2010/main" val="26574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Rinaldo ed il mago di </a:t>
            </a:r>
            <a:r>
              <a:rPr lang="it-IT" sz="2000" dirty="0" err="1" smtClean="0"/>
              <a:t>Ascalona</a:t>
            </a:r>
            <a:r>
              <a:rPr lang="it-IT" sz="2000" dirty="0" smtClean="0"/>
              <a:t>, 1742-45, cm </a:t>
            </a:r>
            <a:r>
              <a:rPr lang="it-IT" sz="2000" dirty="0" err="1" smtClean="0"/>
              <a:t>42X49</a:t>
            </a:r>
            <a:r>
              <a:rPr lang="it-IT" sz="2000" dirty="0" smtClean="0"/>
              <a:t>, Chicago, Art </a:t>
            </a:r>
            <a:r>
              <a:rPr lang="it-IT" sz="2000" dirty="0" err="1" smtClean="0"/>
              <a:t>Institute</a:t>
            </a:r>
            <a:r>
              <a:rPr lang="it-IT" sz="2000" dirty="0" smtClean="0"/>
              <a:t> Chicago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192849" cy="6453336"/>
          </a:xfrm>
        </p:spPr>
      </p:pic>
    </p:spTree>
    <p:extLst>
      <p:ext uri="{BB962C8B-B14F-4D97-AF65-F5344CB8AC3E}">
        <p14:creationId xmlns:p14="http://schemas.microsoft.com/office/powerpoint/2010/main" val="1702558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Verità e la Nobiltà fanno fuggire l’Ignoranza, 1743, cm </a:t>
            </a:r>
            <a:r>
              <a:rPr lang="it-IT" sz="2000" dirty="0" err="1" smtClean="0"/>
              <a:t>64X35</a:t>
            </a:r>
            <a:r>
              <a:rPr lang="it-IT" sz="2000" dirty="0" smtClean="0"/>
              <a:t>, Londra, </a:t>
            </a:r>
            <a:r>
              <a:rPr lang="it-IT" sz="2000" dirty="0" err="1" smtClean="0"/>
              <a:t>Dulwich</a:t>
            </a:r>
            <a:r>
              <a:rPr lang="it-IT" sz="2000" dirty="0" smtClean="0"/>
              <a:t> Picture Gallery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4" y="-1488"/>
            <a:ext cx="3806460" cy="6842111"/>
          </a:xfrm>
        </p:spPr>
      </p:pic>
    </p:spTree>
    <p:extLst>
      <p:ext uri="{BB962C8B-B14F-4D97-AF65-F5344CB8AC3E}">
        <p14:creationId xmlns:p14="http://schemas.microsoft.com/office/powerpoint/2010/main" val="812172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88032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rapimento di Europa, 1743, </a:t>
            </a:r>
            <a:r>
              <a:rPr lang="it-IT" sz="2000" dirty="0" err="1" smtClean="0"/>
              <a:t>74,3X66,1</a:t>
            </a:r>
            <a:r>
              <a:rPr lang="it-IT" sz="2000" dirty="0" smtClean="0"/>
              <a:t>, Edimburgo, National Gallery of Scotland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83299" cy="6858000"/>
          </a:xfrm>
        </p:spPr>
      </p:pic>
    </p:spTree>
    <p:extLst>
      <p:ext uri="{BB962C8B-B14F-4D97-AF65-F5344CB8AC3E}">
        <p14:creationId xmlns:p14="http://schemas.microsoft.com/office/powerpoint/2010/main" val="554302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5365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miracolo della Casa di Loreto, 1743 </a:t>
            </a:r>
            <a:r>
              <a:rPr lang="it-IT" sz="2000" dirty="0" err="1" smtClean="0"/>
              <a:t>ca</a:t>
            </a:r>
            <a:r>
              <a:rPr lang="it-IT" sz="2000" dirty="0" smtClean="0"/>
              <a:t>, Venezia, chiesa di Santa Maria di </a:t>
            </a:r>
            <a:r>
              <a:rPr lang="it-IT" sz="2000" dirty="0" err="1" smtClean="0"/>
              <a:t>Nazaret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0536" cy="6858000"/>
          </a:xfrm>
        </p:spPr>
      </p:pic>
    </p:spTree>
    <p:extLst>
      <p:ext uri="{BB962C8B-B14F-4D97-AF65-F5344CB8AC3E}">
        <p14:creationId xmlns:p14="http://schemas.microsoft.com/office/powerpoint/2010/main" val="2359195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Santa Caterina da Siena, 1746 </a:t>
            </a:r>
            <a:r>
              <a:rPr lang="it-IT" sz="2000" dirty="0" err="1" smtClean="0"/>
              <a:t>ca</a:t>
            </a:r>
            <a:r>
              <a:rPr lang="it-IT" sz="2000" dirty="0" smtClean="0"/>
              <a:t>, cm </a:t>
            </a:r>
            <a:r>
              <a:rPr lang="it-IT" sz="2000" dirty="0" err="1" smtClean="0"/>
              <a:t>70X52</a:t>
            </a:r>
            <a:r>
              <a:rPr lang="it-IT" sz="2000" dirty="0" smtClean="0"/>
              <a:t>, Vienna, </a:t>
            </a:r>
            <a:r>
              <a:rPr lang="it-IT" sz="2000" dirty="0" err="1" smtClean="0"/>
              <a:t>Kunsthistorisches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" y="0"/>
            <a:ext cx="5234891" cy="6858000"/>
          </a:xfrm>
        </p:spPr>
      </p:pic>
    </p:spTree>
    <p:extLst>
      <p:ext uri="{BB962C8B-B14F-4D97-AF65-F5344CB8AC3E}">
        <p14:creationId xmlns:p14="http://schemas.microsoft.com/office/powerpoint/2010/main" val="7094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1236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Ritratto di ragazzo, ( il figlio Lorenzo ), con libro, 1747-1750, cm </a:t>
            </a:r>
            <a:r>
              <a:rPr lang="it-IT" sz="2000" dirty="0" err="1" smtClean="0"/>
              <a:t>48,3X39,1</a:t>
            </a:r>
            <a:r>
              <a:rPr lang="it-IT" sz="2000" dirty="0" smtClean="0"/>
              <a:t>, New Orleans, New Orleans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of Art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99"/>
            <a:ext cx="5508089" cy="6843801"/>
          </a:xfrm>
        </p:spPr>
      </p:pic>
    </p:spTree>
    <p:extLst>
      <p:ext uri="{BB962C8B-B14F-4D97-AF65-F5344CB8AC3E}">
        <p14:creationId xmlns:p14="http://schemas.microsoft.com/office/powerpoint/2010/main" val="26197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Visita di Enrico III a villa Contarini, 1750 </a:t>
            </a:r>
            <a:r>
              <a:rPr lang="it-IT" sz="2000" dirty="0" err="1" smtClean="0"/>
              <a:t>ca</a:t>
            </a:r>
            <a:r>
              <a:rPr lang="it-IT" sz="2000" dirty="0" smtClean="0"/>
              <a:t>, cm </a:t>
            </a:r>
            <a:r>
              <a:rPr lang="it-IT" sz="2000" dirty="0" err="1" smtClean="0"/>
              <a:t>402X729</a:t>
            </a:r>
            <a:r>
              <a:rPr lang="it-IT" sz="2000" dirty="0" smtClean="0"/>
              <a:t>, Parigi, Museo </a:t>
            </a:r>
            <a:r>
              <a:rPr lang="it-IT" sz="2000" dirty="0" err="1" smtClean="0"/>
              <a:t>Jacquert-Andrè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2244" cy="5229200"/>
          </a:xfrm>
        </p:spPr>
      </p:pic>
    </p:spTree>
    <p:extLst>
      <p:ext uri="{BB962C8B-B14F-4D97-AF65-F5344CB8AC3E}">
        <p14:creationId xmlns:p14="http://schemas.microsoft.com/office/powerpoint/2010/main" val="8605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Alessandro e </a:t>
            </a:r>
            <a:r>
              <a:rPr lang="it-IT" sz="2000" dirty="0" err="1" smtClean="0"/>
              <a:t>Campaspe</a:t>
            </a:r>
            <a:r>
              <a:rPr lang="it-IT" sz="2000" dirty="0" smtClean="0"/>
              <a:t> nello </a:t>
            </a:r>
            <a:r>
              <a:rPr lang="it-IT" sz="2000" dirty="0" err="1" smtClean="0"/>
              <a:t>studo</a:t>
            </a:r>
            <a:r>
              <a:rPr lang="it-IT" sz="2000" dirty="0" smtClean="0"/>
              <a:t> di </a:t>
            </a:r>
            <a:r>
              <a:rPr lang="it-IT" sz="2000" dirty="0" err="1" smtClean="0"/>
              <a:t>Apelle</a:t>
            </a:r>
            <a:r>
              <a:rPr lang="it-IT" sz="2000" dirty="0" smtClean="0"/>
              <a:t>, 1740, cm </a:t>
            </a:r>
            <a:r>
              <a:rPr lang="it-IT" sz="2000" dirty="0" err="1" smtClean="0"/>
              <a:t>43X54</a:t>
            </a:r>
            <a:r>
              <a:rPr lang="it-IT" sz="2000" dirty="0" smtClean="0"/>
              <a:t>, Los Angeles, </a:t>
            </a:r>
            <a:r>
              <a:rPr lang="it-IT" sz="2000" dirty="0" err="1" smtClean="0"/>
              <a:t>Getty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5213"/>
            <a:ext cx="8158291" cy="6453336"/>
          </a:xfrm>
        </p:spPr>
      </p:pic>
    </p:spTree>
    <p:extLst>
      <p:ext uri="{BB962C8B-B14F-4D97-AF65-F5344CB8AC3E}">
        <p14:creationId xmlns:p14="http://schemas.microsoft.com/office/powerpoint/2010/main" val="1229719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Giacomo Maggiore conquistatore dei Mori, 1749-50, cm </a:t>
            </a:r>
            <a:r>
              <a:rPr lang="it-IT" sz="2000" dirty="0" err="1" smtClean="0"/>
              <a:t>317X163</a:t>
            </a:r>
            <a:r>
              <a:rPr lang="it-IT" sz="2000" dirty="0" smtClean="0"/>
              <a:t>, Budapest, Museo delle Belle Arti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7608" cy="6858000"/>
          </a:xfrm>
        </p:spPr>
      </p:pic>
    </p:spTree>
    <p:extLst>
      <p:ext uri="{BB962C8B-B14F-4D97-AF65-F5344CB8AC3E}">
        <p14:creationId xmlns:p14="http://schemas.microsoft.com/office/powerpoint/2010/main" val="14279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Apoteosi della famiglia Barbaro, 1740-50, cm </a:t>
            </a:r>
            <a:r>
              <a:rPr lang="it-IT" sz="2000" dirty="0" err="1" smtClean="0"/>
              <a:t>243X466</a:t>
            </a:r>
            <a:r>
              <a:rPr lang="it-IT" sz="2000" dirty="0" smtClean="0"/>
              <a:t>, New York, </a:t>
            </a:r>
            <a:r>
              <a:rPr lang="it-IT" sz="2000" dirty="0" err="1" smtClean="0"/>
              <a:t>Metropolitam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of Art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02" y="0"/>
            <a:ext cx="9206702" cy="5157192"/>
          </a:xfrm>
        </p:spPr>
      </p:pic>
    </p:spTree>
    <p:extLst>
      <p:ext uri="{BB962C8B-B14F-4D97-AF65-F5344CB8AC3E}">
        <p14:creationId xmlns:p14="http://schemas.microsoft.com/office/powerpoint/2010/main" val="29600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 Vergine appare al beato Stock, Venezia, Scuola grande di S. Maria del Carmelo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76"/>
            <a:ext cx="5528995" cy="6840524"/>
          </a:xfrm>
        </p:spPr>
      </p:pic>
    </p:spTree>
    <p:extLst>
      <p:ext uri="{BB962C8B-B14F-4D97-AF65-F5344CB8AC3E}">
        <p14:creationId xmlns:p14="http://schemas.microsoft.com/office/powerpoint/2010/main" val="29272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Apollo sul carro del Sole e le 4 parti della Terra, 1740, Milano, Galleria Grande di Palazzo Clerici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76456" cy="6507342"/>
          </a:xfrm>
        </p:spPr>
      </p:pic>
    </p:spTree>
    <p:extLst>
      <p:ext uri="{BB962C8B-B14F-4D97-AF65-F5344CB8AC3E}">
        <p14:creationId xmlns:p14="http://schemas.microsoft.com/office/powerpoint/2010/main" val="74488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sacrificio di </a:t>
            </a:r>
            <a:r>
              <a:rPr lang="it-IT" sz="2000" dirty="0" err="1" smtClean="0"/>
              <a:t>Melchisedech</a:t>
            </a:r>
            <a:r>
              <a:rPr lang="it-IT" sz="2000" dirty="0" smtClean="0"/>
              <a:t>, 1740-42, cm </a:t>
            </a:r>
            <a:r>
              <a:rPr lang="it-IT" sz="2000" dirty="0" err="1" smtClean="0"/>
              <a:t>1000X525</a:t>
            </a:r>
            <a:r>
              <a:rPr lang="it-IT" sz="2000" dirty="0" smtClean="0"/>
              <a:t>, Verolanuova (</a:t>
            </a:r>
            <a:r>
              <a:rPr lang="it-IT" sz="2000" dirty="0" err="1" smtClean="0"/>
              <a:t>BS</a:t>
            </a:r>
            <a:r>
              <a:rPr lang="it-IT" sz="2000" dirty="0" smtClean="0"/>
              <a:t>), parrocchiale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72469" cy="6858000"/>
          </a:xfrm>
        </p:spPr>
      </p:pic>
    </p:spTree>
    <p:extLst>
      <p:ext uri="{BB962C8B-B14F-4D97-AF65-F5344CB8AC3E}">
        <p14:creationId xmlns:p14="http://schemas.microsoft.com/office/powerpoint/2010/main" val="45104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16835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Allegoria della Forza e della Saggezza, 1740-43,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Milano, </a:t>
            </a:r>
            <a:r>
              <a:rPr lang="it-IT" sz="2000" dirty="0" err="1" smtClean="0"/>
              <a:t>MuseoPoldi-pezzoli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4203" cy="6858000"/>
          </a:xfrm>
        </p:spPr>
      </p:pic>
    </p:spTree>
    <p:extLst>
      <p:ext uri="{BB962C8B-B14F-4D97-AF65-F5344CB8AC3E}">
        <p14:creationId xmlns:p14="http://schemas.microsoft.com/office/powerpoint/2010/main" val="107594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Fortezza e Sapienza, 1740-45, cm </a:t>
            </a:r>
            <a:r>
              <a:rPr lang="it-IT" sz="2000" dirty="0" err="1" smtClean="0"/>
              <a:t>251X179</a:t>
            </a:r>
            <a:r>
              <a:rPr lang="it-IT" sz="2000" dirty="0" smtClean="0"/>
              <a:t>, Udine, Civici Musei e Gallerie di Storia ed Arte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35897" cy="6881994"/>
          </a:xfrm>
        </p:spPr>
      </p:pic>
    </p:spTree>
    <p:extLst>
      <p:ext uri="{BB962C8B-B14F-4D97-AF65-F5344CB8AC3E}">
        <p14:creationId xmlns:p14="http://schemas.microsoft.com/office/powerpoint/2010/main" val="372975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verità svelata da Tempo, 1743-44, cm </a:t>
            </a:r>
            <a:r>
              <a:rPr lang="it-IT" sz="2000" dirty="0" err="1" smtClean="0"/>
              <a:t>254X340</a:t>
            </a:r>
            <a:r>
              <a:rPr lang="it-IT" sz="2000" dirty="0" smtClean="0"/>
              <a:t>, Vicenza, Palazzo Chiericati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5"/>
            <a:ext cx="8496892" cy="6453336"/>
          </a:xfrm>
        </p:spPr>
      </p:pic>
    </p:spTree>
    <p:extLst>
      <p:ext uri="{BB962C8B-B14F-4D97-AF65-F5344CB8AC3E}">
        <p14:creationId xmlns:p14="http://schemas.microsoft.com/office/powerpoint/2010/main" val="3724677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653</Words>
  <Application>Microsoft Office PowerPoint</Application>
  <PresentationFormat>Presentazione su schermo (4:3)</PresentationFormat>
  <Paragraphs>41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La vergine con sei Santi, 1737, cm 72,8X56, Budapest, Museo delle Belle Arti</vt:lpstr>
      <vt:lpstr>Madonna in gloria con Bambino e San Filippo Neri, 1740, cm 360X182, Camerino, chiesa di San Filippo Neri</vt:lpstr>
      <vt:lpstr>Caduta della manna, 1740, cm 1000X525, Verolanuova (BS), parrocchiale</vt:lpstr>
      <vt:lpstr>Alessandro e Campaspe nello studo di Apelle, 1740, cm 43X54, Los Angeles, Getty Museum</vt:lpstr>
      <vt:lpstr>Apollo sul carro del Sole e le 4 parti della Terra, 1740, Milano, Galleria Grande di Palazzo Clerici</vt:lpstr>
      <vt:lpstr>Il sacrificio di Melchisedech, 1740-42, cm 1000X525, Verolanuova (BS), parrocchiale</vt:lpstr>
      <vt:lpstr>Allegoria della Forza e della Saggezza, 1740-43, cm 400X500, Milano, MuseoPoldi-pezzoli</vt:lpstr>
      <vt:lpstr>Fortezza e Sapienza, 1740-45, cm 251X179, Udine, Civici Musei e Gallerie di Storia ed Arte</vt:lpstr>
      <vt:lpstr>La verità svelata da Tempo, 1743-44, cm 254X340, Vicenza, Palazzo Chiericati</vt:lpstr>
      <vt:lpstr>Mecenate offre le belle arti all’imperatore Augusto, 1745, 69,5X89, San Pietroburgo, Ermitage</vt:lpstr>
      <vt:lpstr>Il banchetto di Cleopatra, 1743-45, cm249X345, Melbourne, Gallery of Victoria</vt:lpstr>
      <vt:lpstr>Apollo e Dafne, 175, cm 96X79, Parigi, Museo del Louvre</vt:lpstr>
      <vt:lpstr>Sant’Elena rinviene la Croce, 1745, diam. Cm 490,Venezia, Gallerie dell’Accademia</vt:lpstr>
      <vt:lpstr>Ultima Cena, 1745, cm 81X90, Parigi, Museo del Louvre</vt:lpstr>
      <vt:lpstr>La comunione di Santa Lucia, 1745, cm222X101, Venezia, chiesa dei Santi Apostoli</vt:lpstr>
      <vt:lpstr>Apparizione della Vergine a San Simone Stock, 1746-49, cm 66X42, Parigi, Museo del Louvre</vt:lpstr>
      <vt:lpstr>La Vergine appare al beato Stock, Venezia, Scuola grande di S. Maria del Carmelo</vt:lpstr>
      <vt:lpstr>Angelo con scapolare, part. dell’apparizione della Madonna al beato Stock</vt:lpstr>
      <vt:lpstr>La Fortezza e la Giustizia, 1740-43, cm 235X240, Venezia, Scuola Grande dei Carmini</vt:lpstr>
      <vt:lpstr>Lafortezza  e la Giustizia, part. Venezia, Scuola Grande del Carmelo</vt:lpstr>
      <vt:lpstr>La Prudenza, la Sincerità e la Temperanza, 1740-43, cm 235X240, Venezia, Scuola Grande dei Carmini</vt:lpstr>
      <vt:lpstr>L’Umiltà, la Mansuetudine, la Verità, part. Venezia, Scuola grandel del Carmelo</vt:lpstr>
      <vt:lpstr>Giovane muratore, Scuola grande del Carmelo, Venezia</vt:lpstr>
      <vt:lpstr>Putti con il libro, Venezia, Scuola Grande del Carmelo</vt:lpstr>
      <vt:lpstr>Le tre virtù teologali, Venezia, Scuola Grande del Carmelo</vt:lpstr>
      <vt:lpstr>Le tre virtù teologali, part. La fede, Venezia, Scuola grande del Carmelo, Venezia</vt:lpstr>
      <vt:lpstr>Allegoria nuziale, soffittoCa’ Rezzonico, Venezia</vt:lpstr>
      <vt:lpstr>Presentazione standard di PowerPoint</vt:lpstr>
      <vt:lpstr>Nettuno offre doni a Venezia, 1740-43, cm 135X270, Venezia Palazzo Ducale</vt:lpstr>
      <vt:lpstr>Armida abbandonata da Rinaldo, 1742-45, cm 181X 259, Chicago, Art Institute Chicago</vt:lpstr>
      <vt:lpstr>Armida incontra Rinaldo addormentato, 1742-45, cm 188X217, Chicago, Art Institute Chicago</vt:lpstr>
      <vt:lpstr>Armida e Rinaldo nel giardino, 1742-45, cm 187X259, Chicago, Art Institute Chicago</vt:lpstr>
      <vt:lpstr>Rinaldo ed il mago di Ascalona, 1742-45, cm 42X49, Chicago, Art Institute Chicago</vt:lpstr>
      <vt:lpstr>La Verità e la Nobiltà fanno fuggire l’Ignoranza, 1743, cm 64X35, Londra, Dulwich Picture Gallery</vt:lpstr>
      <vt:lpstr>Il rapimento di Europa, 1743, 74,3X66,1, Edimburgo, National Gallery of Scotland</vt:lpstr>
      <vt:lpstr>Il miracolo della Casa di Loreto, 1743 ca, Venezia, chiesa di Santa Maria di Nazaret</vt:lpstr>
      <vt:lpstr>Santa Caterina da Siena, 1746 ca, cm 70X52, Vienna, Kunsthistorisches Museum</vt:lpstr>
      <vt:lpstr>Ritratto di ragazzo, ( il figlio Lorenzo ), con libro, 1747-1750, cm 48,3X39,1, New Orleans, New Orleans Museum of Art</vt:lpstr>
      <vt:lpstr>Visita di Enrico III a villa Contarini, 1750 ca, cm 402X729, Parigi, Museo Jacquert-Andrè</vt:lpstr>
      <vt:lpstr>San Giacomo Maggiore conquistatore dei Mori, 1749-50, cm 317X163, Budapest, Museo delle Belle Arti</vt:lpstr>
      <vt:lpstr>Apoteosi della famiglia Barbaro, 1740-50, cm 243X466, New York, Metropolitam Museum of Art</vt:lpstr>
      <vt:lpstr>La Vergine appare al beato Stock, Venezia, Scuola grande di S. Maria del Carmelo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vergine con sei Santi, 1737, cm 72,8X56, Budapest, Museo delle Belle Arti</dc:title>
  <dc:creator>lenovo</dc:creator>
  <cp:lastModifiedBy>lenovo</cp:lastModifiedBy>
  <cp:revision>16</cp:revision>
  <dcterms:created xsi:type="dcterms:W3CDTF">2016-11-08T14:16:20Z</dcterms:created>
  <dcterms:modified xsi:type="dcterms:W3CDTF">2016-12-07T14:55:21Z</dcterms:modified>
</cp:coreProperties>
</file>