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65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49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34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61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18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1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07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2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7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1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B233-5154-463D-9DD9-20B6C60AD66C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1C65-E16D-4AEA-A52C-4AEBABD03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12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08104" y="2130425"/>
            <a:ext cx="295009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Tarquinio e Lucrezia, 1750 </a:t>
            </a:r>
            <a:r>
              <a:rPr lang="it-IT" sz="2000" dirty="0" err="1" smtClean="0"/>
              <a:t>ca</a:t>
            </a:r>
            <a:r>
              <a:rPr lang="it-IT" sz="2000" dirty="0" smtClean="0"/>
              <a:t>, cm </a:t>
            </a:r>
            <a:r>
              <a:rPr lang="it-IT" sz="2000" dirty="0" err="1" smtClean="0"/>
              <a:t>140X103</a:t>
            </a:r>
            <a:r>
              <a:rPr lang="it-IT" sz="2000" dirty="0" smtClean="0"/>
              <a:t>, Augusta, Palazzo </a:t>
            </a:r>
            <a:r>
              <a:rPr lang="it-IT" sz="2000" dirty="0" err="1" smtClean="0"/>
              <a:t>Schaizier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5071"/>
            <a:ext cx="5049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</a:t>
            </a:r>
            <a:r>
              <a:rPr lang="it-IT" sz="2000" dirty="0" err="1" smtClean="0"/>
              <a:t>mujer</a:t>
            </a:r>
            <a:r>
              <a:rPr lang="it-IT" sz="2000" dirty="0" smtClean="0"/>
              <a:t> del </a:t>
            </a:r>
            <a:r>
              <a:rPr lang="it-IT" sz="2000" dirty="0" err="1" smtClean="0"/>
              <a:t>càantaro</a:t>
            </a:r>
            <a:r>
              <a:rPr lang="it-IT" sz="2000" dirty="0" smtClean="0"/>
              <a:t>, 1755, cm </a:t>
            </a:r>
            <a:r>
              <a:rPr lang="it-IT" sz="2000" dirty="0" err="1" smtClean="0"/>
              <a:t>160X40</a:t>
            </a:r>
            <a:r>
              <a:rPr lang="it-IT" sz="2000" dirty="0" smtClean="0"/>
              <a:t>, Londra, National Gallery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359742" cy="6858001"/>
          </a:xfrm>
        </p:spPr>
      </p:pic>
    </p:spTree>
    <p:extLst>
      <p:ext uri="{BB962C8B-B14F-4D97-AF65-F5344CB8AC3E}">
        <p14:creationId xmlns:p14="http://schemas.microsoft.com/office/powerpoint/2010/main" val="348241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525344"/>
            <a:ext cx="9036496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Le virtù teologali, 1755, </a:t>
            </a:r>
            <a:r>
              <a:rPr lang="it-IT" sz="2000" dirty="0" err="1" smtClean="0"/>
              <a:t>cm38,5X38,1</a:t>
            </a:r>
            <a:r>
              <a:rPr lang="it-IT" sz="2000" dirty="0" smtClean="0"/>
              <a:t>, Bruxelles, Museo delle belle Arti del Belgio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438"/>
            <a:ext cx="6670752" cy="6518650"/>
          </a:xfrm>
        </p:spPr>
      </p:pic>
    </p:spTree>
    <p:extLst>
      <p:ext uri="{BB962C8B-B14F-4D97-AF65-F5344CB8AC3E}">
        <p14:creationId xmlns:p14="http://schemas.microsoft.com/office/powerpoint/2010/main" val="376689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morte di </a:t>
            </a:r>
            <a:r>
              <a:rPr lang="it-IT" sz="2000" dirty="0" err="1" smtClean="0"/>
              <a:t>Sofonisba</a:t>
            </a:r>
            <a:r>
              <a:rPr lang="it-IT" sz="2000" dirty="0" smtClean="0"/>
              <a:t>, 1755-60, cm </a:t>
            </a:r>
            <a:r>
              <a:rPr lang="it-IT" sz="2000" dirty="0" err="1" smtClean="0"/>
              <a:t>49X39</a:t>
            </a:r>
            <a:r>
              <a:rPr lang="it-IT" sz="2000" dirty="0" smtClean="0"/>
              <a:t>, Madrid, Museo </a:t>
            </a:r>
            <a:r>
              <a:rPr lang="it-IT" sz="2000" dirty="0" err="1" smtClean="0"/>
              <a:t>Thyssen-Bormemiza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2"/>
            <a:ext cx="5173961" cy="6855498"/>
          </a:xfrm>
        </p:spPr>
      </p:pic>
    </p:spTree>
    <p:extLst>
      <p:ext uri="{BB962C8B-B14F-4D97-AF65-F5344CB8AC3E}">
        <p14:creationId xmlns:p14="http://schemas.microsoft.com/office/powerpoint/2010/main" val="227716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Dama con il tricorno, 1755-60, cm </a:t>
            </a:r>
            <a:r>
              <a:rPr lang="it-IT" sz="2000" dirty="0" err="1" smtClean="0"/>
              <a:t>62,2X49,3</a:t>
            </a:r>
            <a:r>
              <a:rPr lang="it-IT" sz="2000" dirty="0" smtClean="0"/>
              <a:t>, Washington, National Gallery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" y="0"/>
            <a:ext cx="5275385" cy="6858000"/>
          </a:xfrm>
        </p:spPr>
      </p:pic>
    </p:spTree>
    <p:extLst>
      <p:ext uri="{BB962C8B-B14F-4D97-AF65-F5344CB8AC3E}">
        <p14:creationId xmlns:p14="http://schemas.microsoft.com/office/powerpoint/2010/main" val="93304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Ritratto del </a:t>
            </a:r>
            <a:r>
              <a:rPr lang="it-IT" sz="2000" dirty="0" err="1" smtClean="0"/>
              <a:t>procurtaore</a:t>
            </a:r>
            <a:r>
              <a:rPr lang="it-IT" sz="2000" dirty="0" smtClean="0"/>
              <a:t> </a:t>
            </a:r>
            <a:r>
              <a:rPr lang="it-IT" sz="2000" dirty="0" err="1" smtClean="0"/>
              <a:t>Dolfin</a:t>
            </a:r>
            <a:r>
              <a:rPr lang="it-IT" sz="2000" dirty="0" smtClean="0"/>
              <a:t>, 1755, cm </a:t>
            </a:r>
            <a:r>
              <a:rPr lang="it-IT" sz="2000" dirty="0" err="1" smtClean="0"/>
              <a:t>235X158</a:t>
            </a:r>
            <a:r>
              <a:rPr lang="it-IT" sz="2000" dirty="0" smtClean="0"/>
              <a:t>, Venezia, Fondazione </a:t>
            </a:r>
            <a:r>
              <a:rPr lang="it-IT" sz="2000" dirty="0" err="1" smtClean="0"/>
              <a:t>Querini</a:t>
            </a:r>
            <a:r>
              <a:rPr lang="it-IT" sz="2000" dirty="0" smtClean="0"/>
              <a:t> </a:t>
            </a:r>
            <a:r>
              <a:rPr lang="it-IT" sz="2000" dirty="0" err="1" smtClean="0"/>
              <a:t>Stampaglia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21515" cy="6858000"/>
          </a:xfrm>
        </p:spPr>
      </p:pic>
    </p:spTree>
    <p:extLst>
      <p:ext uri="{BB962C8B-B14F-4D97-AF65-F5344CB8AC3E}">
        <p14:creationId xmlns:p14="http://schemas.microsoft.com/office/powerpoint/2010/main" val="284539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martirio di Santa Agata, 2756, cm </a:t>
            </a:r>
            <a:r>
              <a:rPr lang="it-IT" sz="2000" dirty="0" err="1" smtClean="0"/>
              <a:t>184X131</a:t>
            </a:r>
            <a:r>
              <a:rPr lang="it-IT" sz="2000" dirty="0" smtClean="0"/>
              <a:t>, Berlino, </a:t>
            </a:r>
            <a:r>
              <a:rPr lang="it-IT" sz="2000" dirty="0" err="1" smtClean="0"/>
              <a:t>Gemaldegalerie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" y="6694"/>
            <a:ext cx="4946791" cy="6851306"/>
          </a:xfrm>
        </p:spPr>
      </p:pic>
    </p:spTree>
    <p:extLst>
      <p:ext uri="{BB962C8B-B14F-4D97-AF65-F5344CB8AC3E}">
        <p14:creationId xmlns:p14="http://schemas.microsoft.com/office/powerpoint/2010/main" val="315825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merito accompagnato dalla Nobiltà e dalla Virtù, 1757, cm </a:t>
            </a:r>
            <a:r>
              <a:rPr lang="it-IT" sz="2000" dirty="0" err="1" smtClean="0"/>
              <a:t>1000X600</a:t>
            </a:r>
            <a:r>
              <a:rPr lang="it-IT" sz="2000" dirty="0" smtClean="0"/>
              <a:t>, Venezia Ca’ Rezzonico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1" y="0"/>
            <a:ext cx="4876800" cy="6858000"/>
          </a:xfrm>
        </p:spPr>
      </p:pic>
    </p:spTree>
    <p:extLst>
      <p:ext uri="{BB962C8B-B14F-4D97-AF65-F5344CB8AC3E}">
        <p14:creationId xmlns:p14="http://schemas.microsoft.com/office/powerpoint/2010/main" val="21539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Rinaldo ed Armida, 1757, cm </a:t>
            </a:r>
            <a:r>
              <a:rPr lang="it-IT" sz="2000" dirty="0" err="1" smtClean="0"/>
              <a:t>104,8X143</a:t>
            </a:r>
            <a:r>
              <a:rPr lang="it-IT" sz="2000" dirty="0" smtClean="0"/>
              <a:t>, Wurzburg, </a:t>
            </a:r>
            <a:r>
              <a:rPr lang="it-IT" sz="2000" dirty="0" err="1" smtClean="0"/>
              <a:t>Residenz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" y="-7707"/>
            <a:ext cx="9048109" cy="6597352"/>
          </a:xfrm>
        </p:spPr>
      </p:pic>
    </p:spTree>
    <p:extLst>
      <p:ext uri="{BB962C8B-B14F-4D97-AF65-F5344CB8AC3E}">
        <p14:creationId xmlns:p14="http://schemas.microsoft.com/office/powerpoint/2010/main" val="27376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Assunta, 1757, Udine, Oratorio della Purità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55163" cy="6858000"/>
          </a:xfrm>
        </p:spPr>
      </p:pic>
    </p:spTree>
    <p:extLst>
      <p:ext uri="{BB962C8B-B14F-4D97-AF65-F5344CB8AC3E}">
        <p14:creationId xmlns:p14="http://schemas.microsoft.com/office/powerpoint/2010/main" val="1341989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Immacolata Concezione, Udine, Oratorio della Purità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200744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Diana, Apollo e ninfe, 1750, cm </a:t>
            </a:r>
            <a:r>
              <a:rPr lang="it-IT" sz="2000" dirty="0" err="1" smtClean="0"/>
              <a:t>64X35</a:t>
            </a:r>
            <a:r>
              <a:rPr lang="it-IT" sz="2000" dirty="0" smtClean="0"/>
              <a:t>, Londra, </a:t>
            </a:r>
            <a:r>
              <a:rPr lang="it-IT" sz="2000" dirty="0" err="1" smtClean="0"/>
              <a:t>Dulwich</a:t>
            </a:r>
            <a:r>
              <a:rPr lang="it-IT" sz="2000" dirty="0" smtClean="0"/>
              <a:t> Picture Gallery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811"/>
            <a:ext cx="3480806" cy="6857189"/>
          </a:xfrm>
        </p:spPr>
      </p:pic>
    </p:spTree>
    <p:extLst>
      <p:ext uri="{BB962C8B-B14F-4D97-AF65-F5344CB8AC3E}">
        <p14:creationId xmlns:p14="http://schemas.microsoft.com/office/powerpoint/2010/main" val="4135145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visione di Sant’Anna, 1759, cm </a:t>
            </a:r>
            <a:r>
              <a:rPr lang="it-IT" sz="2000" dirty="0" err="1" smtClean="0"/>
              <a:t>244X130</a:t>
            </a:r>
            <a:r>
              <a:rPr lang="it-IT" sz="2000" dirty="0" smtClean="0"/>
              <a:t>, Germania, </a:t>
            </a:r>
            <a:r>
              <a:rPr lang="it-IT" sz="2000" dirty="0" err="1" smtClean="0"/>
              <a:t>Gemaldegalerie</a:t>
            </a:r>
            <a:r>
              <a:rPr lang="it-IT" sz="2000" dirty="0" smtClean="0"/>
              <a:t> Alte Mister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70" y="4192"/>
            <a:ext cx="3311018" cy="6853808"/>
          </a:xfrm>
        </p:spPr>
      </p:pic>
    </p:spTree>
    <p:extLst>
      <p:ext uri="{BB962C8B-B14F-4D97-AF65-F5344CB8AC3E}">
        <p14:creationId xmlns:p14="http://schemas.microsoft.com/office/powerpoint/2010/main" val="211097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Santa Tecla libera la città di Este dalle peste, 1759, Este, Duomo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075" cy="5229200"/>
          </a:xfrm>
        </p:spPr>
      </p:pic>
    </p:spTree>
    <p:extLst>
      <p:ext uri="{BB962C8B-B14F-4D97-AF65-F5344CB8AC3E}">
        <p14:creationId xmlns:p14="http://schemas.microsoft.com/office/powerpoint/2010/main" val="29337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Santa Tecla libera la città di Este dalla peste, 1759, cm </a:t>
            </a:r>
            <a:r>
              <a:rPr lang="it-IT" sz="2000" dirty="0" err="1" smtClean="0"/>
              <a:t>81,3X44,8</a:t>
            </a:r>
            <a:r>
              <a:rPr lang="it-IT" sz="2000" dirty="0" smtClean="0"/>
              <a:t>, New York, </a:t>
            </a:r>
            <a:r>
              <a:rPr lang="it-IT" sz="2000" dirty="0" err="1" smtClean="0"/>
              <a:t>Matropolitan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30723" cy="6858000"/>
          </a:xfrm>
        </p:spPr>
      </p:pic>
    </p:spTree>
    <p:extLst>
      <p:ext uri="{BB962C8B-B14F-4D97-AF65-F5344CB8AC3E}">
        <p14:creationId xmlns:p14="http://schemas.microsoft.com/office/powerpoint/2010/main" val="91883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Papa Silvestro nell’atto di </a:t>
            </a:r>
            <a:r>
              <a:rPr lang="it-IT" sz="2000" dirty="0" err="1" smtClean="0"/>
              <a:t>battexzzare</a:t>
            </a:r>
            <a:r>
              <a:rPr lang="it-IT" sz="2000" dirty="0" smtClean="0"/>
              <a:t> l’imperatore Costantino, 1759, cm </a:t>
            </a:r>
            <a:r>
              <a:rPr lang="it-IT" sz="2000" dirty="0" err="1" smtClean="0"/>
              <a:t>324X172</a:t>
            </a:r>
            <a:r>
              <a:rPr lang="it-IT" sz="2000" dirty="0" smtClean="0"/>
              <a:t>,  Folzano (</a:t>
            </a:r>
            <a:r>
              <a:rPr lang="it-IT" sz="2000" dirty="0" err="1" smtClean="0"/>
              <a:t>BS</a:t>
            </a:r>
            <a:r>
              <a:rPr lang="it-IT" sz="2000" dirty="0" smtClean="0"/>
              <a:t>), chiesa di San Silvestro</a:t>
            </a:r>
            <a:endParaRPr lang="it-IT" sz="20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3549316" cy="6858000"/>
          </a:xfrm>
        </p:spPr>
      </p:pic>
    </p:spTree>
    <p:extLst>
      <p:ext uri="{BB962C8B-B14F-4D97-AF65-F5344CB8AC3E}">
        <p14:creationId xmlns:p14="http://schemas.microsoft.com/office/powerpoint/2010/main" val="180866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1236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Madonna del cardellino, 1760, cm </a:t>
            </a:r>
            <a:r>
              <a:rPr lang="it-IT" sz="2000" dirty="0" err="1" smtClean="0"/>
              <a:t>240X120</a:t>
            </a:r>
            <a:r>
              <a:rPr lang="it-IT" sz="2000" dirty="0" smtClean="0"/>
              <a:t>, Washington, National Gallery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" y="2502"/>
            <a:ext cx="5419365" cy="6855498"/>
          </a:xfrm>
        </p:spPr>
      </p:pic>
    </p:spTree>
    <p:extLst>
      <p:ext uri="{BB962C8B-B14F-4D97-AF65-F5344CB8AC3E}">
        <p14:creationId xmlns:p14="http://schemas.microsoft.com/office/powerpoint/2010/main" val="176268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Ritratto di giovane donna, 1760, cm </a:t>
            </a:r>
            <a:r>
              <a:rPr lang="it-IT" sz="2000" dirty="0" err="1" smtClean="0"/>
              <a:t>240X120</a:t>
            </a:r>
            <a:r>
              <a:rPr lang="it-IT" sz="2000" dirty="0" smtClean="0"/>
              <a:t>, Oxford, </a:t>
            </a:r>
            <a:r>
              <a:rPr lang="it-IT" sz="2000" dirty="0" err="1" smtClean="0"/>
              <a:t>Ashmolean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8340" cy="6858000"/>
          </a:xfrm>
        </p:spPr>
      </p:pic>
    </p:spTree>
    <p:extLst>
      <p:ext uri="{BB962C8B-B14F-4D97-AF65-F5344CB8AC3E}">
        <p14:creationId xmlns:p14="http://schemas.microsoft.com/office/powerpoint/2010/main" val="61192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Apoteosi della famiglia Pisani, 1761-62, cm </a:t>
            </a:r>
            <a:r>
              <a:rPr lang="it-IT" sz="2000" dirty="0" err="1" smtClean="0"/>
              <a:t>2350X1350</a:t>
            </a:r>
            <a:r>
              <a:rPr lang="it-IT" sz="2000" dirty="0" smtClean="0"/>
              <a:t>, </a:t>
            </a:r>
            <a:r>
              <a:rPr lang="it-IT" sz="2000" dirty="0" err="1" smtClean="0"/>
              <a:t>Stra</a:t>
            </a:r>
            <a:r>
              <a:rPr lang="it-IT" sz="2000" dirty="0" smtClean="0"/>
              <a:t> (VE), </a:t>
            </a:r>
            <a:r>
              <a:rPr lang="it-IT" sz="2000" smtClean="0"/>
              <a:t>villa Pisani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7238" cy="6858000"/>
          </a:xfrm>
        </p:spPr>
      </p:pic>
    </p:spTree>
    <p:extLst>
      <p:ext uri="{BB962C8B-B14F-4D97-AF65-F5344CB8AC3E}">
        <p14:creationId xmlns:p14="http://schemas.microsoft.com/office/powerpoint/2010/main" val="3154061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Immacolata Concezione, 1767-69, cm </a:t>
            </a:r>
            <a:r>
              <a:rPr lang="it-IT" sz="2000" dirty="0" err="1" smtClean="0"/>
              <a:t>281X155</a:t>
            </a:r>
            <a:r>
              <a:rPr lang="it-IT" sz="2000" dirty="0" smtClean="0"/>
              <a:t>, Madrid, Museo del Prado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9474" cy="6858000"/>
          </a:xfrm>
        </p:spPr>
      </p:pic>
    </p:spTree>
    <p:extLst>
      <p:ext uri="{BB962C8B-B14F-4D97-AF65-F5344CB8AC3E}">
        <p14:creationId xmlns:p14="http://schemas.microsoft.com/office/powerpoint/2010/main" val="654990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trionfo di Venere, 1767—69, cm </a:t>
            </a:r>
            <a:r>
              <a:rPr lang="it-IT" sz="2000" dirty="0" err="1" smtClean="0"/>
              <a:t>87X61,5</a:t>
            </a:r>
            <a:r>
              <a:rPr lang="it-IT" sz="2000" dirty="0" smtClean="0"/>
              <a:t>, Madrid, Museo del </a:t>
            </a:r>
            <a:r>
              <a:rPr lang="it-IT" sz="2000" dirty="0" err="1" smtClean="0"/>
              <a:t>Parado</a:t>
            </a:r>
            <a:endParaRPr lang="it-IT" sz="20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" y="22856"/>
            <a:ext cx="4750752" cy="6835144"/>
          </a:xfrm>
        </p:spPr>
      </p:pic>
    </p:spTree>
    <p:extLst>
      <p:ext uri="{BB962C8B-B14F-4D97-AF65-F5344CB8AC3E}">
        <p14:creationId xmlns:p14="http://schemas.microsoft.com/office/powerpoint/2010/main" val="3299942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Sant’Antonio da Padova con il bambino Gesù, 1767-69, cm </a:t>
            </a:r>
            <a:r>
              <a:rPr lang="it-IT" sz="2000" dirty="0" err="1" smtClean="0"/>
              <a:t>225X179</a:t>
            </a:r>
            <a:r>
              <a:rPr lang="it-IT" sz="2000" dirty="0" smtClean="0"/>
              <a:t>, Madrid, Museo del Prado</a:t>
            </a:r>
            <a:endParaRPr lang="it-IT" sz="20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44624"/>
            <a:ext cx="5343824" cy="6813376"/>
          </a:xfrm>
        </p:spPr>
      </p:pic>
    </p:spTree>
    <p:extLst>
      <p:ext uri="{BB962C8B-B14F-4D97-AF65-F5344CB8AC3E}">
        <p14:creationId xmlns:p14="http://schemas.microsoft.com/office/powerpoint/2010/main" val="270549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Consilium</a:t>
            </a:r>
            <a:r>
              <a:rPr lang="it-IT" sz="2000" dirty="0" smtClean="0"/>
              <a:t> in arena, 1750 </a:t>
            </a:r>
            <a:r>
              <a:rPr lang="it-IT" sz="2000" dirty="0" err="1" smtClean="0"/>
              <a:t>ca</a:t>
            </a:r>
            <a:r>
              <a:rPr lang="it-IT" sz="2000" dirty="0" smtClean="0"/>
              <a:t>, cm </a:t>
            </a:r>
            <a:r>
              <a:rPr lang="it-IT" sz="2000" dirty="0" err="1" smtClean="0"/>
              <a:t>125X193</a:t>
            </a:r>
            <a:r>
              <a:rPr lang="it-IT" sz="2000" dirty="0" smtClean="0"/>
              <a:t>, Udine Civici Musei e Gallerie di storia ed Arte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462" cy="6237312"/>
          </a:xfrm>
        </p:spPr>
      </p:pic>
    </p:spTree>
    <p:extLst>
      <p:ext uri="{BB962C8B-B14F-4D97-AF65-F5344CB8AC3E}">
        <p14:creationId xmlns:p14="http://schemas.microsoft.com/office/powerpoint/2010/main" val="2004007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stigmate di San Francesco d’Assisi, 1767-69, cm </a:t>
            </a:r>
            <a:r>
              <a:rPr lang="it-IT" sz="2000" dirty="0" err="1" smtClean="0"/>
              <a:t>275X153</a:t>
            </a:r>
            <a:r>
              <a:rPr lang="it-IT" sz="2000" dirty="0" smtClean="0"/>
              <a:t>, Madrid. Museo del </a:t>
            </a:r>
            <a:r>
              <a:rPr lang="it-IT" sz="2000" dirty="0" err="1" smtClean="0"/>
              <a:t>Padro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7330" cy="6858000"/>
          </a:xfrm>
        </p:spPr>
      </p:pic>
    </p:spTree>
    <p:extLst>
      <p:ext uri="{BB962C8B-B14F-4D97-AF65-F5344CB8AC3E}">
        <p14:creationId xmlns:p14="http://schemas.microsoft.com/office/powerpoint/2010/main" val="3087405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Angeli con corona di </a:t>
            </a:r>
            <a:r>
              <a:rPr lang="it-IT" sz="2000" dirty="0" err="1" smtClean="0"/>
              <a:t>azucenas</a:t>
            </a:r>
            <a:r>
              <a:rPr lang="it-IT" sz="2000" dirty="0" smtClean="0"/>
              <a:t>, 1767-69, cm </a:t>
            </a:r>
            <a:r>
              <a:rPr lang="it-IT" sz="2000" dirty="0" err="1" smtClean="0"/>
              <a:t>67X69</a:t>
            </a:r>
            <a:r>
              <a:rPr lang="it-IT" sz="2000" dirty="0" smtClean="0"/>
              <a:t>, Madrid, Museo del Prado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431" cy="6525344"/>
          </a:xfrm>
        </p:spPr>
      </p:pic>
    </p:spTree>
    <p:extLst>
      <p:ext uri="{BB962C8B-B14F-4D97-AF65-F5344CB8AC3E}">
        <p14:creationId xmlns:p14="http://schemas.microsoft.com/office/powerpoint/2010/main" val="372691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Lavisione</a:t>
            </a:r>
            <a:r>
              <a:rPr lang="it-IT" sz="2000" dirty="0" smtClean="0"/>
              <a:t> di San </a:t>
            </a:r>
            <a:r>
              <a:rPr lang="it-IT" sz="2000" dirty="0" err="1" smtClean="0"/>
              <a:t>Pasqule</a:t>
            </a:r>
            <a:r>
              <a:rPr lang="it-IT" sz="2000" dirty="0" smtClean="0"/>
              <a:t> </a:t>
            </a:r>
            <a:r>
              <a:rPr lang="it-IT" sz="2000" dirty="0" err="1" smtClean="0"/>
              <a:t>Bailon</a:t>
            </a:r>
            <a:r>
              <a:rPr lang="it-IT" sz="2000" dirty="0" smtClean="0"/>
              <a:t>, 1767-69, cm </a:t>
            </a:r>
            <a:r>
              <a:rPr lang="it-IT" sz="2000" dirty="0" err="1" smtClean="0"/>
              <a:t>153X112</a:t>
            </a:r>
            <a:r>
              <a:rPr lang="it-IT" sz="2000" dirty="0" smtClean="0"/>
              <a:t>, Madrid, Museo del Prado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9446" cy="6858000"/>
          </a:xfrm>
        </p:spPr>
      </p:pic>
    </p:spTree>
    <p:extLst>
      <p:ext uri="{BB962C8B-B14F-4D97-AF65-F5344CB8AC3E}">
        <p14:creationId xmlns:p14="http://schemas.microsoft.com/office/powerpoint/2010/main" val="3818723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2028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 Carlo Borromeo, 1767-69, cm </a:t>
            </a:r>
            <a:r>
              <a:rPr lang="it-IT" sz="2000" dirty="0" err="1" smtClean="0"/>
              <a:t>122X112</a:t>
            </a:r>
            <a:r>
              <a:rPr lang="it-IT" sz="2000" dirty="0" smtClean="0"/>
              <a:t>, Cincinnati, Art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20737" cy="6858000"/>
          </a:xfrm>
        </p:spPr>
      </p:pic>
    </p:spTree>
    <p:extLst>
      <p:ext uri="{BB962C8B-B14F-4D97-AF65-F5344CB8AC3E}">
        <p14:creationId xmlns:p14="http://schemas.microsoft.com/office/powerpoint/2010/main" val="3811304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Deposizione del Corpo di Gesù nel sepolcro, 1767-69, cm </a:t>
            </a:r>
            <a:r>
              <a:rPr lang="it-IT" sz="2000" dirty="0" err="1" smtClean="0"/>
              <a:t>57X42</a:t>
            </a:r>
            <a:r>
              <a:rPr lang="it-IT" sz="2000" dirty="0" smtClean="0"/>
              <a:t>, Lisbona, Museo </a:t>
            </a:r>
            <a:r>
              <a:rPr lang="it-IT" sz="2000" dirty="0" err="1" smtClean="0"/>
              <a:t>nacional</a:t>
            </a:r>
            <a:r>
              <a:rPr lang="it-IT" sz="2000" dirty="0" smtClean="0"/>
              <a:t> de Arte </a:t>
            </a:r>
            <a:r>
              <a:rPr lang="it-IT" sz="2000" dirty="0" err="1" smtClean="0"/>
              <a:t>antigua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5113140" cy="6858000"/>
          </a:xfrm>
        </p:spPr>
      </p:pic>
    </p:spTree>
    <p:extLst>
      <p:ext uri="{BB962C8B-B14F-4D97-AF65-F5344CB8AC3E}">
        <p14:creationId xmlns:p14="http://schemas.microsoft.com/office/powerpoint/2010/main" val="3982294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fuga in Egitto, 1765-70, cm </a:t>
            </a:r>
            <a:r>
              <a:rPr lang="it-IT" sz="2000" dirty="0" err="1" smtClean="0"/>
              <a:t>57X43</a:t>
            </a:r>
            <a:r>
              <a:rPr lang="it-IT" sz="2000" dirty="0" smtClean="0"/>
              <a:t>, Lisbona, Museo </a:t>
            </a:r>
            <a:r>
              <a:rPr lang="it-IT" sz="2000" dirty="0" err="1" smtClean="0"/>
              <a:t>Nacional</a:t>
            </a:r>
            <a:r>
              <a:rPr lang="it-IT" sz="2000" dirty="0" smtClean="0"/>
              <a:t> de Arte </a:t>
            </a:r>
            <a:r>
              <a:rPr lang="it-IT" sz="2000" dirty="0" err="1" smtClean="0"/>
              <a:t>antigua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459794" cy="7056784"/>
          </a:xfrm>
        </p:spPr>
      </p:pic>
    </p:spTree>
    <p:extLst>
      <p:ext uri="{BB962C8B-B14F-4D97-AF65-F5344CB8AC3E}">
        <p14:creationId xmlns:p14="http://schemas.microsoft.com/office/powerpoint/2010/main" val="1383395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Venere nella grotta di Vulcano </a:t>
            </a:r>
            <a:r>
              <a:rPr lang="it-IT" sz="2000" dirty="0" err="1" smtClean="0"/>
              <a:t>chie</a:t>
            </a:r>
            <a:r>
              <a:rPr lang="it-IT" sz="2000" dirty="0" smtClean="0"/>
              <a:t> le armi di Enea, 1765-70, </a:t>
            </a:r>
            <a:r>
              <a:rPr lang="it-IT" sz="2000" dirty="0" err="1" smtClean="0"/>
              <a:t>cm69X87</a:t>
            </a:r>
            <a:r>
              <a:rPr lang="it-IT" sz="2000" dirty="0" smtClean="0"/>
              <a:t>, Filadelfia, </a:t>
            </a:r>
            <a:r>
              <a:rPr lang="it-IT" sz="2000" dirty="0" err="1" smtClean="0"/>
              <a:t>Muesum</a:t>
            </a:r>
            <a:r>
              <a:rPr lang="it-IT" sz="2000" dirty="0" smtClean="0"/>
              <a:t>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15810" cy="6309320"/>
          </a:xfrm>
        </p:spPr>
      </p:pic>
    </p:spTree>
    <p:extLst>
      <p:ext uri="{BB962C8B-B14F-4D97-AF65-F5344CB8AC3E}">
        <p14:creationId xmlns:p14="http://schemas.microsoft.com/office/powerpoint/2010/main" val="1273305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Abramo ed i tre Angeli, 1770, cm </a:t>
            </a:r>
            <a:r>
              <a:rPr lang="it-IT" sz="2000" dirty="0" err="1" smtClean="0"/>
              <a:t>196X151</a:t>
            </a:r>
            <a:r>
              <a:rPr lang="it-IT" sz="2000" dirty="0" smtClean="0"/>
              <a:t>, Madrid, Museo del </a:t>
            </a:r>
            <a:r>
              <a:rPr lang="it-IT" sz="2000" dirty="0" err="1" smtClean="0"/>
              <a:t>Parado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" y="0"/>
            <a:ext cx="5240115" cy="6858000"/>
          </a:xfrm>
        </p:spPr>
      </p:pic>
    </p:spTree>
    <p:extLst>
      <p:ext uri="{BB962C8B-B14F-4D97-AF65-F5344CB8AC3E}">
        <p14:creationId xmlns:p14="http://schemas.microsoft.com/office/powerpoint/2010/main" val="1260198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Patrizio vescovo d’Irlando, , </a:t>
            </a:r>
            <a:r>
              <a:rPr lang="it-IT" sz="2000" dirty="0" err="1" smtClean="0"/>
              <a:t>PDOVA</a:t>
            </a:r>
            <a:r>
              <a:rPr lang="it-IT" sz="2000" dirty="0" smtClean="0"/>
              <a:t>, Civici Musei </a:t>
            </a:r>
            <a:r>
              <a:rPr lang="it-IT" sz="2000" smtClean="0"/>
              <a:t>agli Eremitani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4" y="2502"/>
            <a:ext cx="3656789" cy="6949077"/>
          </a:xfrm>
        </p:spPr>
      </p:pic>
    </p:spTree>
    <p:extLst>
      <p:ext uri="{BB962C8B-B14F-4D97-AF65-F5344CB8AC3E}">
        <p14:creationId xmlns:p14="http://schemas.microsoft.com/office/powerpoint/2010/main" val="1337562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Allegoria del Merito, soffitto, Ca’ Rezzonico, Venezia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9" y="0"/>
            <a:ext cx="4922466" cy="6858000"/>
          </a:xfrm>
        </p:spPr>
      </p:pic>
    </p:spTree>
    <p:extLst>
      <p:ext uri="{BB962C8B-B14F-4D97-AF65-F5344CB8AC3E}">
        <p14:creationId xmlns:p14="http://schemas.microsoft.com/office/powerpoint/2010/main" val="49118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Allegoria dei pianeti e dei continenti, 1752, cm </a:t>
            </a:r>
            <a:r>
              <a:rPr lang="it-IT" sz="2000" dirty="0" err="1" smtClean="0"/>
              <a:t>185,4X175,4</a:t>
            </a:r>
            <a:r>
              <a:rPr lang="it-IT" sz="2000" dirty="0" smtClean="0"/>
              <a:t>, New York, </a:t>
            </a:r>
            <a:r>
              <a:rPr lang="it-IT" sz="2000" dirty="0" err="1" smtClean="0"/>
              <a:t>Metropolitan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5849" cy="6858000"/>
          </a:xfrm>
        </p:spPr>
      </p:pic>
    </p:spTree>
    <p:extLst>
      <p:ext uri="{BB962C8B-B14F-4D97-AF65-F5344CB8AC3E}">
        <p14:creationId xmlns:p14="http://schemas.microsoft.com/office/powerpoint/2010/main" val="793014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Nobiltà e la Virtù che combattono l’ignoranza, soffitto, Ca’ Rezzonico, Venezia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50"/>
            <a:ext cx="5205351" cy="6860450"/>
          </a:xfrm>
        </p:spPr>
      </p:pic>
    </p:spTree>
    <p:extLst>
      <p:ext uri="{BB962C8B-B14F-4D97-AF65-F5344CB8AC3E}">
        <p14:creationId xmlns:p14="http://schemas.microsoft.com/office/powerpoint/2010/main" val="1899959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Biagio, Ca’ </a:t>
            </a:r>
            <a:r>
              <a:rPr lang="it-IT" sz="2000" dirty="0" err="1" smtClean="0"/>
              <a:t>rezzonico</a:t>
            </a:r>
            <a:r>
              <a:rPr lang="it-IT" sz="2000" dirty="0" smtClean="0"/>
              <a:t>, Venezia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" y="0"/>
            <a:ext cx="5586318" cy="6858000"/>
          </a:xfrm>
        </p:spPr>
      </p:pic>
    </p:spTree>
    <p:extLst>
      <p:ext uri="{BB962C8B-B14F-4D97-AF65-F5344CB8AC3E}">
        <p14:creationId xmlns:p14="http://schemas.microsoft.com/office/powerpoint/2010/main" val="3565979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Martino di Tours, Ca’ Rezzonico, Venezia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2057" cy="6957392"/>
          </a:xfrm>
        </p:spPr>
      </p:pic>
    </p:spTree>
    <p:extLst>
      <p:ext uri="{BB962C8B-B14F-4D97-AF65-F5344CB8AC3E}">
        <p14:creationId xmlns:p14="http://schemas.microsoft.com/office/powerpoint/2010/main" val="281503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morte di Giacinto, 1752-53, cm </a:t>
            </a:r>
            <a:r>
              <a:rPr lang="it-IT" sz="2000" dirty="0" err="1" smtClean="0"/>
              <a:t>287X235</a:t>
            </a:r>
            <a:r>
              <a:rPr lang="it-IT" sz="2000" dirty="0" smtClean="0"/>
              <a:t>, Madrid, Museo </a:t>
            </a:r>
            <a:r>
              <a:rPr lang="it-IT" sz="2000" dirty="0" err="1" smtClean="0"/>
              <a:t>Thyssen-BormemizA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3970" cy="6858000"/>
          </a:xfrm>
        </p:spPr>
      </p:pic>
    </p:spTree>
    <p:extLst>
      <p:ext uri="{BB962C8B-B14F-4D97-AF65-F5344CB8AC3E}">
        <p14:creationId xmlns:p14="http://schemas.microsoft.com/office/powerpoint/2010/main" val="84500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 Fedele da </a:t>
            </a:r>
            <a:r>
              <a:rPr lang="it-IT" sz="2000" dirty="0" err="1" smtClean="0"/>
              <a:t>Sigmaringen</a:t>
            </a:r>
            <a:r>
              <a:rPr lang="it-IT" sz="2000" dirty="0" smtClean="0"/>
              <a:t> e San Giuseppe da Leonessa </a:t>
            </a:r>
            <a:r>
              <a:rPr lang="it-IT" sz="2000" dirty="0" err="1" smtClean="0"/>
              <a:t>caplestano</a:t>
            </a:r>
            <a:r>
              <a:rPr lang="it-IT" sz="2000" dirty="0" smtClean="0"/>
              <a:t> ‘Eresia, 52-53, cm </a:t>
            </a:r>
            <a:r>
              <a:rPr lang="it-IT" sz="2000" dirty="0" err="1" smtClean="0"/>
              <a:t>287X235</a:t>
            </a:r>
            <a:r>
              <a:rPr lang="it-IT" sz="2000" dirty="0" smtClean="0"/>
              <a:t>, Parma, Galleria Nazionale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4709906" cy="6870576"/>
          </a:xfrm>
        </p:spPr>
      </p:pic>
    </p:spTree>
    <p:extLst>
      <p:ext uri="{BB962C8B-B14F-4D97-AF65-F5344CB8AC3E}">
        <p14:creationId xmlns:p14="http://schemas.microsoft.com/office/powerpoint/2010/main" val="294075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L’adorazione dei Magi, 1753, cm </a:t>
            </a:r>
            <a:r>
              <a:rPr lang="it-IT" sz="2000" dirty="0" err="1" smtClean="0"/>
              <a:t>287X235</a:t>
            </a:r>
            <a:r>
              <a:rPr lang="it-IT" sz="2000" dirty="0" smtClean="0"/>
              <a:t>, Monaco di Baviera, Alte </a:t>
            </a:r>
            <a:r>
              <a:rPr lang="it-IT" sz="2000" dirty="0" err="1" smtClean="0"/>
              <a:t>Pinakotek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4186" cy="6858000"/>
          </a:xfrm>
        </p:spPr>
      </p:pic>
    </p:spTree>
    <p:extLst>
      <p:ext uri="{BB962C8B-B14F-4D97-AF65-F5344CB8AC3E}">
        <p14:creationId xmlns:p14="http://schemas.microsoft.com/office/powerpoint/2010/main" val="320857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it-IT" sz="2400" dirty="0" smtClean="0"/>
              <a:t>Venere e </a:t>
            </a:r>
            <a:r>
              <a:rPr lang="it-IT" sz="2400" dirty="0" err="1" smtClean="0"/>
              <a:t>Cronos</a:t>
            </a:r>
            <a:r>
              <a:rPr lang="it-IT" sz="2400" dirty="0" smtClean="0"/>
              <a:t>, 1753-54, cm </a:t>
            </a:r>
            <a:r>
              <a:rPr lang="it-IT" sz="2400" dirty="0" err="1" smtClean="0"/>
              <a:t>292X190</a:t>
            </a:r>
            <a:r>
              <a:rPr lang="it-IT" sz="2400" dirty="0" smtClean="0"/>
              <a:t>, Londra, National Gallery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" y="0"/>
            <a:ext cx="4651513" cy="6858000"/>
          </a:xfrm>
        </p:spPr>
      </p:pic>
    </p:spTree>
    <p:extLst>
      <p:ext uri="{BB962C8B-B14F-4D97-AF65-F5344CB8AC3E}">
        <p14:creationId xmlns:p14="http://schemas.microsoft.com/office/powerpoint/2010/main" val="194158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Incoronazione della </a:t>
            </a:r>
            <a:r>
              <a:rPr lang="it-IT" sz="2000" dirty="0" err="1" smtClean="0"/>
              <a:t>Vergine,1754</a:t>
            </a:r>
            <a:r>
              <a:rPr lang="it-IT" sz="2000" dirty="0" smtClean="0"/>
              <a:t> </a:t>
            </a:r>
            <a:r>
              <a:rPr lang="it-IT" sz="2000" dirty="0" err="1" smtClean="0"/>
              <a:t>ca</a:t>
            </a:r>
            <a:r>
              <a:rPr lang="it-IT" sz="2000" dirty="0" smtClean="0"/>
              <a:t>, cm </a:t>
            </a:r>
            <a:r>
              <a:rPr lang="it-IT" sz="2000" dirty="0" err="1" smtClean="0"/>
              <a:t>102,6X77,3</a:t>
            </a:r>
            <a:r>
              <a:rPr lang="it-IT" sz="2000" dirty="0" smtClean="0"/>
              <a:t>, Fort Worth (USA), </a:t>
            </a:r>
            <a:r>
              <a:rPr lang="it-IT" sz="2000" dirty="0" err="1" smtClean="0"/>
              <a:t>Kimbell</a:t>
            </a:r>
            <a:r>
              <a:rPr lang="it-IT" sz="2000" dirty="0" smtClean="0"/>
              <a:t> Art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826" cy="6858000"/>
          </a:xfrm>
        </p:spPr>
      </p:pic>
    </p:spTree>
    <p:extLst>
      <p:ext uri="{BB962C8B-B14F-4D97-AF65-F5344CB8AC3E}">
        <p14:creationId xmlns:p14="http://schemas.microsoft.com/office/powerpoint/2010/main" val="2404508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640</Words>
  <Application>Microsoft Office PowerPoint</Application>
  <PresentationFormat>Presentazione su schermo (4:3)</PresentationFormat>
  <Paragraphs>42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Tarquinio e Lucrezia, 1750 ca, cm 140X103, Augusta, Palazzo Schaizier</vt:lpstr>
      <vt:lpstr>Diana, Apollo e ninfe, 1750, cm 64X35, Londra, Dulwich Picture Gallery</vt:lpstr>
      <vt:lpstr>Consilium in arena, 1750 ca, cm 125X193, Udine Civici Musei e Gallerie di storia ed Arte</vt:lpstr>
      <vt:lpstr>Allegoria dei pianeti e dei continenti, 1752, cm 185,4X175,4, New York, Metropolitan Museum of Art</vt:lpstr>
      <vt:lpstr>La morte di Giacinto, 1752-53, cm 287X235, Madrid, Museo Thyssen-BormemizA</vt:lpstr>
      <vt:lpstr>San Fedele da Sigmaringen e San Giuseppe da Leonessa caplestano ‘Eresia, 52-53, cm 287X235, Parma, Galleria Nazionale</vt:lpstr>
      <vt:lpstr>L’adorazione dei Magi, 1753, cm 287X235, Monaco di Baviera, Alte Pinakotek</vt:lpstr>
      <vt:lpstr>Venere e Cronos, 1753-54, cm 292X190, Londra, National Gallery</vt:lpstr>
      <vt:lpstr>Incoronazione della Vergine,1754 ca, cm 102,6X77,3, Fort Worth (USA), Kimbell Art Museum </vt:lpstr>
      <vt:lpstr>La mujer del càantaro, 1755, cm 160X40, Londra, National Gallery</vt:lpstr>
      <vt:lpstr>Le virtù teologali, 1755, cm38,5X38,1, Bruxelles, Museo delle belle Arti del Belgio</vt:lpstr>
      <vt:lpstr>La morte di Sofonisba, 1755-60, cm 49X39, Madrid, Museo Thyssen-Bormemiza</vt:lpstr>
      <vt:lpstr>Dama con il tricorno, 1755-60, cm 62,2X49,3, Washington, National Gallery of Art</vt:lpstr>
      <vt:lpstr>Ritratto del procurtaore Dolfin, 1755, cm 235X158, Venezia, Fondazione Querini Stampaglia</vt:lpstr>
      <vt:lpstr>Il martirio di Santa Agata, 2756, cm 184X131, Berlino, Gemaldegalerie</vt:lpstr>
      <vt:lpstr>Il merito accompagnato dalla Nobiltà e dalla Virtù, 1757, cm 1000X600, Venezia Ca’ Rezzonico</vt:lpstr>
      <vt:lpstr>Rinaldo ed Armida, 1757, cm 104,8X143, Wurzburg, Residenz</vt:lpstr>
      <vt:lpstr>Assunta, 1757, Udine, Oratorio della Purità</vt:lpstr>
      <vt:lpstr>Immacolata Concezione, Udine, Oratorio della Purità</vt:lpstr>
      <vt:lpstr>La visione di Sant’Anna, 1759, cm 244X130, Germania, Gemaldegalerie Alte Mister</vt:lpstr>
      <vt:lpstr>Santa Tecla libera la città di Este dalle peste, 1759, Este, Duomo</vt:lpstr>
      <vt:lpstr>Santa Tecla libera la città di Este dalla peste, 1759, cm 81,3X44,8, New York, Matropolitan Museum of Art</vt:lpstr>
      <vt:lpstr>Papa Silvestro nell’atto di battexzzare l’imperatore Costantino, 1759, cm 324X172,  Folzano (BS), chiesa di San Silvestro</vt:lpstr>
      <vt:lpstr>Madonna del cardellino, 1760, cm 240X120, Washington, National Gallery of Art</vt:lpstr>
      <vt:lpstr>Ritratto di giovane donna, 1760, cm 240X120, Oxford, Ashmolean Museum</vt:lpstr>
      <vt:lpstr>Apoteosi della famiglia Pisani, 1761-62, cm 2350X1350, Stra (VE), villa Pisani</vt:lpstr>
      <vt:lpstr>Immacolata Concezione, 1767-69, cm 281X155, Madrid, Museo del Prado</vt:lpstr>
      <vt:lpstr>Il trionfo di Venere, 1767—69, cm 87X61,5, Madrid, Museo del Parado</vt:lpstr>
      <vt:lpstr>Sant’Antonio da Padova con il bambino Gesù, 1767-69, cm 225X179, Madrid, Museo del Prado</vt:lpstr>
      <vt:lpstr>Le stigmate di San Francesco d’Assisi, 1767-69, cm 275X153, Madrid. Museo del Padro</vt:lpstr>
      <vt:lpstr>Angeli con corona di azucenas, 1767-69, cm 67X69, Madrid, Museo del Prado</vt:lpstr>
      <vt:lpstr>Lavisione di San Pasqule Bailon, 1767-69, cm 153X112, Madrid, Museo del Prado</vt:lpstr>
      <vt:lpstr>San Carlo Borromeo, 1767-69, cm 122X112, Cincinnati, Art Museum</vt:lpstr>
      <vt:lpstr>Deposizione del Corpo di Gesù nel sepolcro, 1767-69, cm 57X42, Lisbona, Museo nacional de Arte antigua</vt:lpstr>
      <vt:lpstr>La fuga in Egitto, 1765-70, cm 57X43, Lisbona, Museo Nacional de Arte antigua</vt:lpstr>
      <vt:lpstr>Venere nella grotta di Vulcano chie le armi di Enea, 1765-70, cm69X87, Filadelfia, Muesum of Art</vt:lpstr>
      <vt:lpstr>Abramo ed i tre Angeli, 1770, cm 196X151, Madrid, Museo del Parado</vt:lpstr>
      <vt:lpstr>San Patrizio vescovo d’Irlando, , PDOVA, Civici Musei agli Eremitani</vt:lpstr>
      <vt:lpstr>Allegoria del Merito, soffitto, Ca’ Rezzonico, Venezia</vt:lpstr>
      <vt:lpstr>La Nobiltà e la Virtù che combattono l’ignoranza, soffitto, Ca’ Rezzonico, Venezia</vt:lpstr>
      <vt:lpstr>San Biagio, Ca’ rezzonico, Venezia</vt:lpstr>
      <vt:lpstr>San Martino di Tours, Ca’ Rezzonico, Venezia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Tarquinio e Lucrezia, 1750 ca, cm 140X103, Augusta, Palazzo Schaizier</dc:title>
  <dc:creator>lenovo</dc:creator>
  <cp:lastModifiedBy>lenovo</cp:lastModifiedBy>
  <cp:revision>19</cp:revision>
  <dcterms:created xsi:type="dcterms:W3CDTF">2016-11-09T20:03:25Z</dcterms:created>
  <dcterms:modified xsi:type="dcterms:W3CDTF">2016-12-07T15:41:19Z</dcterms:modified>
</cp:coreProperties>
</file>