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7" r:id="rId6"/>
    <p:sldId id="263" r:id="rId7"/>
    <p:sldId id="260" r:id="rId8"/>
    <p:sldId id="259" r:id="rId9"/>
    <p:sldId id="258" r:id="rId10"/>
    <p:sldId id="261" r:id="rId11"/>
    <p:sldId id="262" r:id="rId12"/>
    <p:sldId id="268" r:id="rId13"/>
    <p:sldId id="270" r:id="rId14"/>
    <p:sldId id="269" r:id="rId15"/>
    <p:sldId id="271" r:id="rId16"/>
    <p:sldId id="272" r:id="rId17"/>
    <p:sldId id="308" r:id="rId18"/>
    <p:sldId id="273" r:id="rId19"/>
    <p:sldId id="274" r:id="rId20"/>
    <p:sldId id="275" r:id="rId21"/>
    <p:sldId id="276" r:id="rId22"/>
    <p:sldId id="279" r:id="rId23"/>
    <p:sldId id="277" r:id="rId24"/>
    <p:sldId id="278" r:id="rId25"/>
    <p:sldId id="280" r:id="rId26"/>
    <p:sldId id="281" r:id="rId27"/>
    <p:sldId id="282" r:id="rId28"/>
    <p:sldId id="286" r:id="rId29"/>
    <p:sldId id="283" r:id="rId30"/>
    <p:sldId id="284" r:id="rId31"/>
    <p:sldId id="287" r:id="rId32"/>
    <p:sldId id="285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01" r:id="rId42"/>
    <p:sldId id="296" r:id="rId43"/>
    <p:sldId id="297" r:id="rId44"/>
    <p:sldId id="298" r:id="rId45"/>
    <p:sldId id="299" r:id="rId46"/>
    <p:sldId id="300" r:id="rId47"/>
    <p:sldId id="302" r:id="rId48"/>
    <p:sldId id="303" r:id="rId49"/>
    <p:sldId id="304" r:id="rId50"/>
    <p:sldId id="305" r:id="rId51"/>
    <p:sldId id="306" r:id="rId52"/>
    <p:sldId id="307" r:id="rId53"/>
    <p:sldId id="309" r:id="rId54"/>
    <p:sldId id="310" r:id="rId55"/>
    <p:sldId id="311" r:id="rId56"/>
    <p:sldId id="312" r:id="rId57"/>
    <p:sldId id="314" r:id="rId58"/>
    <p:sldId id="315" r:id="rId59"/>
    <p:sldId id="313" r:id="rId60"/>
    <p:sldId id="316" r:id="rId61"/>
    <p:sldId id="317" r:id="rId62"/>
    <p:sldId id="318" r:id="rId63"/>
    <p:sldId id="321" r:id="rId64"/>
    <p:sldId id="319" r:id="rId65"/>
    <p:sldId id="320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6" r:id="rId88"/>
    <p:sldId id="343" r:id="rId89"/>
    <p:sldId id="344" r:id="rId90"/>
    <p:sldId id="345" r:id="rId91"/>
    <p:sldId id="347" r:id="rId92"/>
    <p:sldId id="348" r:id="rId93"/>
    <p:sldId id="349" r:id="rId94"/>
    <p:sldId id="350" r:id="rId95"/>
    <p:sldId id="352" r:id="rId96"/>
    <p:sldId id="351" r:id="rId97"/>
    <p:sldId id="353" r:id="rId98"/>
    <p:sldId id="354" r:id="rId99"/>
    <p:sldId id="356" r:id="rId100"/>
    <p:sldId id="357" r:id="rId101"/>
    <p:sldId id="358" r:id="rId102"/>
    <p:sldId id="359" r:id="rId103"/>
    <p:sldId id="360" r:id="rId104"/>
    <p:sldId id="355" r:id="rId10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71" autoAdjust="0"/>
  </p:normalViewPr>
  <p:slideViewPr>
    <p:cSldViewPr>
      <p:cViewPr varScale="1">
        <p:scale>
          <a:sx n="87" d="100"/>
          <a:sy n="87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ED46-ABF7-42BE-8F11-468D25186E6F}" type="datetimeFigureOut">
              <a:rPr lang="it-IT" smtClean="0"/>
              <a:t>10/11/2016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7185-8DD0-4B7A-9853-CA1B3CA0B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475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ED46-ABF7-42BE-8F11-468D25186E6F}" type="datetimeFigureOut">
              <a:rPr lang="it-IT" smtClean="0"/>
              <a:t>10/11/2016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7185-8DD0-4B7A-9853-CA1B3CA0B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84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ED46-ABF7-42BE-8F11-468D25186E6F}" type="datetimeFigureOut">
              <a:rPr lang="it-IT" smtClean="0"/>
              <a:t>10/11/2016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7185-8DD0-4B7A-9853-CA1B3CA0B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4641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ED46-ABF7-42BE-8F11-468D25186E6F}" type="datetimeFigureOut">
              <a:rPr lang="it-IT" smtClean="0"/>
              <a:t>10/11/2016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7185-8DD0-4B7A-9853-CA1B3CA0B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869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ED46-ABF7-42BE-8F11-468D25186E6F}" type="datetimeFigureOut">
              <a:rPr lang="it-IT" smtClean="0"/>
              <a:t>10/11/2016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7185-8DD0-4B7A-9853-CA1B3CA0B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782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ED46-ABF7-42BE-8F11-468D25186E6F}" type="datetimeFigureOut">
              <a:rPr lang="it-IT" smtClean="0"/>
              <a:t>10/11/2016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7185-8DD0-4B7A-9853-CA1B3CA0B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272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ED46-ABF7-42BE-8F11-468D25186E6F}" type="datetimeFigureOut">
              <a:rPr lang="it-IT" smtClean="0"/>
              <a:t>10/11/2016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7185-8DD0-4B7A-9853-CA1B3CA0B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604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ED46-ABF7-42BE-8F11-468D25186E6F}" type="datetimeFigureOut">
              <a:rPr lang="it-IT" smtClean="0"/>
              <a:t>10/11/2016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7185-8DD0-4B7A-9853-CA1B3CA0B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251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ED46-ABF7-42BE-8F11-468D25186E6F}" type="datetimeFigureOut">
              <a:rPr lang="it-IT" smtClean="0"/>
              <a:t>10/11/2016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7185-8DD0-4B7A-9853-CA1B3CA0B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469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ED46-ABF7-42BE-8F11-468D25186E6F}" type="datetimeFigureOut">
              <a:rPr lang="it-IT" smtClean="0"/>
              <a:t>10/11/2016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7185-8DD0-4B7A-9853-CA1B3CA0B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03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AED46-ABF7-42BE-8F11-468D25186E6F}" type="datetimeFigureOut">
              <a:rPr lang="it-IT" smtClean="0"/>
              <a:t>10/11/2016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A7185-8DD0-4B7A-9853-CA1B3CA0B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268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AED46-ABF7-42BE-8F11-468D25186E6F}" type="datetimeFigureOut">
              <a:rPr lang="it-IT" smtClean="0"/>
              <a:t>10/11/2016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A7185-8DD0-4B7A-9853-CA1B3CA0B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48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246" y="0"/>
            <a:ext cx="5417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52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5365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trionfo dell’Eloquenza, cm </a:t>
            </a:r>
            <a:r>
              <a:rPr lang="it-IT" sz="2000" dirty="0" err="1" smtClean="0"/>
              <a:t>650X1070</a:t>
            </a:r>
            <a:r>
              <a:rPr lang="it-IT" sz="2000" dirty="0" smtClean="0"/>
              <a:t>, Venezia, Palazzo </a:t>
            </a:r>
            <a:r>
              <a:rPr lang="it-IT" sz="2000" dirty="0" err="1" smtClean="0"/>
              <a:t>Sandi</a:t>
            </a:r>
            <a:r>
              <a:rPr lang="it-IT" sz="2000" dirty="0" smtClean="0"/>
              <a:t> a Sant’Angelo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59704" cy="6858000"/>
          </a:xfrm>
        </p:spPr>
      </p:pic>
    </p:spTree>
    <p:extLst>
      <p:ext uri="{BB962C8B-B14F-4D97-AF65-F5344CB8AC3E}">
        <p14:creationId xmlns:p14="http://schemas.microsoft.com/office/powerpoint/2010/main" val="27431562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Trionfo di Flora,, San Francisco, Fine </a:t>
            </a:r>
            <a:r>
              <a:rPr lang="it-IT" sz="2000" dirty="0" err="1" smtClean="0"/>
              <a:t>Arts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138"/>
            <a:ext cx="8079748" cy="6525344"/>
          </a:xfrm>
        </p:spPr>
      </p:pic>
    </p:spTree>
    <p:extLst>
      <p:ext uri="{BB962C8B-B14F-4D97-AF65-F5344CB8AC3E}">
        <p14:creationId xmlns:p14="http://schemas.microsoft.com/office/powerpoint/2010/main" val="338496821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Giunone e la Luna, 1735-45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982185" cy="6525344"/>
          </a:xfrm>
        </p:spPr>
      </p:pic>
    </p:spTree>
    <p:extLst>
      <p:ext uri="{BB962C8B-B14F-4D97-AF65-F5344CB8AC3E}">
        <p14:creationId xmlns:p14="http://schemas.microsoft.com/office/powerpoint/2010/main" val="93699322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Apoteosi della Spagna, particolare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44444" cy="6858000"/>
          </a:xfrm>
        </p:spPr>
      </p:pic>
    </p:spTree>
    <p:extLst>
      <p:ext uri="{BB962C8B-B14F-4D97-AF65-F5344CB8AC3E}">
        <p14:creationId xmlns:p14="http://schemas.microsoft.com/office/powerpoint/2010/main" val="75742453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Apollo e Dafne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282356" cy="6453336"/>
          </a:xfrm>
        </p:spPr>
      </p:pic>
    </p:spTree>
    <p:extLst>
      <p:ext uri="{BB962C8B-B14F-4D97-AF65-F5344CB8AC3E}">
        <p14:creationId xmlns:p14="http://schemas.microsoft.com/office/powerpoint/2010/main" val="140518696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02334" y="116630"/>
            <a:ext cx="4896692" cy="6741369"/>
          </a:xfrm>
        </p:spPr>
      </p:pic>
    </p:spTree>
    <p:extLst>
      <p:ext uri="{BB962C8B-B14F-4D97-AF65-F5344CB8AC3E}">
        <p14:creationId xmlns:p14="http://schemas.microsoft.com/office/powerpoint/2010/main" val="96000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trionfo dell’Eloquenza, particolare, Venezia, Palazzo </a:t>
            </a:r>
            <a:r>
              <a:rPr lang="it-IT" sz="2000" dirty="0" err="1" smtClean="0"/>
              <a:t>Sandi</a:t>
            </a:r>
            <a:r>
              <a:rPr lang="it-IT" sz="2000" dirty="0" smtClean="0"/>
              <a:t> a Sant’Angelo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" y="0"/>
            <a:ext cx="5124353" cy="6858000"/>
          </a:xfrm>
        </p:spPr>
      </p:pic>
    </p:spTree>
    <p:extLst>
      <p:ext uri="{BB962C8B-B14F-4D97-AF65-F5344CB8AC3E}">
        <p14:creationId xmlns:p14="http://schemas.microsoft.com/office/powerpoint/2010/main" val="1325581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Rachele nasconde gli idoli, Udine Palazzo Patriarcale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52537" y="7036"/>
            <a:ext cx="9427523" cy="6374291"/>
          </a:xfrm>
        </p:spPr>
      </p:pic>
    </p:spTree>
    <p:extLst>
      <p:ext uri="{BB962C8B-B14F-4D97-AF65-F5344CB8AC3E}">
        <p14:creationId xmlns:p14="http://schemas.microsoft.com/office/powerpoint/2010/main" val="22331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6004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Rachele nasconde gli idoli, particolare, Udine,                                      Palazzo Patriarcale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" y="10408"/>
            <a:ext cx="5062450" cy="6858000"/>
          </a:xfrm>
        </p:spPr>
      </p:pic>
    </p:spTree>
    <p:extLst>
      <p:ext uri="{BB962C8B-B14F-4D97-AF65-F5344CB8AC3E}">
        <p14:creationId xmlns:p14="http://schemas.microsoft.com/office/powerpoint/2010/main" val="391610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L’apparizione degli Angeli ad Abramo, Udine,                                         Palazzo </a:t>
            </a:r>
            <a:r>
              <a:rPr lang="it-IT" sz="2000" dirty="0" err="1" smtClean="0"/>
              <a:t>Patriacale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8520" y="8852"/>
            <a:ext cx="4822942" cy="6849148"/>
          </a:xfrm>
        </p:spPr>
      </p:pic>
    </p:spTree>
    <p:extLst>
      <p:ext uri="{BB962C8B-B14F-4D97-AF65-F5344CB8AC3E}">
        <p14:creationId xmlns:p14="http://schemas.microsoft.com/office/powerpoint/2010/main" val="303986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Sara visitata dall’Angelo, Udine, Palazzo Patriarcale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4535128" cy="6858000"/>
          </a:xfrm>
        </p:spPr>
      </p:pic>
    </p:spTree>
    <p:extLst>
      <p:ext uri="{BB962C8B-B14F-4D97-AF65-F5344CB8AC3E}">
        <p14:creationId xmlns:p14="http://schemas.microsoft.com/office/powerpoint/2010/main" val="3281945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 sacrificio di Isacco, Udine, Palazzo Patriarcale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5595" cy="6453336"/>
          </a:xfrm>
        </p:spPr>
      </p:pic>
    </p:spTree>
    <p:extLst>
      <p:ext uri="{BB962C8B-B14F-4D97-AF65-F5344CB8AC3E}">
        <p14:creationId xmlns:p14="http://schemas.microsoft.com/office/powerpoint/2010/main" val="333263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8"/>
            <a:ext cx="9150312" cy="6725479"/>
          </a:xfrm>
        </p:spPr>
      </p:pic>
    </p:spTree>
    <p:extLst>
      <p:ext uri="{BB962C8B-B14F-4D97-AF65-F5344CB8AC3E}">
        <p14:creationId xmlns:p14="http://schemas.microsoft.com/office/powerpoint/2010/main" val="3380462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giudizio di Salomone, Udine, Palazzo Patriarcale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24545" y="0"/>
            <a:ext cx="9488905" cy="6021288"/>
          </a:xfrm>
        </p:spPr>
      </p:pic>
    </p:spTree>
    <p:extLst>
      <p:ext uri="{BB962C8B-B14F-4D97-AF65-F5344CB8AC3E}">
        <p14:creationId xmlns:p14="http://schemas.microsoft.com/office/powerpoint/2010/main" val="240829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giudizio di Salomone, particolare,                                               Udine, Palazzo patriarcale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095377" cy="6957392"/>
          </a:xfrm>
        </p:spPr>
      </p:pic>
    </p:spTree>
    <p:extLst>
      <p:ext uri="{BB962C8B-B14F-4D97-AF65-F5344CB8AC3E}">
        <p14:creationId xmlns:p14="http://schemas.microsoft.com/office/powerpoint/2010/main" val="1753370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Memento mori, Venezia, Accademia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6"/>
            <a:ext cx="5364088" cy="6892984"/>
          </a:xfrm>
        </p:spPr>
      </p:pic>
    </p:spTree>
    <p:extLst>
      <p:ext uri="{BB962C8B-B14F-4D97-AF65-F5344CB8AC3E}">
        <p14:creationId xmlns:p14="http://schemas.microsoft.com/office/powerpoint/2010/main" val="865387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11960" y="274638"/>
            <a:ext cx="447484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trionfo di Mario, cm </a:t>
            </a:r>
            <a:r>
              <a:rPr lang="it-IT" sz="2000" dirty="0" err="1" smtClean="0"/>
              <a:t>545X324,5</a:t>
            </a:r>
            <a:r>
              <a:rPr lang="it-IT" sz="2000" dirty="0" smtClean="0"/>
              <a:t>, New York, </a:t>
            </a:r>
            <a:r>
              <a:rPr lang="it-IT" sz="2000" dirty="0" err="1" smtClean="0"/>
              <a:t>Metropolitam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 of Art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8522" y="-25767"/>
            <a:ext cx="3888433" cy="6883766"/>
          </a:xfrm>
        </p:spPr>
      </p:pic>
    </p:spTree>
    <p:extLst>
      <p:ext uri="{BB962C8B-B14F-4D97-AF65-F5344CB8AC3E}">
        <p14:creationId xmlns:p14="http://schemas.microsoft.com/office/powerpoint/2010/main" val="2582969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44208" y="274638"/>
            <a:ext cx="259228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battaglia di Vercelli, cm </a:t>
            </a:r>
            <a:r>
              <a:rPr lang="it-IT" sz="2000" dirty="0" err="1" smtClean="0"/>
              <a:t>431X375,9</a:t>
            </a:r>
            <a:r>
              <a:rPr lang="it-IT" sz="2000" dirty="0" smtClean="0"/>
              <a:t>,</a:t>
            </a:r>
            <a:br>
              <a:rPr lang="it-IT" sz="2000" dirty="0" smtClean="0"/>
            </a:br>
            <a:r>
              <a:rPr lang="it-IT" sz="2000" dirty="0" smtClean="0"/>
              <a:t>New York, </a:t>
            </a:r>
            <a:br>
              <a:rPr lang="it-IT" sz="2000" dirty="0" smtClean="0"/>
            </a:br>
            <a:r>
              <a:rPr lang="it-IT" sz="2000" dirty="0" err="1" smtClean="0"/>
              <a:t>Metropolitan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                            of Art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6297331" cy="6957392"/>
          </a:xfrm>
        </p:spPr>
      </p:pic>
    </p:spTree>
    <p:extLst>
      <p:ext uri="{BB962C8B-B14F-4D97-AF65-F5344CB8AC3E}">
        <p14:creationId xmlns:p14="http://schemas.microsoft.com/office/powerpoint/2010/main" val="28030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302433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Abramo visitato dagli Angeli, cm </a:t>
            </a:r>
            <a:r>
              <a:rPr lang="it-IT" sz="2000" dirty="0" err="1" smtClean="0"/>
              <a:t>140X120</a:t>
            </a:r>
            <a:r>
              <a:rPr lang="it-IT" sz="2000" dirty="0" smtClean="0"/>
              <a:t>,                                       Venezia,                                                                  Scuola Grande di San Rocco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7383" y="0"/>
            <a:ext cx="5834418" cy="6858000"/>
          </a:xfrm>
        </p:spPr>
      </p:pic>
    </p:spTree>
    <p:extLst>
      <p:ext uri="{BB962C8B-B14F-4D97-AF65-F5344CB8AC3E}">
        <p14:creationId xmlns:p14="http://schemas.microsoft.com/office/powerpoint/2010/main" val="3590262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Abramo visitato dagli Angeli,                                           particolare,                                                                             Venezia,                                                                                                Scuola Grande si San Rocco</a:t>
            </a:r>
            <a:endParaRPr lang="it-IT" sz="20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3081130" cy="6858000"/>
          </a:xfrm>
        </p:spPr>
      </p:pic>
    </p:spTree>
    <p:extLst>
      <p:ext uri="{BB962C8B-B14F-4D97-AF65-F5344CB8AC3E}">
        <p14:creationId xmlns:p14="http://schemas.microsoft.com/office/powerpoint/2010/main" val="3278508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Agar nel deserto                                               confortata dall’Angelo,                                                   cm </a:t>
            </a:r>
            <a:r>
              <a:rPr lang="it-IT" sz="2000" dirty="0" err="1" smtClean="0"/>
              <a:t>140X120</a:t>
            </a:r>
            <a:r>
              <a:rPr lang="it-IT" sz="2000" dirty="0" smtClean="0"/>
              <a:t>,                                      Venezia,                                                  Scuola Grande di San Rocco             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3470" y="0"/>
            <a:ext cx="5638067" cy="6858000"/>
          </a:xfrm>
        </p:spPr>
      </p:pic>
    </p:spTree>
    <p:extLst>
      <p:ext uri="{BB962C8B-B14F-4D97-AF65-F5344CB8AC3E}">
        <p14:creationId xmlns:p14="http://schemas.microsoft.com/office/powerpoint/2010/main" val="2315288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3262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L’educazione della Vergine,                                               cm </a:t>
            </a:r>
            <a:r>
              <a:rPr lang="it-IT" sz="2000" dirty="0" err="1" smtClean="0"/>
              <a:t>362X200</a:t>
            </a:r>
            <a:r>
              <a:rPr lang="it-IT" sz="2000" dirty="0" smtClean="0"/>
              <a:t>,                                                                          Venezia,                                                                                   chiesa di Santa Maria della Consolazione                                      ( o della Fava )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53270" cy="6858000"/>
          </a:xfrm>
        </p:spPr>
      </p:pic>
    </p:spTree>
    <p:extLst>
      <p:ext uri="{BB962C8B-B14F-4D97-AF65-F5344CB8AC3E}">
        <p14:creationId xmlns:p14="http://schemas.microsoft.com/office/powerpoint/2010/main" val="3053912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200" dirty="0" smtClean="0"/>
              <a:t>IL serpente di bronzo</a:t>
            </a:r>
            <a:r>
              <a:rPr lang="it-IT" dirty="0" smtClean="0"/>
              <a:t>, </a:t>
            </a:r>
            <a:r>
              <a:rPr lang="it-IT" sz="2200" dirty="0" smtClean="0"/>
              <a:t>cm </a:t>
            </a:r>
            <a:r>
              <a:rPr lang="it-IT" sz="2200" dirty="0" err="1" smtClean="0"/>
              <a:t>164X</a:t>
            </a:r>
            <a:r>
              <a:rPr lang="it-IT" sz="2200" dirty="0" smtClean="0"/>
              <a:t> 1356, Venezia, Gallerie dell’Accademia</a:t>
            </a:r>
            <a:endParaRPr lang="it-IT" sz="2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0"/>
            <a:ext cx="9305476" cy="227687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48880"/>
            <a:ext cx="9144001" cy="227403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725144"/>
            <a:ext cx="4571999" cy="111868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4725144"/>
            <a:ext cx="4572001" cy="113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86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96336" y="274638"/>
            <a:ext cx="154766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predica                      del Battista, cm </a:t>
            </a:r>
            <a:r>
              <a:rPr lang="it-IT" sz="2000" dirty="0" err="1" smtClean="0"/>
              <a:t>350X300</a:t>
            </a:r>
            <a:r>
              <a:rPr lang="it-IT" sz="2000" dirty="0" smtClean="0"/>
              <a:t>, Bergamo, Cappella </a:t>
            </a:r>
            <a:r>
              <a:rPr lang="it-IT" sz="2000" dirty="0" err="1" smtClean="0"/>
              <a:t>Colleoni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71" y="0"/>
            <a:ext cx="7642602" cy="6858000"/>
          </a:xfrm>
        </p:spPr>
      </p:pic>
    </p:spTree>
    <p:extLst>
      <p:ext uri="{BB962C8B-B14F-4D97-AF65-F5344CB8AC3E}">
        <p14:creationId xmlns:p14="http://schemas.microsoft.com/office/powerpoint/2010/main" val="2409850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24328" y="274638"/>
            <a:ext cx="1619672" cy="1143000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Decapitalzone</a:t>
            </a:r>
            <a:r>
              <a:rPr lang="it-IT" sz="2000" dirty="0" smtClean="0"/>
              <a:t> del Battista,      cm </a:t>
            </a:r>
            <a:r>
              <a:rPr lang="it-IT" sz="2000" dirty="0" err="1" smtClean="0"/>
              <a:t>350X300</a:t>
            </a:r>
            <a:r>
              <a:rPr lang="it-IT" sz="2000" dirty="0" smtClean="0"/>
              <a:t>, Bergamo, Cappella </a:t>
            </a:r>
            <a:r>
              <a:rPr lang="it-IT" sz="2000" dirty="0" err="1" smtClean="0"/>
              <a:t>Colleoni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36173" cy="6813376"/>
          </a:xfrm>
        </p:spPr>
      </p:pic>
    </p:spTree>
    <p:extLst>
      <p:ext uri="{BB962C8B-B14F-4D97-AF65-F5344CB8AC3E}">
        <p14:creationId xmlns:p14="http://schemas.microsoft.com/office/powerpoint/2010/main" val="3463379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trionfo dell’Aurora, </a:t>
            </a:r>
            <a:r>
              <a:rPr lang="it-IT" sz="2000" dirty="0" err="1" smtClean="0"/>
              <a:t>Mozzanzago</a:t>
            </a:r>
            <a:r>
              <a:rPr lang="it-IT" sz="2000" dirty="0" smtClean="0"/>
              <a:t> (PD), Villa Baglioni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1520" y="-2312"/>
            <a:ext cx="8415036" cy="6525344"/>
          </a:xfrm>
        </p:spPr>
      </p:pic>
    </p:spTree>
    <p:extLst>
      <p:ext uri="{BB962C8B-B14F-4D97-AF65-F5344CB8AC3E}">
        <p14:creationId xmlns:p14="http://schemas.microsoft.com/office/powerpoint/2010/main" val="2209813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744416" cy="1143000"/>
          </a:xfrm>
        </p:spPr>
        <p:txBody>
          <a:bodyPr>
            <a:normAutofit fontScale="90000"/>
          </a:bodyPr>
          <a:lstStyle/>
          <a:p>
            <a:r>
              <a:rPr lang="it-IT" sz="1800" dirty="0" smtClean="0"/>
              <a:t>La Liberalità dispensa doni,                                   cm </a:t>
            </a:r>
            <a:r>
              <a:rPr lang="it-IT" sz="1800" dirty="0" err="1" smtClean="0"/>
              <a:t>230X180</a:t>
            </a:r>
            <a:r>
              <a:rPr lang="it-IT" sz="1800" dirty="0" smtClean="0"/>
              <a:t>,                                                             </a:t>
            </a:r>
            <a:r>
              <a:rPr lang="it-IT" sz="1800" dirty="0" err="1" smtClean="0"/>
              <a:t>Biron</a:t>
            </a:r>
            <a:r>
              <a:rPr lang="it-IT" sz="1800" dirty="0" smtClean="0"/>
              <a:t> (VI),                                                                                      villa Loschi Zileri dal Verme</a:t>
            </a:r>
            <a:endParaRPr lang="it-IT" sz="18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8520" y="202"/>
            <a:ext cx="5106682" cy="7029197"/>
          </a:xfrm>
        </p:spPr>
      </p:pic>
    </p:spTree>
    <p:extLst>
      <p:ext uri="{BB962C8B-B14F-4D97-AF65-F5344CB8AC3E}">
        <p14:creationId xmlns:p14="http://schemas.microsoft.com/office/powerpoint/2010/main" val="149570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52839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Virtù incorona l’Onore,                               cm </a:t>
            </a:r>
            <a:r>
              <a:rPr lang="it-IT" sz="2000" dirty="0" err="1" smtClean="0"/>
              <a:t>230X180</a:t>
            </a:r>
            <a:r>
              <a:rPr lang="it-IT" sz="2000" dirty="0" smtClean="0"/>
              <a:t>,                                                  </a:t>
            </a:r>
            <a:r>
              <a:rPr lang="it-IT" sz="2000" dirty="0" err="1" smtClean="0"/>
              <a:t>Biron</a:t>
            </a:r>
            <a:r>
              <a:rPr lang="it-IT" sz="2000" dirty="0" smtClean="0"/>
              <a:t> (VI),                                                                  villa Loschi Zileri dal Verme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202"/>
            <a:ext cx="5054669" cy="6857797"/>
          </a:xfrm>
        </p:spPr>
      </p:pic>
    </p:spTree>
    <p:extLst>
      <p:ext uri="{BB962C8B-B14F-4D97-AF65-F5344CB8AC3E}">
        <p14:creationId xmlns:p14="http://schemas.microsoft.com/office/powerpoint/2010/main" val="3198937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74441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</a:t>
            </a:r>
            <a:r>
              <a:rPr lang="it-IT" sz="2000" dirty="0" err="1" smtClean="0"/>
              <a:t>Condordia</a:t>
            </a:r>
            <a:r>
              <a:rPr lang="it-IT" sz="2000" dirty="0" smtClean="0"/>
              <a:t> </a:t>
            </a:r>
            <a:r>
              <a:rPr lang="it-IT" sz="2000" dirty="0" err="1" smtClean="0"/>
              <a:t>martitale</a:t>
            </a:r>
            <a:r>
              <a:rPr lang="it-IT" sz="2000" dirty="0" smtClean="0"/>
              <a:t>,                                      cm </a:t>
            </a:r>
            <a:r>
              <a:rPr lang="it-IT" sz="2000" dirty="0" err="1" smtClean="0"/>
              <a:t>230X180</a:t>
            </a:r>
            <a:r>
              <a:rPr lang="it-IT" sz="2000" dirty="0" smtClean="0"/>
              <a:t>,                                                           </a:t>
            </a:r>
            <a:r>
              <a:rPr lang="it-IT" sz="2000" dirty="0" err="1" smtClean="0"/>
              <a:t>Biron</a:t>
            </a:r>
            <a:r>
              <a:rPr lang="it-IT" sz="2000" dirty="0" smtClean="0"/>
              <a:t> (VI),                                                                    villa Loschi Zileri dal Verme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8520" y="0"/>
            <a:ext cx="5303520" cy="6858000"/>
          </a:xfrm>
        </p:spPr>
      </p:pic>
    </p:spTree>
    <p:extLst>
      <p:ext uri="{BB962C8B-B14F-4D97-AF65-F5344CB8AC3E}">
        <p14:creationId xmlns:p14="http://schemas.microsoft.com/office/powerpoint/2010/main" val="102850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67240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L’Umiltà scaccia la Superbia,                             cm </a:t>
            </a:r>
            <a:r>
              <a:rPr lang="it-IT" sz="2000" dirty="0" err="1" smtClean="0"/>
              <a:t>230X180</a:t>
            </a:r>
            <a:r>
              <a:rPr lang="it-IT" sz="2000" dirty="0" smtClean="0"/>
              <a:t>,                                                                </a:t>
            </a:r>
            <a:r>
              <a:rPr lang="it-IT" sz="2000" dirty="0" err="1" smtClean="0"/>
              <a:t>Biron</a:t>
            </a:r>
            <a:r>
              <a:rPr lang="it-IT" sz="2000" dirty="0" smtClean="0"/>
              <a:t> (VI),                                                                      villa Loschi Zileri dal Verme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2" y="0"/>
            <a:ext cx="5093442" cy="6858000"/>
          </a:xfrm>
        </p:spPr>
      </p:pic>
    </p:spTree>
    <p:extLst>
      <p:ext uri="{BB962C8B-B14F-4D97-AF65-F5344CB8AC3E}">
        <p14:creationId xmlns:p14="http://schemas.microsoft.com/office/powerpoint/2010/main" val="40977577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75252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Il trionfo di Zefiro e Flora, </a:t>
            </a:r>
            <a:br>
              <a:rPr lang="it-IT" sz="2000" dirty="0" smtClean="0"/>
            </a:br>
            <a:r>
              <a:rPr lang="it-IT" sz="2000" dirty="0" smtClean="0"/>
              <a:t>cm </a:t>
            </a:r>
            <a:r>
              <a:rPr lang="it-IT" sz="2000" dirty="0" err="1" smtClean="0"/>
              <a:t>395X</a:t>
            </a:r>
            <a:r>
              <a:rPr lang="it-IT" sz="2000" dirty="0" smtClean="0"/>
              <a:t> 225, </a:t>
            </a:r>
            <a:br>
              <a:rPr lang="it-IT" sz="2000" dirty="0" smtClean="0"/>
            </a:br>
            <a:r>
              <a:rPr lang="it-IT" sz="2000" dirty="0" smtClean="0"/>
              <a:t>Venezia,</a:t>
            </a:r>
            <a:br>
              <a:rPr lang="it-IT" sz="2000" dirty="0" smtClean="0"/>
            </a:br>
            <a:r>
              <a:rPr lang="it-IT" sz="2000" dirty="0" smtClean="0"/>
              <a:t>Ca’ Rezzonico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5295" y="-1"/>
            <a:ext cx="4075785" cy="6957392"/>
          </a:xfrm>
        </p:spPr>
      </p:pic>
    </p:spTree>
    <p:extLst>
      <p:ext uri="{BB962C8B-B14F-4D97-AF65-F5344CB8AC3E}">
        <p14:creationId xmlns:p14="http://schemas.microsoft.com/office/powerpoint/2010/main" val="2917470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652120" y="2130425"/>
            <a:ext cx="3240360" cy="147002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trionfo di Zefiro e di Flora, particolare,                                           Venezia,                                                     Ca’ Rezzonico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7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19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Giove e Danae, cm </a:t>
            </a:r>
            <a:r>
              <a:rPr lang="it-IT" sz="2000" dirty="0" err="1" smtClean="0"/>
              <a:t>41X53</a:t>
            </a:r>
            <a:r>
              <a:rPr lang="it-IT" sz="2000" dirty="0" smtClean="0"/>
              <a:t>, Stoccolma, </a:t>
            </a:r>
            <a:r>
              <a:rPr lang="it-IT" sz="2000" dirty="0" err="1" smtClean="0"/>
              <a:t>Universitet</a:t>
            </a:r>
            <a:r>
              <a:rPr lang="it-IT" sz="2000" dirty="0" smtClean="0"/>
              <a:t> </a:t>
            </a:r>
            <a:r>
              <a:rPr lang="it-IT" sz="2000" dirty="0" err="1" smtClean="0"/>
              <a:t>Konsthistoriska</a:t>
            </a:r>
            <a:r>
              <a:rPr lang="it-IT" sz="2000" dirty="0" smtClean="0"/>
              <a:t> </a:t>
            </a:r>
            <a:r>
              <a:rPr lang="it-IT" sz="2000" dirty="0" err="1" smtClean="0"/>
              <a:t>Institutionen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4" y="0"/>
            <a:ext cx="8892481" cy="6550568"/>
          </a:xfrm>
        </p:spPr>
      </p:pic>
    </p:spTree>
    <p:extLst>
      <p:ext uri="{BB962C8B-B14F-4D97-AF65-F5344CB8AC3E}">
        <p14:creationId xmlns:p14="http://schemas.microsoft.com/office/powerpoint/2010/main" val="3273208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672408" cy="164219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in gloria                                     venerata da Apostoli e Santi,                                                          cm </a:t>
            </a:r>
            <a:r>
              <a:rPr lang="it-IT" sz="2000" dirty="0" err="1" smtClean="0"/>
              <a:t>378X234</a:t>
            </a:r>
            <a:r>
              <a:rPr lang="it-IT" sz="2000" dirty="0" smtClean="0"/>
              <a:t>,                                                          Rovetta (</a:t>
            </a:r>
            <a:r>
              <a:rPr lang="it-IT" sz="2000" dirty="0" err="1" smtClean="0"/>
              <a:t>BG</a:t>
            </a:r>
            <a:r>
              <a:rPr lang="it-IT" sz="2000" dirty="0" smtClean="0"/>
              <a:t>),                                                       chiesa di </a:t>
            </a:r>
            <a:r>
              <a:rPr lang="it-IT" sz="2000" dirty="0" err="1" smtClean="0"/>
              <a:t>Ognisanti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5188750" cy="6858000"/>
          </a:xfrm>
        </p:spPr>
      </p:pic>
    </p:spTree>
    <p:extLst>
      <p:ext uri="{BB962C8B-B14F-4D97-AF65-F5344CB8AC3E}">
        <p14:creationId xmlns:p14="http://schemas.microsoft.com/office/powerpoint/2010/main" val="4065145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60040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San Clemente papa                                                  adora la </a:t>
            </a:r>
            <a:r>
              <a:rPr lang="it-IT" sz="2000" dirty="0" err="1" smtClean="0"/>
              <a:t>SS.ma</a:t>
            </a:r>
            <a:r>
              <a:rPr lang="it-IT" sz="2000" dirty="0" smtClean="0"/>
              <a:t> Trinità (bozzetto),                     cm </a:t>
            </a:r>
            <a:r>
              <a:rPr lang="it-IT" sz="2000" dirty="0" err="1" smtClean="0"/>
              <a:t>69,2X55,2</a:t>
            </a:r>
            <a:r>
              <a:rPr lang="it-IT" sz="2000" dirty="0" smtClean="0"/>
              <a:t>,                                                    Londra,                                                              National Gallery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7" y="0"/>
            <a:ext cx="5285750" cy="6858000"/>
          </a:xfrm>
        </p:spPr>
      </p:pic>
    </p:spTree>
    <p:extLst>
      <p:ext uri="{BB962C8B-B14F-4D97-AF65-F5344CB8AC3E}">
        <p14:creationId xmlns:p14="http://schemas.microsoft.com/office/powerpoint/2010/main" val="2997812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424847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L’istituzione del Rosario,                                                 cm </a:t>
            </a:r>
            <a:r>
              <a:rPr lang="it-IT" sz="2000" dirty="0" err="1" smtClean="0"/>
              <a:t>1200X</a:t>
            </a:r>
            <a:r>
              <a:rPr lang="it-IT" sz="2000" dirty="0" smtClean="0"/>
              <a:t> 450,                                                      Venezia,                                                                           chiesa dei Gesuati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4587683" cy="6858000"/>
          </a:xfrm>
        </p:spPr>
      </p:pic>
    </p:spTree>
    <p:extLst>
      <p:ext uri="{BB962C8B-B14F-4D97-AF65-F5344CB8AC3E}">
        <p14:creationId xmlns:p14="http://schemas.microsoft.com/office/powerpoint/2010/main" val="2140855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doge Marco Cornaro, cm </a:t>
            </a:r>
            <a:r>
              <a:rPr lang="it-IT" sz="2000" dirty="0" err="1" smtClean="0"/>
              <a:t>181X</a:t>
            </a:r>
            <a:r>
              <a:rPr lang="it-IT" sz="2000" dirty="0" smtClean="0"/>
              <a:t> 182, Venezia, Collezione privata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26"/>
            <a:ext cx="4644008" cy="6910726"/>
          </a:xfrm>
        </p:spPr>
      </p:pic>
    </p:spTree>
    <p:extLst>
      <p:ext uri="{BB962C8B-B14F-4D97-AF65-F5344CB8AC3E}">
        <p14:creationId xmlns:p14="http://schemas.microsoft.com/office/powerpoint/2010/main" val="3673847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La salita al Calvario, cm </a:t>
            </a:r>
            <a:r>
              <a:rPr lang="it-IT" sz="2000" dirty="0" err="1" smtClean="0"/>
              <a:t>450X</a:t>
            </a:r>
            <a:r>
              <a:rPr lang="it-IT" sz="2000" dirty="0" smtClean="0"/>
              <a:t> 517, Venezia, chiesa di Sant’Alvise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936"/>
            <a:ext cx="7448544" cy="6525344"/>
          </a:xfrm>
        </p:spPr>
      </p:pic>
    </p:spTree>
    <p:extLst>
      <p:ext uri="{BB962C8B-B14F-4D97-AF65-F5344CB8AC3E}">
        <p14:creationId xmlns:p14="http://schemas.microsoft.com/office/powerpoint/2010/main" val="40295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96044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corsa del carro del Sole,                                                       particolare,                                                     Milano,                                                                     Palazzo Clerici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2945" cy="6858000"/>
          </a:xfrm>
        </p:spPr>
      </p:pic>
    </p:spTree>
    <p:extLst>
      <p:ext uri="{BB962C8B-B14F-4D97-AF65-F5344CB8AC3E}">
        <p14:creationId xmlns:p14="http://schemas.microsoft.com/office/powerpoint/2010/main" val="712053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816424" cy="1143000"/>
          </a:xfrm>
        </p:spPr>
        <p:txBody>
          <a:bodyPr>
            <a:normAutofit fontScale="90000"/>
          </a:bodyPr>
          <a:lstStyle/>
          <a:p>
            <a:r>
              <a:rPr lang="it-IT" sz="2400" dirty="0" smtClean="0"/>
              <a:t>La corsa del carro del Sole, particolare,                                              Milano,                                                       Palazzo Clerici</a:t>
            </a:r>
            <a:endParaRPr lang="it-IT" sz="2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6768"/>
            <a:ext cx="5175552" cy="6940624"/>
          </a:xfrm>
        </p:spPr>
      </p:pic>
    </p:spTree>
    <p:extLst>
      <p:ext uri="{BB962C8B-B14F-4D97-AF65-F5344CB8AC3E}">
        <p14:creationId xmlns:p14="http://schemas.microsoft.com/office/powerpoint/2010/main" val="22315962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La corsa del carro del Sole, particolare, </a:t>
            </a:r>
            <a:r>
              <a:rPr lang="it-IT" sz="2000" dirty="0" err="1" smtClean="0"/>
              <a:t>Milno</a:t>
            </a:r>
            <a:r>
              <a:rPr lang="it-IT" sz="2000" dirty="0" smtClean="0"/>
              <a:t>, Palazzo Clerici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253"/>
            <a:ext cx="8800320" cy="6573079"/>
          </a:xfrm>
        </p:spPr>
      </p:pic>
    </p:spTree>
    <p:extLst>
      <p:ext uri="{BB962C8B-B14F-4D97-AF65-F5344CB8AC3E}">
        <p14:creationId xmlns:p14="http://schemas.microsoft.com/office/powerpoint/2010/main" val="4268464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corsa del carro del Sole, particolare, Milano, Palazzo Clerici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588851" cy="6441639"/>
          </a:xfrm>
        </p:spPr>
      </p:pic>
    </p:spTree>
    <p:extLst>
      <p:ext uri="{BB962C8B-B14F-4D97-AF65-F5344CB8AC3E}">
        <p14:creationId xmlns:p14="http://schemas.microsoft.com/office/powerpoint/2010/main" val="2378446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corse del carro del Sole, particolare, Milano, Palazzo Clerici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604448" cy="6453336"/>
          </a:xfrm>
        </p:spPr>
      </p:pic>
    </p:spTree>
    <p:extLst>
      <p:ext uri="{BB962C8B-B14F-4D97-AF65-F5344CB8AC3E}">
        <p14:creationId xmlns:p14="http://schemas.microsoft.com/office/powerpoint/2010/main" val="11088030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corsa del carro del Sole, particolare, Milano, Palazzo Clerici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25"/>
            <a:ext cx="8609695" cy="6453336"/>
          </a:xfrm>
        </p:spPr>
      </p:pic>
    </p:spTree>
    <p:extLst>
      <p:ext uri="{BB962C8B-B14F-4D97-AF65-F5344CB8AC3E}">
        <p14:creationId xmlns:p14="http://schemas.microsoft.com/office/powerpoint/2010/main" val="960178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96855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raccolta della manna,                                                                cm </a:t>
            </a:r>
            <a:r>
              <a:rPr lang="it-IT" sz="2000" dirty="0" err="1" smtClean="0"/>
              <a:t>1000X</a:t>
            </a:r>
            <a:r>
              <a:rPr lang="it-IT" sz="2000" dirty="0" smtClean="0"/>
              <a:t> 525,                                                        Verolanuova (</a:t>
            </a:r>
            <a:r>
              <a:rPr lang="it-IT" sz="2000" dirty="0" err="1" smtClean="0"/>
              <a:t>BS</a:t>
            </a:r>
            <a:r>
              <a:rPr lang="it-IT" sz="2000" dirty="0" smtClean="0"/>
              <a:t>,                                                              parrocchiale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3564492" cy="6858000"/>
          </a:xfrm>
        </p:spPr>
      </p:pic>
    </p:spTree>
    <p:extLst>
      <p:ext uri="{BB962C8B-B14F-4D97-AF65-F5344CB8AC3E}">
        <p14:creationId xmlns:p14="http://schemas.microsoft.com/office/powerpoint/2010/main" val="41425096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Il </a:t>
            </a:r>
            <a:r>
              <a:rPr lang="it-IT" sz="2000" dirty="0" err="1" smtClean="0"/>
              <a:t>sacrficio</a:t>
            </a:r>
            <a:r>
              <a:rPr lang="it-IT" sz="2000" dirty="0" smtClean="0"/>
              <a:t> di </a:t>
            </a:r>
            <a:r>
              <a:rPr lang="it-IT" sz="2000" dirty="0" err="1" smtClean="0"/>
              <a:t>melchisedech</a:t>
            </a:r>
            <a:r>
              <a:rPr lang="it-IT" sz="2000" dirty="0" smtClean="0"/>
              <a:t>,                                                 cm </a:t>
            </a:r>
            <a:r>
              <a:rPr lang="it-IT" sz="2000" dirty="0" err="1" smtClean="0"/>
              <a:t>1000X525</a:t>
            </a:r>
            <a:r>
              <a:rPr lang="it-IT" sz="2000" dirty="0" smtClean="0"/>
              <a:t>,                                                          Verolanuova (</a:t>
            </a:r>
            <a:r>
              <a:rPr lang="it-IT" sz="2000" dirty="0" err="1" smtClean="0"/>
              <a:t>BS</a:t>
            </a:r>
            <a:r>
              <a:rPr lang="it-IT" sz="2000" dirty="0" smtClean="0"/>
              <a:t>),                                                                parrocchiale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3596268" cy="6858001"/>
          </a:xfrm>
        </p:spPr>
      </p:pic>
    </p:spTree>
    <p:extLst>
      <p:ext uri="{BB962C8B-B14F-4D97-AF65-F5344CB8AC3E}">
        <p14:creationId xmlns:p14="http://schemas.microsoft.com/office/powerpoint/2010/main" val="39935241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Apoteosi dell’ammiraglio Vettor </a:t>
            </a:r>
            <a:r>
              <a:rPr lang="it-IT" sz="2000" dirty="0" err="1" smtClean="0"/>
              <a:t>Pisani,Venzia</a:t>
            </a:r>
            <a:r>
              <a:rPr lang="it-IT" sz="2000" dirty="0" smtClean="0"/>
              <a:t>, Palazzo Pisani Moretta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70"/>
            <a:ext cx="9178104" cy="6544614"/>
          </a:xfrm>
        </p:spPr>
      </p:pic>
    </p:spTree>
    <p:extLst>
      <p:ext uri="{BB962C8B-B14F-4D97-AF65-F5344CB8AC3E}">
        <p14:creationId xmlns:p14="http://schemas.microsoft.com/office/powerpoint/2010/main" val="4294322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del Carmelo, cm </a:t>
            </a:r>
            <a:r>
              <a:rPr lang="it-IT" sz="2000" dirty="0" err="1" smtClean="0"/>
              <a:t>210X</a:t>
            </a:r>
            <a:r>
              <a:rPr lang="it-IT" sz="2000" dirty="0" smtClean="0"/>
              <a:t> 650, Milano, Pinacoteca Brera</a:t>
            </a:r>
            <a:endParaRPr lang="it-IT" sz="20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73611" y="0"/>
            <a:ext cx="3934217" cy="3068960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06" y="-99392"/>
            <a:ext cx="538339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592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81642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beata </a:t>
            </a:r>
            <a:r>
              <a:rPr lang="it-IT" sz="2000" dirty="0" err="1" smtClean="0"/>
              <a:t>Laduina</a:t>
            </a:r>
            <a:r>
              <a:rPr lang="it-IT" sz="2000" dirty="0" smtClean="0"/>
              <a:t>,                                                                cm </a:t>
            </a:r>
            <a:r>
              <a:rPr lang="it-IT" sz="2000" dirty="0" err="1" smtClean="0"/>
              <a:t>65X48</a:t>
            </a:r>
            <a:r>
              <a:rPr lang="it-IT" sz="2000" dirty="0" smtClean="0"/>
              <a:t>,                                                        </a:t>
            </a:r>
            <a:r>
              <a:rPr lang="it-IT" sz="2000" dirty="0" err="1" smtClean="0"/>
              <a:t>Riverdale</a:t>
            </a:r>
            <a:r>
              <a:rPr lang="it-IT" sz="2000" dirty="0" smtClean="0"/>
              <a:t> on Hudson ( New York ), collezione Stanley Moss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8521" y="-1"/>
            <a:ext cx="5177049" cy="6957392"/>
          </a:xfrm>
        </p:spPr>
      </p:pic>
    </p:spTree>
    <p:extLst>
      <p:ext uri="{BB962C8B-B14F-4D97-AF65-F5344CB8AC3E}">
        <p14:creationId xmlns:p14="http://schemas.microsoft.com/office/powerpoint/2010/main" val="20677289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80831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Ritratto di                                        Antonio </a:t>
            </a:r>
            <a:r>
              <a:rPr lang="it-IT" sz="2000" dirty="0" err="1" smtClean="0"/>
              <a:t>Riccobono</a:t>
            </a:r>
            <a:r>
              <a:rPr lang="it-IT" sz="2000" dirty="0" smtClean="0"/>
              <a:t>,                               cm </a:t>
            </a:r>
            <a:r>
              <a:rPr lang="it-IT" sz="2000" dirty="0" err="1" smtClean="0"/>
              <a:t>102X90</a:t>
            </a:r>
            <a:r>
              <a:rPr lang="it-IT" sz="2000" dirty="0" smtClean="0"/>
              <a:t>,                                      Rovigo,                                    Accademia dei Concordi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8643" cy="6858000"/>
          </a:xfrm>
        </p:spPr>
      </p:pic>
    </p:spTree>
    <p:extLst>
      <p:ext uri="{BB962C8B-B14F-4D97-AF65-F5344CB8AC3E}">
        <p14:creationId xmlns:p14="http://schemas.microsoft.com/office/powerpoint/2010/main" val="28870944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Udine, chiesa della Purità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4"/>
            <a:ext cx="9111792" cy="6013783"/>
          </a:xfrm>
        </p:spPr>
      </p:pic>
    </p:spTree>
    <p:extLst>
      <p:ext uri="{BB962C8B-B14F-4D97-AF65-F5344CB8AC3E}">
        <p14:creationId xmlns:p14="http://schemas.microsoft.com/office/powerpoint/2010/main" val="2524257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3123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Apollo e Dafne, cm </a:t>
            </a:r>
            <a:r>
              <a:rPr lang="it-IT" sz="2000" dirty="0" err="1" smtClean="0"/>
              <a:t>96X79</a:t>
            </a:r>
            <a:r>
              <a:rPr lang="it-IT" sz="2000" dirty="0" smtClean="0"/>
              <a:t>, Parigi, Louvre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9203" y="13386"/>
            <a:ext cx="5552273" cy="6844613"/>
          </a:xfrm>
        </p:spPr>
      </p:pic>
    </p:spTree>
    <p:extLst>
      <p:ext uri="{BB962C8B-B14F-4D97-AF65-F5344CB8AC3E}">
        <p14:creationId xmlns:p14="http://schemas.microsoft.com/office/powerpoint/2010/main" val="19456737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6256" y="274638"/>
            <a:ext cx="226774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Rinaldo                                        ed il mago                                            di </a:t>
            </a:r>
            <a:r>
              <a:rPr lang="it-IT" sz="2000" dirty="0" err="1" smtClean="0"/>
              <a:t>Ascalona</a:t>
            </a:r>
            <a:r>
              <a:rPr lang="it-IT" sz="2000" dirty="0" smtClean="0"/>
              <a:t>,                                                  </a:t>
            </a:r>
            <a:r>
              <a:rPr lang="it-IT" sz="2000" dirty="0" err="1" smtClean="0"/>
              <a:t>186,9X214,7</a:t>
            </a:r>
            <a:r>
              <a:rPr lang="it-IT" sz="2000" dirty="0" smtClean="0"/>
              <a:t>,      Chicago. Art </a:t>
            </a:r>
            <a:r>
              <a:rPr lang="it-IT" sz="2000" dirty="0" err="1" smtClean="0"/>
              <a:t>Institute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10" y="0"/>
            <a:ext cx="6784521" cy="6858000"/>
          </a:xfrm>
        </p:spPr>
      </p:pic>
    </p:spTree>
    <p:extLst>
      <p:ext uri="{BB962C8B-B14F-4D97-AF65-F5344CB8AC3E}">
        <p14:creationId xmlns:p14="http://schemas.microsoft.com/office/powerpoint/2010/main" val="38340957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403244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Il trasporto della sacra casa di Loreto (bozzetto),                                                                        cm </a:t>
            </a:r>
            <a:r>
              <a:rPr lang="it-IT" sz="2000" dirty="0" err="1" smtClean="0"/>
              <a:t>124X85</a:t>
            </a:r>
            <a:r>
              <a:rPr lang="it-IT" sz="2000" dirty="0" smtClean="0"/>
              <a:t>,                                                                 Venezia,                                                                        Gallerie dell’Accademia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2568"/>
            <a:ext cx="4904397" cy="6954823"/>
          </a:xfrm>
        </p:spPr>
      </p:pic>
    </p:spTree>
    <p:extLst>
      <p:ext uri="{BB962C8B-B14F-4D97-AF65-F5344CB8AC3E}">
        <p14:creationId xmlns:p14="http://schemas.microsoft.com/office/powerpoint/2010/main" val="18760551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600400" cy="1143000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Bellerofonte</a:t>
            </a:r>
            <a:r>
              <a:rPr lang="it-IT" sz="2000" dirty="0" smtClean="0"/>
              <a:t> su Pegaso in volo verso la Gloria e l’Eternità,                                              dm cm 600,                                                          Venezia , Palazzo Labia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"/>
            <a:ext cx="5090000" cy="6857189"/>
          </a:xfrm>
        </p:spPr>
      </p:pic>
    </p:spTree>
    <p:extLst>
      <p:ext uri="{BB962C8B-B14F-4D97-AF65-F5344CB8AC3E}">
        <p14:creationId xmlns:p14="http://schemas.microsoft.com/office/powerpoint/2010/main" val="394460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L’incontro di Antonio e Cleopatra,                         cm </a:t>
            </a:r>
            <a:r>
              <a:rPr lang="it-IT" sz="2000" dirty="0" err="1" smtClean="0"/>
              <a:t>650X300</a:t>
            </a:r>
            <a:r>
              <a:rPr lang="it-IT" sz="2000" dirty="0" smtClean="0"/>
              <a:t>,                                                       Venezia, Palazzo Labia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4331367" cy="6858000"/>
          </a:xfrm>
        </p:spPr>
      </p:pic>
    </p:spTree>
    <p:extLst>
      <p:ext uri="{BB962C8B-B14F-4D97-AF65-F5344CB8AC3E}">
        <p14:creationId xmlns:p14="http://schemas.microsoft.com/office/powerpoint/2010/main" val="34569427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11960" y="-963488"/>
            <a:ext cx="4474840" cy="655272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L’incontro di Antonio e Cleopatra, particolare, 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>Venezia, Palazzo Labia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" y="1690"/>
            <a:ext cx="3912302" cy="6856310"/>
          </a:xfrm>
        </p:spPr>
      </p:pic>
    </p:spTree>
    <p:extLst>
      <p:ext uri="{BB962C8B-B14F-4D97-AF65-F5344CB8AC3E}">
        <p14:creationId xmlns:p14="http://schemas.microsoft.com/office/powerpoint/2010/main" val="41333146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banchetto di Antonio e Cleopatra, cm </a:t>
            </a:r>
            <a:r>
              <a:rPr lang="it-IT" sz="2000" dirty="0" err="1" smtClean="0"/>
              <a:t>650X300</a:t>
            </a:r>
            <a:r>
              <a:rPr lang="it-IT" sz="2000" dirty="0" smtClean="0"/>
              <a:t>,                                                     Venezia, Palazzo Labia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654"/>
            <a:ext cx="4322583" cy="6885654"/>
          </a:xfrm>
        </p:spPr>
      </p:pic>
    </p:spTree>
    <p:extLst>
      <p:ext uri="{BB962C8B-B14F-4D97-AF65-F5344CB8AC3E}">
        <p14:creationId xmlns:p14="http://schemas.microsoft.com/office/powerpoint/2010/main" val="1850450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Martirio di San Bartolomeo, Venezia, San </a:t>
            </a:r>
            <a:r>
              <a:rPr lang="it-IT" sz="2000" dirty="0" err="1" smtClean="0"/>
              <a:t>Stae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4231" cy="6858000"/>
          </a:xfrm>
        </p:spPr>
      </p:pic>
    </p:spTree>
    <p:extLst>
      <p:ext uri="{BB962C8B-B14F-4D97-AF65-F5344CB8AC3E}">
        <p14:creationId xmlns:p14="http://schemas.microsoft.com/office/powerpoint/2010/main" val="35439708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Il banchetto di Antonio e Cleopatra, particolare, </a:t>
            </a:r>
            <a:r>
              <a:rPr lang="it-IT" sz="2000" dirty="0" err="1" smtClean="0"/>
              <a:t>Cvenezia</a:t>
            </a:r>
            <a:r>
              <a:rPr lang="it-IT" sz="2000" dirty="0" smtClean="0"/>
              <a:t>, Palazzo Labia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1520" y="0"/>
            <a:ext cx="8649861" cy="6597352"/>
          </a:xfrm>
        </p:spPr>
      </p:pic>
    </p:spTree>
    <p:extLst>
      <p:ext uri="{BB962C8B-B14F-4D97-AF65-F5344CB8AC3E}">
        <p14:creationId xmlns:p14="http://schemas.microsoft.com/office/powerpoint/2010/main" val="203153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45638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Il banchetto                                       di Antonio e Cleopatra,                                    particolare,                                                    Venezia, Palazzo Labia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5505275" cy="6858000"/>
          </a:xfrm>
        </p:spPr>
      </p:pic>
    </p:spTree>
    <p:extLst>
      <p:ext uri="{BB962C8B-B14F-4D97-AF65-F5344CB8AC3E}">
        <p14:creationId xmlns:p14="http://schemas.microsoft.com/office/powerpoint/2010/main" val="116216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Il banchetto di                                            Antonio e Cleopatra,                                              particolare,                                                  Venezia, Palazzo Labia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" y="-107044"/>
            <a:ext cx="5527306" cy="6965044"/>
          </a:xfrm>
        </p:spPr>
      </p:pic>
    </p:spTree>
    <p:extLst>
      <p:ext uri="{BB962C8B-B14F-4D97-AF65-F5344CB8AC3E}">
        <p14:creationId xmlns:p14="http://schemas.microsoft.com/office/powerpoint/2010/main" val="41321609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38437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Il banchetto di                                            Antonio e Cleopatra,                                              particolare,                                                  Venezia, Palazzo Labia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" y="0"/>
            <a:ext cx="5457128" cy="6858000"/>
          </a:xfrm>
        </p:spPr>
      </p:pic>
    </p:spTree>
    <p:extLst>
      <p:ext uri="{BB962C8B-B14F-4D97-AF65-F5344CB8AC3E}">
        <p14:creationId xmlns:p14="http://schemas.microsoft.com/office/powerpoint/2010/main" val="9412491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 Venti, particolare, Venezia, Palazzo Labia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16304" cy="6093296"/>
          </a:xfrm>
        </p:spPr>
      </p:pic>
    </p:spTree>
    <p:extLst>
      <p:ext uri="{BB962C8B-B14F-4D97-AF65-F5344CB8AC3E}">
        <p14:creationId xmlns:p14="http://schemas.microsoft.com/office/powerpoint/2010/main" val="40778007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88843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Comunione di Santa Lucia,                                 cm </a:t>
            </a:r>
            <a:r>
              <a:rPr lang="it-IT" sz="2000" dirty="0" err="1" smtClean="0"/>
              <a:t>202X101</a:t>
            </a:r>
            <a:r>
              <a:rPr lang="it-IT" sz="2000" dirty="0" smtClean="0"/>
              <a:t>,                                                      Venezia,                                                                           chiesa dei Santi Apostoli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8466" y="-6695"/>
            <a:ext cx="4944238" cy="6864694"/>
          </a:xfrm>
        </p:spPr>
      </p:pic>
    </p:spTree>
    <p:extLst>
      <p:ext uri="{BB962C8B-B14F-4D97-AF65-F5344CB8AC3E}">
        <p14:creationId xmlns:p14="http://schemas.microsoft.com/office/powerpoint/2010/main" val="14034662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Vergine consegna lo scapolare                                  a San Simone Stock,                                                               cm </a:t>
            </a:r>
            <a:r>
              <a:rPr lang="it-IT" sz="2000" dirty="0" err="1" smtClean="0"/>
              <a:t>533X432</a:t>
            </a:r>
            <a:r>
              <a:rPr lang="it-IT" sz="2000" dirty="0" smtClean="0"/>
              <a:t>,                                                                     Venezia,                                                                                           Scuola Grande dei Carmini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63"/>
            <a:ext cx="4062794" cy="6883963"/>
          </a:xfrm>
        </p:spPr>
      </p:pic>
    </p:spTree>
    <p:extLst>
      <p:ext uri="{BB962C8B-B14F-4D97-AF65-F5344CB8AC3E}">
        <p14:creationId xmlns:p14="http://schemas.microsoft.com/office/powerpoint/2010/main" val="33656776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3082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Vergine con le Sante </a:t>
            </a:r>
            <a:br>
              <a:rPr lang="it-IT" sz="2000" dirty="0" smtClean="0"/>
            </a:br>
            <a:r>
              <a:rPr lang="it-IT" sz="2000" dirty="0" smtClean="0"/>
              <a:t>Caterina, Rosa da Lima, </a:t>
            </a:r>
            <a:br>
              <a:rPr lang="it-IT" sz="2000" dirty="0" smtClean="0"/>
            </a:br>
            <a:r>
              <a:rPr lang="it-IT" sz="2000" dirty="0" smtClean="0"/>
              <a:t>Agnese da Montepulciano</a:t>
            </a:r>
            <a:br>
              <a:rPr lang="it-IT" sz="2000" dirty="0" smtClean="0"/>
            </a:br>
            <a:r>
              <a:rPr lang="it-IT" sz="2000" dirty="0" smtClean="0"/>
              <a:t>( pala delle tre Sante), </a:t>
            </a:r>
            <a:br>
              <a:rPr lang="it-IT" sz="2000" dirty="0" smtClean="0"/>
            </a:br>
            <a:r>
              <a:rPr lang="it-IT" sz="2000" dirty="0" smtClean="0"/>
              <a:t>cm </a:t>
            </a:r>
            <a:r>
              <a:rPr lang="it-IT" sz="2000" dirty="0" err="1" smtClean="0"/>
              <a:t>340X168</a:t>
            </a:r>
            <a:r>
              <a:rPr lang="it-IT" sz="2000" dirty="0" smtClean="0"/>
              <a:t>,                                                                 Venezia, chiesa dei Gesuati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4145842" cy="6957392"/>
          </a:xfrm>
        </p:spPr>
      </p:pic>
    </p:spTree>
    <p:extLst>
      <p:ext uri="{BB962C8B-B14F-4D97-AF65-F5344CB8AC3E}">
        <p14:creationId xmlns:p14="http://schemas.microsoft.com/office/powerpoint/2010/main" val="29365601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Ritratto di un </a:t>
            </a:r>
            <a:r>
              <a:rPr lang="it-IT" sz="2000" dirty="0" err="1" smtClean="0"/>
              <a:t>Dolfin</a:t>
            </a:r>
            <a:r>
              <a:rPr lang="it-IT" sz="2000" dirty="0" smtClean="0"/>
              <a:t>                                  Procuratore e Capitan da mar,                           cm </a:t>
            </a:r>
            <a:r>
              <a:rPr lang="it-IT" sz="2000" dirty="0" err="1" smtClean="0"/>
              <a:t>235X158</a:t>
            </a:r>
            <a:r>
              <a:rPr lang="it-IT" sz="2000" dirty="0" smtClean="0"/>
              <a:t>,                                                        Venezia,                                                           Fondazione </a:t>
            </a:r>
            <a:r>
              <a:rPr lang="it-IT" sz="2000" dirty="0" err="1" smtClean="0"/>
              <a:t>Querini</a:t>
            </a:r>
            <a:r>
              <a:rPr lang="it-IT" sz="2000" dirty="0" smtClean="0"/>
              <a:t> </a:t>
            </a:r>
            <a:r>
              <a:rPr lang="it-IT" sz="2000" dirty="0" err="1" smtClean="0"/>
              <a:t>Stampaglia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4573540" cy="6858000"/>
          </a:xfrm>
        </p:spPr>
      </p:pic>
    </p:spTree>
    <p:extLst>
      <p:ext uri="{BB962C8B-B14F-4D97-AF65-F5344CB8AC3E}">
        <p14:creationId xmlns:p14="http://schemas.microsoft.com/office/powerpoint/2010/main" val="13914645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5517232"/>
            <a:ext cx="8291264" cy="134076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Apoteosi della famiglia Barbaro,                                                                                                      cm </a:t>
            </a:r>
            <a:r>
              <a:rPr lang="it-IT" sz="2000" dirty="0" err="1" smtClean="0"/>
              <a:t>253,8X466,8</a:t>
            </a:r>
            <a:r>
              <a:rPr lang="it-IT" sz="2000" dirty="0" smtClean="0"/>
              <a:t>,                                                                                                                                        New York,                                                                                                                          </a:t>
            </a:r>
            <a:r>
              <a:rPr lang="it-IT" sz="2000" dirty="0" err="1" smtClean="0"/>
              <a:t>Metropolitan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of Art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" y="-99392"/>
            <a:ext cx="9082984" cy="4752528"/>
          </a:xfrm>
        </p:spPr>
      </p:pic>
    </p:spTree>
    <p:extLst>
      <p:ext uri="{BB962C8B-B14F-4D97-AF65-F5344CB8AC3E}">
        <p14:creationId xmlns:p14="http://schemas.microsoft.com/office/powerpoint/2010/main" val="444672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regina Zenobia arringa i suoi soldati, cm </a:t>
            </a:r>
            <a:r>
              <a:rPr lang="it-IT" sz="2000" dirty="0" err="1" smtClean="0"/>
              <a:t>261X365,8</a:t>
            </a:r>
            <a:r>
              <a:rPr lang="it-IT" sz="2000" dirty="0" smtClean="0"/>
              <a:t>, Washington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6513" y="-6494"/>
            <a:ext cx="9245383" cy="6603845"/>
          </a:xfrm>
        </p:spPr>
      </p:pic>
    </p:spTree>
    <p:extLst>
      <p:ext uri="{BB962C8B-B14F-4D97-AF65-F5344CB8AC3E}">
        <p14:creationId xmlns:p14="http://schemas.microsoft.com/office/powerpoint/2010/main" val="7122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San Giacomo Maggiore,                                                            cm </a:t>
            </a:r>
            <a:r>
              <a:rPr lang="it-IT" sz="2000" dirty="0" err="1" smtClean="0"/>
              <a:t>317X163</a:t>
            </a:r>
            <a:r>
              <a:rPr lang="it-IT" sz="2000" dirty="0" smtClean="0"/>
              <a:t>,                                                          Budapest,                                                                 </a:t>
            </a:r>
            <a:r>
              <a:rPr lang="it-IT" sz="2000" dirty="0" err="1" smtClean="0"/>
              <a:t>Szépmuvèszet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" y="0"/>
            <a:ext cx="3541795" cy="6858000"/>
          </a:xfrm>
        </p:spPr>
      </p:pic>
    </p:spTree>
    <p:extLst>
      <p:ext uri="{BB962C8B-B14F-4D97-AF65-F5344CB8AC3E}">
        <p14:creationId xmlns:p14="http://schemas.microsoft.com/office/powerpoint/2010/main" val="29199238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Apollo conduce al genio della nazione </a:t>
            </a:r>
            <a:r>
              <a:rPr lang="it-IT" sz="2000" dirty="0" err="1" smtClean="0"/>
              <a:t>tedescaBeatrice</a:t>
            </a:r>
            <a:r>
              <a:rPr lang="it-IT" sz="2000" dirty="0" smtClean="0"/>
              <a:t> di Burgundia, cm </a:t>
            </a:r>
            <a:r>
              <a:rPr lang="it-IT" sz="2000" dirty="0" err="1" smtClean="0"/>
              <a:t>900X1800</a:t>
            </a:r>
            <a:r>
              <a:rPr lang="it-IT" sz="2000" dirty="0" smtClean="0"/>
              <a:t>, Wurzburg, </a:t>
            </a:r>
            <a:r>
              <a:rPr lang="it-IT" sz="2000" dirty="0" err="1" smtClean="0"/>
              <a:t>Kaisersaal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9512" y="0"/>
            <a:ext cx="8496944" cy="6247049"/>
          </a:xfrm>
        </p:spPr>
      </p:pic>
    </p:spTree>
    <p:extLst>
      <p:ext uri="{BB962C8B-B14F-4D97-AF65-F5344CB8AC3E}">
        <p14:creationId xmlns:p14="http://schemas.microsoft.com/office/powerpoint/2010/main" val="21201288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Apollo conduce al genio della nazione </a:t>
            </a:r>
            <a:r>
              <a:rPr lang="it-IT" sz="2000" dirty="0" err="1"/>
              <a:t>tedescaBeatrice</a:t>
            </a:r>
            <a:r>
              <a:rPr lang="it-IT" sz="2000" dirty="0"/>
              <a:t> di Burgundia, cm </a:t>
            </a:r>
            <a:r>
              <a:rPr lang="it-IT" sz="2000" dirty="0" err="1"/>
              <a:t>900X1800</a:t>
            </a:r>
            <a:r>
              <a:rPr lang="it-IT" sz="2000" dirty="0"/>
              <a:t>, Wurzburg, </a:t>
            </a:r>
            <a:r>
              <a:rPr lang="it-IT" sz="2000" dirty="0" err="1"/>
              <a:t>Kaisersaal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" y="15078"/>
            <a:ext cx="4863052" cy="6842922"/>
          </a:xfrm>
        </p:spPr>
      </p:pic>
    </p:spTree>
    <p:extLst>
      <p:ext uri="{BB962C8B-B14F-4D97-AF65-F5344CB8AC3E}">
        <p14:creationId xmlns:p14="http://schemas.microsoft.com/office/powerpoint/2010/main" val="28417634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Autofit/>
          </a:bodyPr>
          <a:lstStyle/>
          <a:p>
            <a:r>
              <a:rPr lang="it-IT" sz="2000" dirty="0" smtClean="0"/>
              <a:t>Le nozze del Barbarossa con Beatrice di Burgundia, cm </a:t>
            </a:r>
            <a:r>
              <a:rPr lang="it-IT" sz="2000" dirty="0" err="1" smtClean="0"/>
              <a:t>400X500</a:t>
            </a:r>
            <a:r>
              <a:rPr lang="it-IT" sz="2000" dirty="0" smtClean="0"/>
              <a:t>, Wurzburg, </a:t>
            </a:r>
            <a:r>
              <a:rPr lang="it-IT" sz="2000" dirty="0" err="1" smtClean="0"/>
              <a:t>Residenz</a:t>
            </a:r>
            <a:r>
              <a:rPr lang="it-IT" sz="2000" dirty="0" smtClean="0"/>
              <a:t>, </a:t>
            </a:r>
            <a:r>
              <a:rPr lang="it-IT" sz="2000" dirty="0" err="1" smtClean="0"/>
              <a:t>Kaisersaal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5576" y="0"/>
            <a:ext cx="7719032" cy="6309320"/>
          </a:xfrm>
        </p:spPr>
      </p:pic>
    </p:spTree>
    <p:extLst>
      <p:ext uri="{BB962C8B-B14F-4D97-AF65-F5344CB8AC3E}">
        <p14:creationId xmlns:p14="http://schemas.microsoft.com/office/powerpoint/2010/main" val="3626609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L’investitura del vescovo Aroldo a vescovo di </a:t>
            </a:r>
            <a:r>
              <a:rPr lang="it-IT" sz="2000" dirty="0" err="1" smtClean="0"/>
              <a:t>Franconia</a:t>
            </a:r>
            <a:r>
              <a:rPr lang="it-IT" sz="2000" dirty="0" smtClean="0"/>
              <a:t>, cm </a:t>
            </a:r>
            <a:r>
              <a:rPr lang="it-IT" sz="2000" dirty="0" err="1" smtClean="0"/>
              <a:t>400X500</a:t>
            </a:r>
            <a:r>
              <a:rPr lang="it-IT" sz="2000" dirty="0" smtClean="0"/>
              <a:t>, Wurzburg, </a:t>
            </a:r>
            <a:r>
              <a:rPr lang="it-IT" sz="2000" dirty="0" err="1" smtClean="0"/>
              <a:t>Residenz</a:t>
            </a:r>
            <a:r>
              <a:rPr lang="it-IT" sz="2000" dirty="0" smtClean="0"/>
              <a:t>, </a:t>
            </a:r>
            <a:r>
              <a:rPr lang="it-IT" sz="2000" dirty="0" err="1" smtClean="0"/>
              <a:t>Kaisersall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560" y="0"/>
            <a:ext cx="7848872" cy="6386403"/>
          </a:xfrm>
        </p:spPr>
      </p:pic>
    </p:spTree>
    <p:extLst>
      <p:ext uri="{BB962C8B-B14F-4D97-AF65-F5344CB8AC3E}">
        <p14:creationId xmlns:p14="http://schemas.microsoft.com/office/powerpoint/2010/main" val="23113966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Le quattro parti del mondo, particolare dell’Africa, Wurzburg, </a:t>
            </a:r>
            <a:r>
              <a:rPr lang="it-IT" sz="2000" dirty="0" err="1" smtClean="0"/>
              <a:t>Residenz</a:t>
            </a:r>
            <a:r>
              <a:rPr lang="it-IT" sz="2000" dirty="0" smtClean="0"/>
              <a:t>, scalone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6848" cy="6381328"/>
          </a:xfrm>
        </p:spPr>
      </p:pic>
    </p:spTree>
    <p:extLst>
      <p:ext uri="{BB962C8B-B14F-4D97-AF65-F5344CB8AC3E}">
        <p14:creationId xmlns:p14="http://schemas.microsoft.com/office/powerpoint/2010/main" val="34043861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Le quattro parti del mondo, particolare dell’Africa, Wurzburg, </a:t>
            </a:r>
            <a:r>
              <a:rPr lang="it-IT" sz="2000" dirty="0" err="1"/>
              <a:t>Residenz</a:t>
            </a:r>
            <a:r>
              <a:rPr lang="it-IT" sz="2000" dirty="0"/>
              <a:t>, scalone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1040" cy="4941168"/>
          </a:xfrm>
        </p:spPr>
      </p:pic>
    </p:spTree>
    <p:extLst>
      <p:ext uri="{BB962C8B-B14F-4D97-AF65-F5344CB8AC3E}">
        <p14:creationId xmlns:p14="http://schemas.microsoft.com/office/powerpoint/2010/main" val="17510059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quattro parti del mondo, particolare dell’America ,Wurzburg, </a:t>
            </a:r>
            <a:r>
              <a:rPr lang="it-IT" sz="2000" dirty="0" err="1" smtClean="0"/>
              <a:t>Residenz</a:t>
            </a:r>
            <a:r>
              <a:rPr lang="it-IT" sz="2000" dirty="0" smtClean="0"/>
              <a:t>, scalone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25964"/>
            <a:ext cx="9226861" cy="6407291"/>
          </a:xfrm>
        </p:spPr>
      </p:pic>
    </p:spTree>
    <p:extLst>
      <p:ext uri="{BB962C8B-B14F-4D97-AF65-F5344CB8AC3E}">
        <p14:creationId xmlns:p14="http://schemas.microsoft.com/office/powerpoint/2010/main" val="22820295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Le quattro parti del mondo, particolare dell’Europa, Wurzburg, </a:t>
            </a:r>
            <a:r>
              <a:rPr lang="it-IT" sz="2000" dirty="0" err="1" smtClean="0"/>
              <a:t>Residenz</a:t>
            </a:r>
            <a:r>
              <a:rPr lang="it-IT" sz="2000" dirty="0" smtClean="0"/>
              <a:t> scalone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487" y="0"/>
            <a:ext cx="9039513" cy="6597352"/>
          </a:xfrm>
        </p:spPr>
      </p:pic>
    </p:spTree>
    <p:extLst>
      <p:ext uri="{BB962C8B-B14F-4D97-AF65-F5344CB8AC3E}">
        <p14:creationId xmlns:p14="http://schemas.microsoft.com/office/powerpoint/2010/main" val="17821261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Le quattro parti del mondo, particolare dell’Asia, Wurzburg. </a:t>
            </a:r>
            <a:r>
              <a:rPr lang="it-IT" sz="2000" dirty="0" err="1" smtClean="0"/>
              <a:t>Residenz</a:t>
            </a:r>
            <a:r>
              <a:rPr lang="it-IT" sz="2000" dirty="0" smtClean="0"/>
              <a:t>, scalone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849581" cy="6453336"/>
          </a:xfrm>
        </p:spPr>
      </p:pic>
    </p:spTree>
    <p:extLst>
      <p:ext uri="{BB962C8B-B14F-4D97-AF65-F5344CB8AC3E}">
        <p14:creationId xmlns:p14="http://schemas.microsoft.com/office/powerpoint/2010/main" val="1133125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672408" cy="1143000"/>
          </a:xfrm>
        </p:spPr>
        <p:txBody>
          <a:bodyPr>
            <a:normAutofit fontScale="90000"/>
          </a:bodyPr>
          <a:lstStyle/>
          <a:p>
            <a:r>
              <a:rPr lang="it-IT" sz="2400" dirty="0"/>
              <a:t>La regina Zenobia arringa i suoi soldati, cm </a:t>
            </a:r>
            <a:r>
              <a:rPr lang="it-IT" sz="2400" dirty="0" err="1"/>
              <a:t>261X365,8</a:t>
            </a:r>
            <a:r>
              <a:rPr lang="it-IT" sz="2400" dirty="0"/>
              <a:t>, </a:t>
            </a:r>
            <a:r>
              <a:rPr lang="it-IT" sz="2400" dirty="0" smtClean="0"/>
              <a:t>Washington, National </a:t>
            </a:r>
            <a:r>
              <a:rPr lang="it-IT" sz="2400" dirty="0" err="1" smtClean="0"/>
              <a:t>gallery</a:t>
            </a:r>
            <a:r>
              <a:rPr lang="it-IT" sz="2400" dirty="0" smtClean="0"/>
              <a:t> of Art</a:t>
            </a:r>
            <a:endParaRPr lang="it-IT" sz="24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9" y="0"/>
            <a:ext cx="5080926" cy="6858000"/>
          </a:xfrm>
        </p:spPr>
      </p:pic>
    </p:spTree>
    <p:extLst>
      <p:ext uri="{BB962C8B-B14F-4D97-AF65-F5344CB8AC3E}">
        <p14:creationId xmlns:p14="http://schemas.microsoft.com/office/powerpoint/2010/main" val="192797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L’incoronazione di                                                        Maria Immacolata,                                                     cm </a:t>
            </a:r>
            <a:r>
              <a:rPr lang="it-IT" sz="2000" dirty="0" err="1" smtClean="0"/>
              <a:t>1320X700</a:t>
            </a:r>
            <a:r>
              <a:rPr lang="it-IT" sz="2000" dirty="0" smtClean="0"/>
              <a:t>, </a:t>
            </a:r>
            <a:br>
              <a:rPr lang="it-IT" sz="2000" dirty="0" smtClean="0"/>
            </a:br>
            <a:r>
              <a:rPr lang="it-IT" sz="2000" dirty="0" smtClean="0"/>
              <a:t>Venezia.</a:t>
            </a:r>
            <a:br>
              <a:rPr lang="it-IT" sz="2000" dirty="0" smtClean="0"/>
            </a:br>
            <a:r>
              <a:rPr lang="it-IT" sz="2000" dirty="0" smtClean="0"/>
              <a:t>chiesa della Pietà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1"/>
            <a:ext cx="4603647" cy="6957392"/>
          </a:xfrm>
        </p:spPr>
      </p:pic>
    </p:spTree>
    <p:extLst>
      <p:ext uri="{BB962C8B-B14F-4D97-AF65-F5344CB8AC3E}">
        <p14:creationId xmlns:p14="http://schemas.microsoft.com/office/powerpoint/2010/main" val="25826405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L’adorazione dei Magi, </a:t>
            </a:r>
            <a:br>
              <a:rPr lang="it-IT" sz="2000" dirty="0" smtClean="0"/>
            </a:br>
            <a:r>
              <a:rPr lang="it-IT" sz="2000" dirty="0" smtClean="0"/>
              <a:t>cm </a:t>
            </a:r>
            <a:r>
              <a:rPr lang="it-IT" sz="2000" dirty="0" err="1" smtClean="0"/>
              <a:t>405X211</a:t>
            </a:r>
            <a:r>
              <a:rPr lang="it-IT" sz="2000" dirty="0" smtClean="0"/>
              <a:t>, </a:t>
            </a:r>
            <a:br>
              <a:rPr lang="it-IT" sz="2000" dirty="0" smtClean="0"/>
            </a:br>
            <a:r>
              <a:rPr lang="it-IT" sz="2000" dirty="0" smtClean="0"/>
              <a:t>Monaco di Baviera, </a:t>
            </a:r>
            <a:br>
              <a:rPr lang="it-IT" sz="2000" dirty="0" smtClean="0"/>
            </a:br>
            <a:r>
              <a:rPr lang="it-IT" sz="2000" dirty="0" smtClean="0"/>
              <a:t>Alte </a:t>
            </a:r>
            <a:r>
              <a:rPr lang="it-IT" sz="2000" dirty="0" err="1" smtClean="0"/>
              <a:t>Pinakothek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0"/>
            <a:ext cx="3604600" cy="6957392"/>
          </a:xfrm>
        </p:spPr>
      </p:pic>
    </p:spTree>
    <p:extLst>
      <p:ext uri="{BB962C8B-B14F-4D97-AF65-F5344CB8AC3E}">
        <p14:creationId xmlns:p14="http://schemas.microsoft.com/office/powerpoint/2010/main" val="7111776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Il sacrificio di Ifigenia, cm </a:t>
            </a:r>
            <a:r>
              <a:rPr lang="it-IT" sz="2000" dirty="0" err="1" smtClean="0"/>
              <a:t>350X700</a:t>
            </a:r>
            <a:r>
              <a:rPr lang="it-IT" sz="2000" dirty="0" smtClean="0"/>
              <a:t>, Vicenza, </a:t>
            </a:r>
            <a:r>
              <a:rPr lang="it-IT" sz="2000" smtClean="0"/>
              <a:t>villa Valmarana 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9823" y="-9332"/>
            <a:ext cx="4864225" cy="6550439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-9332"/>
            <a:ext cx="3923928" cy="658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579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80831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Minerva trattiene Achille dall’uccidere </a:t>
            </a:r>
            <a:r>
              <a:rPr lang="it-IT" sz="2000" dirty="0" err="1" smtClean="0"/>
              <a:t>Adamennon</a:t>
            </a:r>
            <a:r>
              <a:rPr lang="it-IT" sz="2000" dirty="0" smtClean="0"/>
              <a:t>, cm </a:t>
            </a:r>
            <a:r>
              <a:rPr lang="it-IT" sz="2000" dirty="0" err="1" smtClean="0"/>
              <a:t>300X200</a:t>
            </a:r>
            <a:r>
              <a:rPr lang="it-IT" sz="2000" dirty="0" smtClean="0"/>
              <a:t>,                                         Vicenza, villa Valmarana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191"/>
            <a:ext cx="6051964" cy="6953200"/>
          </a:xfrm>
        </p:spPr>
      </p:pic>
    </p:spTree>
    <p:extLst>
      <p:ext uri="{BB962C8B-B14F-4D97-AF65-F5344CB8AC3E}">
        <p14:creationId xmlns:p14="http://schemas.microsoft.com/office/powerpoint/2010/main" val="25259123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6724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Soldati fra le colonne, cm </a:t>
            </a:r>
            <a:r>
              <a:rPr lang="it-IT" sz="2000" dirty="0" err="1" smtClean="0"/>
              <a:t>350X115</a:t>
            </a:r>
            <a:r>
              <a:rPr lang="it-IT" sz="2000" dirty="0" smtClean="0"/>
              <a:t>, Vicenza, villa Valmarana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1" y="0"/>
            <a:ext cx="5078469" cy="6858000"/>
          </a:xfrm>
        </p:spPr>
      </p:pic>
    </p:spTree>
    <p:extLst>
      <p:ext uri="{BB962C8B-B14F-4D97-AF65-F5344CB8AC3E}">
        <p14:creationId xmlns:p14="http://schemas.microsoft.com/office/powerpoint/2010/main" val="40822456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302433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Il commiato di </a:t>
            </a:r>
            <a:r>
              <a:rPr lang="it-IT" sz="2000" smtClean="0"/>
              <a:t>Angelica                               da </a:t>
            </a:r>
            <a:r>
              <a:rPr lang="it-IT" sz="2000" dirty="0" smtClean="0"/>
              <a:t>Medoro</a:t>
            </a:r>
            <a:r>
              <a:rPr lang="it-IT" sz="2000" smtClean="0"/>
              <a:t>,                                         particolare,                                              Vicenza</a:t>
            </a:r>
            <a:r>
              <a:rPr lang="it-IT" sz="2000" dirty="0" smtClean="0"/>
              <a:t>, villa Valmarana</a:t>
            </a:r>
            <a:endParaRPr lang="it-IT" sz="20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884" y="-99394"/>
            <a:ext cx="5911546" cy="6957393"/>
          </a:xfrm>
        </p:spPr>
      </p:pic>
    </p:spTree>
    <p:extLst>
      <p:ext uri="{BB962C8B-B14F-4D97-AF65-F5344CB8AC3E}">
        <p14:creationId xmlns:p14="http://schemas.microsoft.com/office/powerpoint/2010/main" val="35264900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288032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Angelica incide su un albero il nome di Medoro,                                    cm </a:t>
            </a:r>
            <a:r>
              <a:rPr lang="it-IT" sz="2000" dirty="0" err="1" smtClean="0"/>
              <a:t>250X160</a:t>
            </a:r>
            <a:r>
              <a:rPr lang="it-IT" sz="2000" dirty="0" smtClean="0"/>
              <a:t>,                                            Vicenza, villa Valmarana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99393"/>
            <a:ext cx="5911546" cy="6957392"/>
          </a:xfrm>
        </p:spPr>
      </p:pic>
    </p:spTree>
    <p:extLst>
      <p:ext uri="{BB962C8B-B14F-4D97-AF65-F5344CB8AC3E}">
        <p14:creationId xmlns:p14="http://schemas.microsoft.com/office/powerpoint/2010/main" val="32652082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53336"/>
            <a:ext cx="9144000" cy="404664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Enea presenta Cupido nelle vesti di Ascanio a </a:t>
            </a:r>
            <a:r>
              <a:rPr lang="it-IT" sz="2000" dirty="0" err="1" smtClean="0"/>
              <a:t>Didone</a:t>
            </a:r>
            <a:r>
              <a:rPr lang="it-IT" sz="2000" dirty="0" smtClean="0"/>
              <a:t>, cm </a:t>
            </a:r>
            <a:r>
              <a:rPr lang="it-IT" sz="2000" dirty="0" err="1" smtClean="0"/>
              <a:t>230X240</a:t>
            </a:r>
            <a:r>
              <a:rPr lang="it-IT" sz="2000" dirty="0" smtClean="0"/>
              <a:t>, Vicenza, villa Valmarana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5576" y="0"/>
            <a:ext cx="7632848" cy="6383374"/>
          </a:xfrm>
        </p:spPr>
      </p:pic>
    </p:spTree>
    <p:extLst>
      <p:ext uri="{BB962C8B-B14F-4D97-AF65-F5344CB8AC3E}">
        <p14:creationId xmlns:p14="http://schemas.microsoft.com/office/powerpoint/2010/main" val="12584976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Rinaldo abbandona Armida, cm </a:t>
            </a:r>
            <a:r>
              <a:rPr lang="it-IT" sz="2000" dirty="0" err="1" smtClean="0"/>
              <a:t>220X310</a:t>
            </a:r>
            <a:r>
              <a:rPr lang="it-IT" sz="2000" dirty="0" smtClean="0"/>
              <a:t>, Vicenza, villa Valmarana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552" y="17445"/>
            <a:ext cx="8014773" cy="6453336"/>
          </a:xfrm>
        </p:spPr>
      </p:pic>
    </p:spTree>
    <p:extLst>
      <p:ext uri="{BB962C8B-B14F-4D97-AF65-F5344CB8AC3E}">
        <p14:creationId xmlns:p14="http://schemas.microsoft.com/office/powerpoint/2010/main" val="329923009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81642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Nobiltà e la Virtù accompagnano                                                   il Merito verso il tempio della Gloria, cm </a:t>
            </a:r>
            <a:r>
              <a:rPr lang="it-IT" sz="2000" dirty="0" err="1" smtClean="0"/>
              <a:t>1000X</a:t>
            </a:r>
            <a:r>
              <a:rPr lang="it-IT" sz="2000" dirty="0" smtClean="0"/>
              <a:t> 600,                                                      Venezia,                                                                             Ca’ Rezzonico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" y="-17579"/>
            <a:ext cx="4871486" cy="6875579"/>
          </a:xfrm>
        </p:spPr>
      </p:pic>
    </p:spTree>
    <p:extLst>
      <p:ext uri="{BB962C8B-B14F-4D97-AF65-F5344CB8AC3E}">
        <p14:creationId xmlns:p14="http://schemas.microsoft.com/office/powerpoint/2010/main" val="2432788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Autofit/>
          </a:bodyPr>
          <a:lstStyle/>
          <a:p>
            <a:r>
              <a:rPr lang="it-IT" sz="2000" dirty="0" smtClean="0"/>
              <a:t>IL trionfo di </a:t>
            </a:r>
            <a:r>
              <a:rPr lang="it-IT" sz="2000" dirty="0" err="1" smtClean="0"/>
              <a:t>Aureliano,cm</a:t>
            </a:r>
            <a:r>
              <a:rPr lang="it-IT" sz="2000" dirty="0" smtClean="0"/>
              <a:t> </a:t>
            </a:r>
            <a:r>
              <a:rPr lang="it-IT" sz="2000" dirty="0" err="1" smtClean="0"/>
              <a:t>260X</a:t>
            </a:r>
            <a:r>
              <a:rPr lang="it-IT" sz="2000" dirty="0" smtClean="0"/>
              <a:t> 402, Torino, Galleria Sabauda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30012"/>
            <a:ext cx="9224574" cy="6627364"/>
          </a:xfrm>
        </p:spPr>
      </p:pic>
    </p:spTree>
    <p:extLst>
      <p:ext uri="{BB962C8B-B14F-4D97-AF65-F5344CB8AC3E}">
        <p14:creationId xmlns:p14="http://schemas.microsoft.com/office/powerpoint/2010/main" val="283501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Nettuno offre doni a Venezia, cm </a:t>
            </a:r>
            <a:r>
              <a:rPr lang="it-IT" sz="2000" dirty="0" err="1" smtClean="0"/>
              <a:t>135X275</a:t>
            </a:r>
            <a:r>
              <a:rPr lang="it-IT" sz="2000" dirty="0" smtClean="0"/>
              <a:t>, Venezia, Palazzo Ducale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611506" cy="407707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15" y="0"/>
            <a:ext cx="4593259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085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Il Tempo svela la Verità,                                      cm </a:t>
            </a:r>
            <a:r>
              <a:rPr lang="it-IT" sz="2000" dirty="0" err="1" smtClean="0"/>
              <a:t>231X167</a:t>
            </a:r>
            <a:r>
              <a:rPr lang="it-IT" sz="2000" dirty="0" smtClean="0"/>
              <a:t>,                                            Boston,                                                            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of Fine </a:t>
            </a:r>
            <a:r>
              <a:rPr lang="it-IT" sz="2000" dirty="0" err="1" smtClean="0"/>
              <a:t>Arts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879548" cy="6858000"/>
          </a:xfrm>
        </p:spPr>
      </p:pic>
    </p:spTree>
    <p:extLst>
      <p:ext uri="{BB962C8B-B14F-4D97-AF65-F5344CB8AC3E}">
        <p14:creationId xmlns:p14="http://schemas.microsoft.com/office/powerpoint/2010/main" val="20789596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 fontScale="90000"/>
          </a:bodyPr>
          <a:lstStyle/>
          <a:p>
            <a:r>
              <a:rPr lang="it-IT" sz="2400" dirty="0" smtClean="0"/>
              <a:t>Venere affida un figlio                                        al Tempo,                                                                cm </a:t>
            </a:r>
            <a:r>
              <a:rPr lang="it-IT" sz="2400" dirty="0" err="1" smtClean="0"/>
              <a:t>292X190,5</a:t>
            </a:r>
            <a:r>
              <a:rPr lang="it-IT" sz="2400" dirty="0" smtClean="0"/>
              <a:t>,                                       Londra,                                                       National Gallery</a:t>
            </a:r>
            <a:endParaRPr lang="it-IT" sz="2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19"/>
            <a:ext cx="4489720" cy="6832781"/>
          </a:xfrm>
        </p:spPr>
      </p:pic>
    </p:spTree>
    <p:extLst>
      <p:ext uri="{BB962C8B-B14F-4D97-AF65-F5344CB8AC3E}">
        <p14:creationId xmlns:p14="http://schemas.microsoft.com/office/powerpoint/2010/main" val="35858949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Santa Tecla intercede per la  dalla pestilenza, particolare, Este, </a:t>
            </a:r>
            <a:r>
              <a:rPr lang="it-IT" sz="2000" dirty="0" err="1" smtClean="0"/>
              <a:t>Duomodella</a:t>
            </a:r>
            <a:r>
              <a:rPr lang="it-IT" sz="2000" dirty="0" smtClean="0"/>
              <a:t> città di Este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5576" y="-33603"/>
            <a:ext cx="7884483" cy="6437379"/>
          </a:xfrm>
        </p:spPr>
      </p:pic>
    </p:spTree>
    <p:extLst>
      <p:ext uri="{BB962C8B-B14F-4D97-AF65-F5344CB8AC3E}">
        <p14:creationId xmlns:p14="http://schemas.microsoft.com/office/powerpoint/2010/main" val="37879384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74441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Giovane donna con pappagallo, cm </a:t>
            </a:r>
            <a:r>
              <a:rPr lang="it-IT" sz="2000" dirty="0" err="1" smtClean="0"/>
              <a:t>70X52</a:t>
            </a:r>
            <a:r>
              <a:rPr lang="it-IT" sz="2000" dirty="0" smtClean="0"/>
              <a:t>,                                                        Oxford,                                                                   </a:t>
            </a:r>
            <a:r>
              <a:rPr lang="it-IT" sz="2000" dirty="0" err="1" smtClean="0"/>
              <a:t>Asmolean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7623" cy="6858000"/>
          </a:xfrm>
        </p:spPr>
      </p:pic>
    </p:spTree>
    <p:extLst>
      <p:ext uri="{BB962C8B-B14F-4D97-AF65-F5344CB8AC3E}">
        <p14:creationId xmlns:p14="http://schemas.microsoft.com/office/powerpoint/2010/main" val="12375325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Apoteosi della famiglia Pisani, cm </a:t>
            </a:r>
            <a:r>
              <a:rPr lang="it-IT" sz="2000" dirty="0" err="1" smtClean="0"/>
              <a:t>2350X1350</a:t>
            </a:r>
            <a:r>
              <a:rPr lang="it-IT" sz="2000" dirty="0" smtClean="0"/>
              <a:t>,                                          </a:t>
            </a:r>
            <a:r>
              <a:rPr lang="it-IT" sz="2000" dirty="0" err="1" smtClean="0"/>
              <a:t>Stra</a:t>
            </a:r>
            <a:r>
              <a:rPr lang="it-IT" sz="2000" dirty="0" smtClean="0"/>
              <a:t> (VE),                                                              villa Pisani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695" y="-1"/>
            <a:ext cx="5138333" cy="6858000"/>
          </a:xfrm>
        </p:spPr>
      </p:pic>
    </p:spTree>
    <p:extLst>
      <p:ext uri="{BB962C8B-B14F-4D97-AF65-F5344CB8AC3E}">
        <p14:creationId xmlns:p14="http://schemas.microsoft.com/office/powerpoint/2010/main" val="30158795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gloria della Spagna,                                               particolare,                                                  Madrid,                                                               Palazzo Reale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3" y="0"/>
            <a:ext cx="4587406" cy="6858000"/>
          </a:xfrm>
        </p:spPr>
      </p:pic>
    </p:spTree>
    <p:extLst>
      <p:ext uri="{BB962C8B-B14F-4D97-AF65-F5344CB8AC3E}">
        <p14:creationId xmlns:p14="http://schemas.microsoft.com/office/powerpoint/2010/main" val="15909154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Fuga in Egitto in barca, cm </a:t>
            </a:r>
            <a:r>
              <a:rPr lang="it-IT" sz="2000" dirty="0" err="1" smtClean="0"/>
              <a:t>57X44</a:t>
            </a:r>
            <a:r>
              <a:rPr lang="it-IT" sz="2000" dirty="0" smtClean="0"/>
              <a:t>, Lisbona, </a:t>
            </a:r>
            <a:r>
              <a:rPr lang="it-IT" sz="2000" dirty="0" err="1" smtClean="0"/>
              <a:t>Nacional</a:t>
            </a:r>
            <a:r>
              <a:rPr lang="it-IT" sz="2000" dirty="0" smtClean="0"/>
              <a:t> de Arte Antigua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2503"/>
            <a:ext cx="5093793" cy="6860502"/>
          </a:xfrm>
        </p:spPr>
      </p:pic>
    </p:spTree>
    <p:extLst>
      <p:ext uri="{BB962C8B-B14F-4D97-AF65-F5344CB8AC3E}">
        <p14:creationId xmlns:p14="http://schemas.microsoft.com/office/powerpoint/2010/main" val="28919880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Riposo nella fuga in Egitto,                       cm </a:t>
            </a:r>
            <a:r>
              <a:rPr lang="it-IT" sz="2000" dirty="0" err="1" smtClean="0"/>
              <a:t>27X44</a:t>
            </a:r>
            <a:r>
              <a:rPr lang="it-IT" sz="2000" dirty="0" smtClean="0"/>
              <a:t>,                                                  Stoccarda,                                              </a:t>
            </a:r>
            <a:r>
              <a:rPr lang="it-IT" sz="2000" dirty="0" err="1" smtClean="0"/>
              <a:t>Staatsgalerie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" y="0"/>
            <a:ext cx="5078756" cy="6858000"/>
          </a:xfrm>
        </p:spPr>
      </p:pic>
    </p:spTree>
    <p:extLst>
      <p:ext uri="{BB962C8B-B14F-4D97-AF65-F5344CB8AC3E}">
        <p14:creationId xmlns:p14="http://schemas.microsoft.com/office/powerpoint/2010/main" val="425106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Autoritratto del Tiepolo, 1751-53, Apoteosi del vescovo Aroldo, Wurzburg, </a:t>
            </a:r>
            <a:r>
              <a:rPr lang="it-IT" sz="2000" dirty="0" err="1" smtClean="0"/>
              <a:t>Residenz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6"/>
            <a:ext cx="5270334" cy="6847114"/>
          </a:xfrm>
        </p:spPr>
      </p:pic>
    </p:spTree>
    <p:extLst>
      <p:ext uri="{BB962C8B-B14F-4D97-AF65-F5344CB8AC3E}">
        <p14:creationId xmlns:p14="http://schemas.microsoft.com/office/powerpoint/2010/main" val="31613074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1280</Words>
  <Application>Microsoft Office PowerPoint</Application>
  <PresentationFormat>Presentazione su schermo (4:3)</PresentationFormat>
  <Paragraphs>100</Paragraphs>
  <Slides>104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104</vt:i4>
      </vt:variant>
    </vt:vector>
  </HeadingPairs>
  <TitlesOfParts>
    <vt:vector size="105" baseType="lpstr">
      <vt:lpstr>Tema di Office</vt:lpstr>
      <vt:lpstr>Presentazione standard di PowerPoint</vt:lpstr>
      <vt:lpstr>Memento mori, Venezia, Accademia</vt:lpstr>
      <vt:lpstr>Il trionfo dell’Aurora, Mozzanzago (PD), Villa Baglioni</vt:lpstr>
      <vt:lpstr>Ritratto del doge Marco Cornaro, cm 181X 182, Venezia, Collezione privata</vt:lpstr>
      <vt:lpstr>Madonna del Carmelo, cm 210X 650, Milano, Pinacoteca Brera</vt:lpstr>
      <vt:lpstr>Martirio di San Bartolomeo, Venezia, San Stae</vt:lpstr>
      <vt:lpstr>La regina Zenobia arringa i suoi soldati, cm 261X365,8, Washington</vt:lpstr>
      <vt:lpstr>La regina Zenobia arringa i suoi soldati, cm 261X365,8, Washington, National gallery of Art</vt:lpstr>
      <vt:lpstr>IL trionfo di Aureliano,cm 260X 402, Torino, Galleria Sabauda</vt:lpstr>
      <vt:lpstr>Il trionfo dell’Eloquenza, cm 650X1070, Venezia, Palazzo Sandi a Sant’Angelo</vt:lpstr>
      <vt:lpstr>Il trionfo dell’Eloquenza, particolare, Venezia, Palazzo Sandi a Sant’Angelo</vt:lpstr>
      <vt:lpstr>Rachele nasconde gli idoli, Udine Palazzo Patriarcale</vt:lpstr>
      <vt:lpstr>Rachele nasconde gli idoli, particolare, Udine,                                      Palazzo Patriarcale</vt:lpstr>
      <vt:lpstr>L’apparizione degli Angeli ad Abramo, Udine,                                         Palazzo Patriacale</vt:lpstr>
      <vt:lpstr>Sara visitata dall’Angelo, Udine, Palazzo Patriarcale</vt:lpstr>
      <vt:lpstr>I sacrificio di Isacco, Udine, Palazzo Patriarcale</vt:lpstr>
      <vt:lpstr>Presentazione standard di PowerPoint</vt:lpstr>
      <vt:lpstr>Il giudizio di Salomone, Udine, Palazzo Patriarcale</vt:lpstr>
      <vt:lpstr>Il giudizio di Salomone, particolare,                                               Udine, Palazzo patriarcale</vt:lpstr>
      <vt:lpstr>Il trionfo di Mario, cm 545X324,5, New York, Metropolitam Museum  of Art</vt:lpstr>
      <vt:lpstr>La battaglia di Vercelli, cm 431X375,9, New York,  Metropolitan Museum                             of Art</vt:lpstr>
      <vt:lpstr>Abramo visitato dagli Angeli, cm 140X120,                                       Venezia,                                                                  Scuola Grande di San Rocco</vt:lpstr>
      <vt:lpstr>Abramo visitato dagli Angeli,                                           particolare,                                                                             Venezia,                                                                                                Scuola Grande si San Rocco</vt:lpstr>
      <vt:lpstr>Agar nel deserto                                               confortata dall’Angelo,                                                   cm 140X120,                                      Venezia,                                                  Scuola Grande di San Rocco             </vt:lpstr>
      <vt:lpstr>Presentazione standard di PowerPoint</vt:lpstr>
      <vt:lpstr>L’educazione della Vergine,                                               cm 362X200,                                                                          Venezia,                                                                                   chiesa di Santa Maria della Consolazione                                      ( o della Fava )</vt:lpstr>
      <vt:lpstr>IL serpente di bronzo, cm 164X 1356, Venezia, Gallerie dell’Accademia</vt:lpstr>
      <vt:lpstr>La predica                      del Battista, cm 350X300, Bergamo, Cappella Colleoni</vt:lpstr>
      <vt:lpstr>Decapitalzone del Battista,      cm 350X300, Bergamo, Cappella Colleoni</vt:lpstr>
      <vt:lpstr>La Liberalità dispensa doni,                                   cm 230X180,                                                             Biron (VI),                                                                                      villa Loschi Zileri dal Verme</vt:lpstr>
      <vt:lpstr>La Virtù incorona l’Onore,                               cm 230X180,                                                  Biron (VI),                                                                  villa Loschi Zileri dal Verme</vt:lpstr>
      <vt:lpstr>La Condordia martitale,                                      cm 230X180,                                                           Biron (VI),                                                                    villa Loschi Zileri dal Verme</vt:lpstr>
      <vt:lpstr>L’Umiltà scaccia la Superbia,                             cm 230X180,                                                                Biron (VI),                                                                      villa Loschi Zileri dal Verme</vt:lpstr>
      <vt:lpstr>Il trionfo di Zefiro e Flora,  cm 395X 225,  Venezia, Ca’ Rezzonico</vt:lpstr>
      <vt:lpstr>Il trionfo di Zefiro e di Flora, particolare,                                           Venezia,                                                     Ca’ Rezzonico</vt:lpstr>
      <vt:lpstr>Giove e Danae, cm 41X53, Stoccolma, Universitet Konsthistoriska Institutionen</vt:lpstr>
      <vt:lpstr>Madonna in gloria                                     venerata da Apostoli e Santi,                                                          cm 378X234,                                                          Rovetta (BG),                                                       chiesa di Ognisanti</vt:lpstr>
      <vt:lpstr>San Clemente papa                                                  adora la SS.ma Trinità (bozzetto),                     cm 69,2X55,2,                                                    Londra,                                                              National Gallery</vt:lpstr>
      <vt:lpstr>L’istituzione del Rosario,                                                 cm 1200X 450,                                                      Venezia,                                                                           chiesa dei Gesuati</vt:lpstr>
      <vt:lpstr>La salita al Calvario, cm 450X 517, Venezia, chiesa di Sant’Alvise</vt:lpstr>
      <vt:lpstr>La corsa del carro del Sole,                                                       particolare,                                                     Milano,                                                                     Palazzo Clerici</vt:lpstr>
      <vt:lpstr>La corsa del carro del Sole, particolare,                                              Milano,                                                       Palazzo Clerici</vt:lpstr>
      <vt:lpstr>La corsa del carro del Sole, particolare, Milno, Palazzo Clerici</vt:lpstr>
      <vt:lpstr>La corsa del carro del Sole, particolare, Milano, Palazzo Clerici</vt:lpstr>
      <vt:lpstr>La corse del carro del Sole, particolare, Milano, Palazzo Clerici</vt:lpstr>
      <vt:lpstr>La corsa del carro del Sole, particolare, Milano, Palazzo Clerici</vt:lpstr>
      <vt:lpstr>La raccolta della manna,                                                                cm 1000X 525,                                                        Verolanuova (BS,                                                              parrocchiale</vt:lpstr>
      <vt:lpstr>Il sacrficio di melchisedech,                                                 cm 1000X525,                                                          Verolanuova (BS),                                                                parrocchiale</vt:lpstr>
      <vt:lpstr>Apoteosi dell’ammiraglio Vettor Pisani,Venzia, Palazzo Pisani Moretta</vt:lpstr>
      <vt:lpstr>La beata Laduina,                                                                cm 65X48,                                                        Riverdale on Hudson ( New York ), collezione Stanley Moss</vt:lpstr>
      <vt:lpstr>Ritratto di                                        Antonio Riccobono,                               cm 102X90,                                      Rovigo,                                    Accademia dei Concordi</vt:lpstr>
      <vt:lpstr>Udine, chiesa della Purità</vt:lpstr>
      <vt:lpstr>Apollo e Dafne, cm 96X79, Parigi, Louvre</vt:lpstr>
      <vt:lpstr>Rinaldo                                        ed il mago                                            di Ascalona,                                                  186,9X214,7,      Chicago. Art Institute</vt:lpstr>
      <vt:lpstr>Il trasporto della sacra casa di Loreto (bozzetto),                                                                        cm 124X85,                                                                 Venezia,                                                                        Gallerie dell’Accademia</vt:lpstr>
      <vt:lpstr>Bellerofonte su Pegaso in volo verso la Gloria e l’Eternità,                                              dm cm 600,                                                          Venezia , Palazzo Labia</vt:lpstr>
      <vt:lpstr>L’incontro di Antonio e Cleopatra,                         cm 650X300,                                                       Venezia, Palazzo Labia</vt:lpstr>
      <vt:lpstr>L’incontro di Antonio e Cleopatra, particolare,  Venezia, Palazzo Labia</vt:lpstr>
      <vt:lpstr>Il banchetto di Antonio e Cleopatra, cm 650X300,                                                     Venezia, Palazzo Labia</vt:lpstr>
      <vt:lpstr>Il banchetto di Antonio e Cleopatra, particolare, Cvenezia, Palazzo Labia</vt:lpstr>
      <vt:lpstr>Il banchetto                                       di Antonio e Cleopatra,                                    particolare,                                                    Venezia, Palazzo Labia</vt:lpstr>
      <vt:lpstr>Il banchetto di                                            Antonio e Cleopatra,                                              particolare,                                                  Venezia, Palazzo Labia</vt:lpstr>
      <vt:lpstr>Il banchetto di                                            Antonio e Cleopatra,                                              particolare,                                                  Venezia, Palazzo Labia</vt:lpstr>
      <vt:lpstr>I Venti, particolare, Venezia, Palazzo Labia</vt:lpstr>
      <vt:lpstr>Comunione di Santa Lucia,                                 cm 202X101,                                                      Venezia,                                                                           chiesa dei Santi Apostoli</vt:lpstr>
      <vt:lpstr>La Vergine consegna lo scapolare                                  a San Simone Stock,                                                               cm 533X432,                                                                     Venezia,                                                                                           Scuola Grande dei Carmini</vt:lpstr>
      <vt:lpstr>La Vergine con le Sante  Caterina, Rosa da Lima,  Agnese da Montepulciano ( pala delle tre Sante),  cm 340X168,                                                                 Venezia, chiesa dei Gesuati</vt:lpstr>
      <vt:lpstr>Ritratto di un Dolfin                                  Procuratore e Capitan da mar,                           cm 235X158,                                                        Venezia,                                                           Fondazione Querini Stampaglia</vt:lpstr>
      <vt:lpstr>Apoteosi della famiglia Barbaro,                                                                                                      cm 253,8X466,8,                                                                                                                                        New York,                                                                                                                          Metropolitan Museum of Art</vt:lpstr>
      <vt:lpstr>San Giacomo Maggiore,                                                            cm 317X163,                                                          Budapest,                                                                 Szépmuvèszet Museum</vt:lpstr>
      <vt:lpstr>Apollo conduce al genio della nazione tedescaBeatrice di Burgundia, cm 900X1800, Wurzburg, Kaisersaal</vt:lpstr>
      <vt:lpstr>Apollo conduce al genio della nazione tedescaBeatrice di Burgundia, cm 900X1800, Wurzburg, Kaisersaal</vt:lpstr>
      <vt:lpstr>Le nozze del Barbarossa con Beatrice di Burgundia, cm 400X500, Wurzburg, Residenz, Kaisersaal</vt:lpstr>
      <vt:lpstr>L’investitura del vescovo Aroldo a vescovo di Franconia, cm 400X500, Wurzburg, Residenz, Kaisersall</vt:lpstr>
      <vt:lpstr>Le quattro parti del mondo, particolare dell’Africa, Wurzburg, Residenz, scalone</vt:lpstr>
      <vt:lpstr>Le quattro parti del mondo, particolare dell’Africa, Wurzburg, Residenz, scalone</vt:lpstr>
      <vt:lpstr>La quattro parti del mondo, particolare dell’America ,Wurzburg, Residenz, scalone</vt:lpstr>
      <vt:lpstr>Le quattro parti del mondo, particolare dell’Europa, Wurzburg, Residenz scalone</vt:lpstr>
      <vt:lpstr>Le quattro parti del mondo, particolare dell’Asia, Wurzburg. Residenz, scalone</vt:lpstr>
      <vt:lpstr>L’incoronazione di                                                        Maria Immacolata,                                                     cm 1320X700,  Venezia. chiesa della Pietà</vt:lpstr>
      <vt:lpstr>L’adorazione dei Magi,  cm 405X211,  Monaco di Baviera,  Alte Pinakothek</vt:lpstr>
      <vt:lpstr>Il sacrificio di Ifigenia, cm 350X700, Vicenza, villa Valmarana </vt:lpstr>
      <vt:lpstr>Minerva trattiene Achille dall’uccidere Adamennon, cm 300X200,                                         Vicenza, villa Valmarana</vt:lpstr>
      <vt:lpstr>Soldati fra le colonne, cm 350X115, Vicenza, villa Valmarana</vt:lpstr>
      <vt:lpstr>Il commiato di Angelica                               da Medoro,                                         particolare,                                              Vicenza, villa Valmarana</vt:lpstr>
      <vt:lpstr>Angelica incide su un albero il nome di Medoro,                                    cm 250X160,                                            Vicenza, villa Valmarana</vt:lpstr>
      <vt:lpstr>Enea presenta Cupido nelle vesti di Ascanio a Didone, cm 230X240, Vicenza, villa Valmarana</vt:lpstr>
      <vt:lpstr>Rinaldo abbandona Armida, cm 220X310, Vicenza, villa Valmarana</vt:lpstr>
      <vt:lpstr>La Nobiltà e la Virtù accompagnano                                                   il Merito verso il tempio della Gloria, cm 1000X 600,                                                      Venezia,                                                                             Ca’ Rezzonico</vt:lpstr>
      <vt:lpstr>Nettuno offre doni a Venezia, cm 135X275, Venezia, Palazzo Ducale</vt:lpstr>
      <vt:lpstr>Il Tempo svela la Verità,                                      cm 231X167,                                            Boston,                                                             Museum of Fine Arts</vt:lpstr>
      <vt:lpstr>Venere affida un figlio                                        al Tempo,                                                                cm 292X190,5,                                       Londra,                                                       National Gallery</vt:lpstr>
      <vt:lpstr>Santa Tecla intercede per la  dalla pestilenza, particolare, Este, Duomodella città di Este</vt:lpstr>
      <vt:lpstr>Giovane donna con pappagallo, cm 70X52,                                                        Oxford,                                                                   Asmolean Museum</vt:lpstr>
      <vt:lpstr>Apoteosi della famiglia Pisani, cm 2350X1350,                                          Stra (VE),                                                              villa Pisani</vt:lpstr>
      <vt:lpstr>La gloria della Spagna,                                               particolare,                                                  Madrid,                                                               Palazzo Reale</vt:lpstr>
      <vt:lpstr>Fuga in Egitto in barca, cm 57X44, Lisbona, Nacional de Arte Antigua</vt:lpstr>
      <vt:lpstr>Riposo nella fuga in Egitto,                       cm 27X44,                                                  Stoccarda,                                              Staatsgalerie</vt:lpstr>
      <vt:lpstr>Autoritratto del Tiepolo, 1751-53, Apoteosi del vescovo Aroldo, Wurzburg, Residenz</vt:lpstr>
      <vt:lpstr>Trionfo di Flora,, San Francisco, Fine Arts Museum</vt:lpstr>
      <vt:lpstr>Giunone e la Luna, 1735-45</vt:lpstr>
      <vt:lpstr>Apoteosi della Spagna, particolare</vt:lpstr>
      <vt:lpstr>Apollo e Dafne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46</cp:revision>
  <dcterms:created xsi:type="dcterms:W3CDTF">2016-11-03T15:00:51Z</dcterms:created>
  <dcterms:modified xsi:type="dcterms:W3CDTF">2016-11-10T15:17:19Z</dcterms:modified>
</cp:coreProperties>
</file>