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AFB8-EF37-4295-8D03-978CB826B378}" type="datetimeFigureOut">
              <a:rPr lang="it-IT" smtClean="0"/>
              <a:t>08/11/2016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EF5-196F-4CA6-B1DC-B4291EEA0C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61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AFB8-EF37-4295-8D03-978CB826B378}" type="datetimeFigureOut">
              <a:rPr lang="it-IT" smtClean="0"/>
              <a:t>08/11/2016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EF5-196F-4CA6-B1DC-B4291EEA0C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59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AFB8-EF37-4295-8D03-978CB826B378}" type="datetimeFigureOut">
              <a:rPr lang="it-IT" smtClean="0"/>
              <a:t>08/11/2016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EF5-196F-4CA6-B1DC-B4291EEA0C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20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AFB8-EF37-4295-8D03-978CB826B378}" type="datetimeFigureOut">
              <a:rPr lang="it-IT" smtClean="0"/>
              <a:t>08/11/2016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EF5-196F-4CA6-B1DC-B4291EEA0C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57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AFB8-EF37-4295-8D03-978CB826B378}" type="datetimeFigureOut">
              <a:rPr lang="it-IT" smtClean="0"/>
              <a:t>08/11/2016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EF5-196F-4CA6-B1DC-B4291EEA0C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23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AFB8-EF37-4295-8D03-978CB826B378}" type="datetimeFigureOut">
              <a:rPr lang="it-IT" smtClean="0"/>
              <a:t>08/11/2016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EF5-196F-4CA6-B1DC-B4291EEA0C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70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AFB8-EF37-4295-8D03-978CB826B378}" type="datetimeFigureOut">
              <a:rPr lang="it-IT" smtClean="0"/>
              <a:t>08/11/2016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EF5-196F-4CA6-B1DC-B4291EEA0C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67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AFB8-EF37-4295-8D03-978CB826B378}" type="datetimeFigureOut">
              <a:rPr lang="it-IT" smtClean="0"/>
              <a:t>08/11/2016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EF5-196F-4CA6-B1DC-B4291EEA0C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2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AFB8-EF37-4295-8D03-978CB826B378}" type="datetimeFigureOut">
              <a:rPr lang="it-IT" smtClean="0"/>
              <a:t>08/11/2016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EF5-196F-4CA6-B1DC-B4291EEA0C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33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AFB8-EF37-4295-8D03-978CB826B378}" type="datetimeFigureOut">
              <a:rPr lang="it-IT" smtClean="0"/>
              <a:t>08/11/2016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EF5-196F-4CA6-B1DC-B4291EEA0C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23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AFB8-EF37-4295-8D03-978CB826B378}" type="datetimeFigureOut">
              <a:rPr lang="it-IT" smtClean="0"/>
              <a:t>08/11/2016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9EF5-196F-4CA6-B1DC-B4291EEA0C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74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AFB8-EF37-4295-8D03-978CB826B378}" type="datetimeFigureOut">
              <a:rPr lang="it-IT" smtClean="0"/>
              <a:t>08/11/2016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A9EF5-196F-4CA6-B1DC-B4291EEA0C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39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6453336"/>
            <a:ext cx="9144000" cy="404664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La regina Zenobia di fronte all’imperatore </a:t>
            </a:r>
            <a:r>
              <a:rPr lang="it-IT" sz="2000" dirty="0" err="1" smtClean="0"/>
              <a:t>Aureiano</a:t>
            </a:r>
            <a:r>
              <a:rPr lang="it-IT" sz="2000" dirty="0" smtClean="0"/>
              <a:t>, 1717 circa, cm </a:t>
            </a:r>
            <a:r>
              <a:rPr lang="it-IT" sz="2000" dirty="0" err="1" smtClean="0"/>
              <a:t>200X500</a:t>
            </a:r>
            <a:r>
              <a:rPr lang="it-IT" sz="2000" dirty="0" smtClean="0"/>
              <a:t>, Madrid Prado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6"/>
            <a:ext cx="9127060" cy="47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67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525344"/>
            <a:ext cx="9144000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Eliodoro saccheggia il tempio, 1724-26, cm </a:t>
            </a:r>
            <a:r>
              <a:rPr lang="it-IT" sz="2000" dirty="0" err="1" smtClean="0"/>
              <a:t>195X231</a:t>
            </a:r>
            <a:r>
              <a:rPr lang="it-IT" sz="2000" dirty="0" smtClean="0"/>
              <a:t>, Verona, Museo di </a:t>
            </a:r>
            <a:r>
              <a:rPr lang="it-IT" sz="2000" dirty="0" err="1" smtClean="0"/>
              <a:t>castelvecchio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812360" cy="6537541"/>
          </a:xfrm>
        </p:spPr>
      </p:pic>
    </p:spTree>
    <p:extLst>
      <p:ext uri="{BB962C8B-B14F-4D97-AF65-F5344CB8AC3E}">
        <p14:creationId xmlns:p14="http://schemas.microsoft.com/office/powerpoint/2010/main" val="251582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Incontro di Rebecca ed Eleazaro al pozzo, 1724-28, cm </a:t>
            </a:r>
            <a:r>
              <a:rPr lang="it-IT" sz="2000" dirty="0" err="1" smtClean="0"/>
              <a:t>85X124</a:t>
            </a:r>
            <a:r>
              <a:rPr lang="it-IT" sz="2000" dirty="0" smtClean="0"/>
              <a:t>, Fondazione Cariplo 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" y="0"/>
            <a:ext cx="9197428" cy="6093296"/>
          </a:xfrm>
        </p:spPr>
      </p:pic>
    </p:spTree>
    <p:extLst>
      <p:ext uri="{BB962C8B-B14F-4D97-AF65-F5344CB8AC3E}">
        <p14:creationId xmlns:p14="http://schemas.microsoft.com/office/powerpoint/2010/main" val="3031269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Le tentazioni di Sant’Antonio, 1725, cm </a:t>
            </a:r>
            <a:r>
              <a:rPr lang="it-IT" sz="2000" dirty="0" err="1" smtClean="0"/>
              <a:t>40X47</a:t>
            </a:r>
            <a:r>
              <a:rPr lang="it-IT" sz="2000" dirty="0" smtClean="0"/>
              <a:t>, Milano, Pinacoteca Brera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237915" cy="6453336"/>
          </a:xfrm>
        </p:spPr>
      </p:pic>
    </p:spTree>
    <p:extLst>
      <p:ext uri="{BB962C8B-B14F-4D97-AF65-F5344CB8AC3E}">
        <p14:creationId xmlns:p14="http://schemas.microsoft.com/office/powerpoint/2010/main" val="3798633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24036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Annunciazione, 1724-25, cm </a:t>
            </a:r>
            <a:r>
              <a:rPr lang="it-IT" sz="2000" dirty="0" err="1" smtClean="0"/>
              <a:t>46X39</a:t>
            </a:r>
            <a:r>
              <a:rPr lang="it-IT" sz="2000" dirty="0" smtClean="0"/>
              <a:t>, San Pietroburgo, </a:t>
            </a:r>
            <a:r>
              <a:rPr lang="it-IT" sz="2000" dirty="0" err="1" smtClean="0"/>
              <a:t>Emitage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" y="20080"/>
            <a:ext cx="5497824" cy="6837919"/>
          </a:xfrm>
        </p:spPr>
      </p:pic>
    </p:spTree>
    <p:extLst>
      <p:ext uri="{BB962C8B-B14F-4D97-AF65-F5344CB8AC3E}">
        <p14:creationId xmlns:p14="http://schemas.microsoft.com/office/powerpoint/2010/main" val="3448556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09320"/>
            <a:ext cx="9144000" cy="54868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Alessandro e </a:t>
            </a:r>
            <a:r>
              <a:rPr lang="it-IT" sz="2000" dirty="0" err="1" smtClean="0"/>
              <a:t>Campaspe</a:t>
            </a:r>
            <a:r>
              <a:rPr lang="it-IT" sz="2000" dirty="0" smtClean="0"/>
              <a:t> nello studio di </a:t>
            </a:r>
            <a:r>
              <a:rPr lang="it-IT" sz="2000" dirty="0" err="1" smtClean="0"/>
              <a:t>Apelle</a:t>
            </a:r>
            <a:r>
              <a:rPr lang="it-IT" sz="2000" dirty="0" smtClean="0"/>
              <a:t>, 1725-26, cm </a:t>
            </a:r>
            <a:r>
              <a:rPr lang="it-IT" sz="2000" dirty="0" err="1" smtClean="0"/>
              <a:t>54X74</a:t>
            </a:r>
            <a:r>
              <a:rPr lang="it-IT" sz="2000" dirty="0" smtClean="0"/>
              <a:t>, Montreal, Museo delle belle Arti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441"/>
            <a:ext cx="8139328" cy="6282545"/>
          </a:xfrm>
        </p:spPr>
      </p:pic>
    </p:spTree>
    <p:extLst>
      <p:ext uri="{BB962C8B-B14F-4D97-AF65-F5344CB8AC3E}">
        <p14:creationId xmlns:p14="http://schemas.microsoft.com/office/powerpoint/2010/main" val="1938206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Sacrificio di Isacco, 1726, affresco, Udine, Duomo, </a:t>
            </a:r>
            <a:r>
              <a:rPr lang="it-IT" sz="2000" dirty="0" err="1" smtClean="0"/>
              <a:t>capella</a:t>
            </a:r>
            <a:r>
              <a:rPr lang="it-IT" sz="2000" dirty="0" smtClean="0"/>
              <a:t> del </a:t>
            </a:r>
            <a:r>
              <a:rPr lang="it-IT" sz="2000" dirty="0" err="1" smtClean="0"/>
              <a:t>SS.mo</a:t>
            </a:r>
            <a:r>
              <a:rPr lang="it-IT" sz="2000" dirty="0" smtClean="0"/>
              <a:t> Sacramento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" y="0"/>
            <a:ext cx="9219146" cy="6165304"/>
          </a:xfrm>
        </p:spPr>
      </p:pic>
    </p:spTree>
    <p:extLst>
      <p:ext uri="{BB962C8B-B14F-4D97-AF65-F5344CB8AC3E}">
        <p14:creationId xmlns:p14="http://schemas.microsoft.com/office/powerpoint/2010/main" val="4244567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Angeli cantori, 1726, affresco, Udine, Duomo, Cappella del </a:t>
            </a:r>
            <a:r>
              <a:rPr lang="it-IT" sz="2000" dirty="0" err="1" smtClean="0"/>
              <a:t>SS.mo</a:t>
            </a:r>
            <a:r>
              <a:rPr lang="it-IT" sz="2000" dirty="0" smtClean="0"/>
              <a:t> Sacramento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67795" cy="4525963"/>
          </a:xfrm>
        </p:spPr>
      </p:pic>
    </p:spTree>
    <p:extLst>
      <p:ext uri="{BB962C8B-B14F-4D97-AF65-F5344CB8AC3E}">
        <p14:creationId xmlns:p14="http://schemas.microsoft.com/office/powerpoint/2010/main" val="2374917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err="1" smtClean="0"/>
              <a:t>Crocefissione,1725-27</a:t>
            </a:r>
            <a:r>
              <a:rPr lang="it-IT" sz="2000" dirty="0" smtClean="0"/>
              <a:t>, Burano (VE), chiesa di San Martino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2446" cy="5517232"/>
          </a:xfrm>
        </p:spPr>
      </p:pic>
    </p:spTree>
    <p:extLst>
      <p:ext uri="{BB962C8B-B14F-4D97-AF65-F5344CB8AC3E}">
        <p14:creationId xmlns:p14="http://schemas.microsoft.com/office/powerpoint/2010/main" val="2692193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Trionfo di Mario, 1729, cm </a:t>
            </a:r>
            <a:r>
              <a:rPr lang="it-IT" sz="2000" dirty="0" err="1" smtClean="0"/>
              <a:t>414,5X326,7</a:t>
            </a:r>
            <a:r>
              <a:rPr lang="it-IT" sz="2000" dirty="0" smtClean="0"/>
              <a:t>, New York, </a:t>
            </a:r>
            <a:r>
              <a:rPr lang="it-IT" sz="2000" dirty="0" err="1" smtClean="0"/>
              <a:t>Metropolitan</a:t>
            </a:r>
            <a:r>
              <a:rPr lang="it-IT" sz="2000" dirty="0" smtClean="0"/>
              <a:t> </a:t>
            </a:r>
            <a:r>
              <a:rPr lang="it-IT" sz="2000" dirty="0" err="1" smtClean="0"/>
              <a:t>Museum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8193" cy="6858000"/>
          </a:xfrm>
        </p:spPr>
      </p:pic>
    </p:spTree>
    <p:extLst>
      <p:ext uri="{BB962C8B-B14F-4D97-AF65-F5344CB8AC3E}">
        <p14:creationId xmlns:p14="http://schemas.microsoft.com/office/powerpoint/2010/main" val="1609627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Educazione della Vergine, 1732, cm </a:t>
            </a:r>
            <a:r>
              <a:rPr lang="it-IT" sz="2000" dirty="0" err="1" smtClean="0"/>
              <a:t>46X38</a:t>
            </a:r>
            <a:r>
              <a:rPr lang="it-IT" sz="2000" dirty="0" smtClean="0"/>
              <a:t>, Venezia, chiesa di S. Maria della Fava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3114" cy="6858000"/>
          </a:xfrm>
        </p:spPr>
      </p:pic>
    </p:spTree>
    <p:extLst>
      <p:ext uri="{BB962C8B-B14F-4D97-AF65-F5344CB8AC3E}">
        <p14:creationId xmlns:p14="http://schemas.microsoft.com/office/powerpoint/2010/main" val="60444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Triondo</a:t>
            </a:r>
            <a:r>
              <a:rPr lang="it-IT" sz="2000" dirty="0" smtClean="0"/>
              <a:t> dell’imperatore Aureliano, 1718 circa, Torino, Galleria Sabaudia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3753" cy="5949280"/>
          </a:xfrm>
        </p:spPr>
      </p:pic>
    </p:spTree>
    <p:extLst>
      <p:ext uri="{BB962C8B-B14F-4D97-AF65-F5344CB8AC3E}">
        <p14:creationId xmlns:p14="http://schemas.microsoft.com/office/powerpoint/2010/main" val="2070780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3096344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Abramo in preghiera di fronte a 3 Angeli, 1730 circa, </a:t>
            </a:r>
            <a:r>
              <a:rPr lang="it-IT" sz="2000" dirty="0" err="1" smtClean="0"/>
              <a:t>cm140X120</a:t>
            </a:r>
            <a:r>
              <a:rPr lang="it-IT" sz="2000" dirty="0" smtClean="0"/>
              <a:t>, Venezia Scuola Grande di San Rocco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80" y="0"/>
            <a:ext cx="5836596" cy="6858000"/>
          </a:xfrm>
        </p:spPr>
      </p:pic>
    </p:spTree>
    <p:extLst>
      <p:ext uri="{BB962C8B-B14F-4D97-AF65-F5344CB8AC3E}">
        <p14:creationId xmlns:p14="http://schemas.microsoft.com/office/powerpoint/2010/main" val="36347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453336"/>
            <a:ext cx="9144000" cy="404664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Il ritrovamento di Mosè, 1730 circa, cm </a:t>
            </a:r>
            <a:r>
              <a:rPr lang="it-IT" sz="2000" dirty="0" err="1" smtClean="0"/>
              <a:t>202X342</a:t>
            </a:r>
            <a:r>
              <a:rPr lang="it-IT" sz="2000" dirty="0" smtClean="0"/>
              <a:t>, Edimburgo, National Gallery of </a:t>
            </a:r>
            <a:r>
              <a:rPr lang="it-IT" sz="2000" dirty="0" err="1" smtClean="0"/>
              <a:t>Scochtland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116" cy="5373216"/>
          </a:xfrm>
        </p:spPr>
      </p:pic>
    </p:spTree>
    <p:extLst>
      <p:ext uri="{BB962C8B-B14F-4D97-AF65-F5344CB8AC3E}">
        <p14:creationId xmlns:p14="http://schemas.microsoft.com/office/powerpoint/2010/main" val="628642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453336"/>
            <a:ext cx="9144000" cy="404664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Il trionfo delle belle </a:t>
            </a:r>
            <a:r>
              <a:rPr lang="it-IT" sz="2000" dirty="0" err="1" smtClean="0"/>
              <a:t>arti,1730</a:t>
            </a:r>
            <a:r>
              <a:rPr lang="it-IT" sz="2000" dirty="0" smtClean="0"/>
              <a:t> circa, cm </a:t>
            </a:r>
            <a:r>
              <a:rPr lang="it-IT" sz="2000" dirty="0" err="1" smtClean="0"/>
              <a:t>55,5X72</a:t>
            </a:r>
            <a:r>
              <a:rPr lang="it-IT" sz="2000" dirty="0" smtClean="0"/>
              <a:t>, Lisbona, Museo </a:t>
            </a:r>
            <a:r>
              <a:rPr lang="it-IT" sz="2000" dirty="0" err="1" smtClean="0"/>
              <a:t>Nacional</a:t>
            </a:r>
            <a:r>
              <a:rPr lang="it-IT" sz="2000" dirty="0" smtClean="0"/>
              <a:t> de Arte Antigua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767039" cy="6446642"/>
          </a:xfrm>
        </p:spPr>
      </p:pic>
    </p:spTree>
    <p:extLst>
      <p:ext uri="{BB962C8B-B14F-4D97-AF65-F5344CB8AC3E}">
        <p14:creationId xmlns:p14="http://schemas.microsoft.com/office/powerpoint/2010/main" val="1126244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52839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visione di papa Clemente, 1735-39, cm </a:t>
            </a:r>
            <a:r>
              <a:rPr lang="it-IT" sz="2000" dirty="0" err="1" smtClean="0"/>
              <a:t>69,2X55,2</a:t>
            </a:r>
            <a:r>
              <a:rPr lang="it-IT" sz="2000" dirty="0" smtClean="0"/>
              <a:t>, Londra, National Gallery stanza 40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0645" cy="6858000"/>
          </a:xfrm>
        </p:spPr>
      </p:pic>
    </p:spTree>
    <p:extLst>
      <p:ext uri="{BB962C8B-B14F-4D97-AF65-F5344CB8AC3E}">
        <p14:creationId xmlns:p14="http://schemas.microsoft.com/office/powerpoint/2010/main" val="1844160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Vergine con Bambino ed i Santi Domenico e Giacinto, 1732-35, cm </a:t>
            </a:r>
            <a:r>
              <a:rPr lang="it-IT" sz="2000" dirty="0" err="1" smtClean="0"/>
              <a:t>108X54</a:t>
            </a:r>
            <a:r>
              <a:rPr lang="it-IT" sz="2000" dirty="0" smtClean="0"/>
              <a:t>, Chicago, Art </a:t>
            </a:r>
            <a:r>
              <a:rPr lang="it-IT" sz="2000" dirty="0" err="1" smtClean="0"/>
              <a:t>Institut</a:t>
            </a:r>
            <a:r>
              <a:rPr lang="it-IT" sz="2000" dirty="0" smtClean="0"/>
              <a:t> </a:t>
            </a:r>
            <a:r>
              <a:rPr lang="it-IT" sz="2000" smtClean="0"/>
              <a:t>of Chicago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54016" cy="6858000"/>
          </a:xfrm>
        </p:spPr>
      </p:pic>
    </p:spTree>
    <p:extLst>
      <p:ext uri="{BB962C8B-B14F-4D97-AF65-F5344CB8AC3E}">
        <p14:creationId xmlns:p14="http://schemas.microsoft.com/office/powerpoint/2010/main" val="494084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3096344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L’Angelo soccorre Agar, 1732,  cm </a:t>
            </a:r>
            <a:r>
              <a:rPr lang="it-IT" sz="2000" dirty="0" err="1" smtClean="0"/>
              <a:t>140X120</a:t>
            </a:r>
            <a:r>
              <a:rPr lang="it-IT" sz="2000" dirty="0" smtClean="0"/>
              <a:t>, Venezia, Scuola Grande di San Rocco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75158" cy="6858000"/>
          </a:xfrm>
        </p:spPr>
      </p:pic>
    </p:spTree>
    <p:extLst>
      <p:ext uri="{BB962C8B-B14F-4D97-AF65-F5344CB8AC3E}">
        <p14:creationId xmlns:p14="http://schemas.microsoft.com/office/powerpoint/2010/main" val="1738291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Natività, 1732, cm </a:t>
            </a:r>
            <a:r>
              <a:rPr lang="it-IT" sz="2000" dirty="0" err="1" smtClean="0"/>
              <a:t>99X134</a:t>
            </a:r>
            <a:r>
              <a:rPr lang="it-IT" sz="2000" dirty="0" smtClean="0"/>
              <a:t>, Venezia, basilica di San Marco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46643" cy="6858000"/>
          </a:xfrm>
        </p:spPr>
      </p:pic>
    </p:spTree>
    <p:extLst>
      <p:ext uri="{BB962C8B-B14F-4D97-AF65-F5344CB8AC3E}">
        <p14:creationId xmlns:p14="http://schemas.microsoft.com/office/powerpoint/2010/main" val="1692551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Predicazione del Battista, 1532-33, cm </a:t>
            </a:r>
            <a:r>
              <a:rPr lang="it-IT" sz="2000" dirty="0" err="1" smtClean="0"/>
              <a:t>350X300</a:t>
            </a:r>
            <a:r>
              <a:rPr lang="it-IT" sz="2000" dirty="0" smtClean="0"/>
              <a:t>, Bergamo, cappella </a:t>
            </a:r>
            <a:r>
              <a:rPr lang="it-IT" sz="2000" dirty="0" err="1" smtClean="0"/>
              <a:t>Colleoni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887828" cy="6453336"/>
          </a:xfrm>
        </p:spPr>
      </p:pic>
    </p:spTree>
    <p:extLst>
      <p:ext uri="{BB962C8B-B14F-4D97-AF65-F5344CB8AC3E}">
        <p14:creationId xmlns:p14="http://schemas.microsoft.com/office/powerpoint/2010/main" val="4101815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Decollazione di Giovanni Battista, 1732-33, cm </a:t>
            </a:r>
            <a:r>
              <a:rPr lang="it-IT" sz="2000" dirty="0" err="1" smtClean="0"/>
              <a:t>350X300</a:t>
            </a:r>
            <a:r>
              <a:rPr lang="it-IT" sz="2000" dirty="0" smtClean="0"/>
              <a:t>, Bergamo, cappella </a:t>
            </a:r>
            <a:r>
              <a:rPr lang="it-IT" sz="2000" dirty="0" err="1" smtClean="0"/>
              <a:t>Colleoni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397" cy="6525344"/>
          </a:xfrm>
        </p:spPr>
      </p:pic>
    </p:spTree>
    <p:extLst>
      <p:ext uri="{BB962C8B-B14F-4D97-AF65-F5344CB8AC3E}">
        <p14:creationId xmlns:p14="http://schemas.microsoft.com/office/powerpoint/2010/main" val="3576881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Immacolata Concezione, 1733, </a:t>
            </a:r>
            <a:r>
              <a:rPr lang="it-IT" sz="2000" dirty="0" err="1" smtClean="0"/>
              <a:t>cm378X190</a:t>
            </a:r>
            <a:r>
              <a:rPr lang="it-IT" sz="2000" dirty="0" smtClean="0"/>
              <a:t>, Vicenza, Palazzo Chiericati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95"/>
            <a:ext cx="3495743" cy="6848805"/>
          </a:xfrm>
        </p:spPr>
      </p:pic>
    </p:spTree>
    <p:extLst>
      <p:ext uri="{BB962C8B-B14F-4D97-AF65-F5344CB8AC3E}">
        <p14:creationId xmlns:p14="http://schemas.microsoft.com/office/powerpoint/2010/main" val="228199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Cacciatore a cavallo, 1718, cm </a:t>
            </a:r>
            <a:r>
              <a:rPr lang="it-IT" sz="2000" dirty="0" err="1" smtClean="0"/>
              <a:t>262X148</a:t>
            </a:r>
            <a:r>
              <a:rPr lang="it-IT" sz="2000" dirty="0" smtClean="0"/>
              <a:t>, Fondazione Cariplo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9" y="0"/>
            <a:ext cx="3840480" cy="6858000"/>
          </a:xfrm>
        </p:spPr>
      </p:pic>
    </p:spTree>
    <p:extLst>
      <p:ext uri="{BB962C8B-B14F-4D97-AF65-F5344CB8AC3E}">
        <p14:creationId xmlns:p14="http://schemas.microsoft.com/office/powerpoint/2010/main" val="3418901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81328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Giuseppe riceve l’</a:t>
            </a:r>
            <a:r>
              <a:rPr lang="it-IT" sz="2000" dirty="0" err="1" smtClean="0"/>
              <a:t>anellodal</a:t>
            </a:r>
            <a:r>
              <a:rPr lang="it-IT" sz="2000" dirty="0" smtClean="0"/>
              <a:t> Faraone, 17233-35, cm </a:t>
            </a:r>
            <a:r>
              <a:rPr lang="it-IT" sz="2000" dirty="0" err="1" smtClean="0"/>
              <a:t>106X179</a:t>
            </a:r>
            <a:r>
              <a:rPr lang="it-IT" sz="2000" dirty="0" smtClean="0"/>
              <a:t>, Londra, </a:t>
            </a:r>
            <a:r>
              <a:rPr lang="it-IT" sz="2000" dirty="0" err="1" smtClean="0"/>
              <a:t>Dulwich</a:t>
            </a:r>
            <a:r>
              <a:rPr lang="it-IT" sz="2000" dirty="0" smtClean="0"/>
              <a:t> Picture Gallery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86981"/>
            <a:ext cx="152400" cy="152400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5"/>
            <a:ext cx="9199507" cy="543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1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Trionfo di Zefiro e Flora, 1734-35, cm </a:t>
            </a:r>
            <a:r>
              <a:rPr lang="it-IT" sz="2000" dirty="0" err="1" smtClean="0"/>
              <a:t>395X225</a:t>
            </a:r>
            <a:r>
              <a:rPr lang="it-IT" sz="2000" dirty="0" smtClean="0"/>
              <a:t>, Venezia, Ca’ Rezzonico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115829" cy="6858000"/>
          </a:xfrm>
        </p:spPr>
      </p:pic>
    </p:spTree>
    <p:extLst>
      <p:ext uri="{BB962C8B-B14F-4D97-AF65-F5344CB8AC3E}">
        <p14:creationId xmlns:p14="http://schemas.microsoft.com/office/powerpoint/2010/main" val="1512868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L’incontro di Giove con </a:t>
            </a:r>
            <a:r>
              <a:rPr lang="it-IT" sz="2000" dirty="0" err="1" smtClean="0"/>
              <a:t>Daneae</a:t>
            </a:r>
            <a:r>
              <a:rPr lang="it-IT" sz="2000" dirty="0" smtClean="0"/>
              <a:t>, 1736, cm </a:t>
            </a:r>
            <a:r>
              <a:rPr lang="it-IT" sz="2000" dirty="0" err="1" smtClean="0"/>
              <a:t>488X256</a:t>
            </a:r>
            <a:r>
              <a:rPr lang="it-IT" sz="2000" dirty="0" smtClean="0"/>
              <a:t>, Stoccolma, Università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055979" cy="6525344"/>
          </a:xfrm>
        </p:spPr>
      </p:pic>
    </p:spTree>
    <p:extLst>
      <p:ext uri="{BB962C8B-B14F-4D97-AF65-F5344CB8AC3E}">
        <p14:creationId xmlns:p14="http://schemas.microsoft.com/office/powerpoint/2010/main" val="2638012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Martirio di Sant’Agata, 1736, cm </a:t>
            </a:r>
            <a:r>
              <a:rPr lang="it-IT" sz="2000" dirty="0" err="1" smtClean="0"/>
              <a:t>488X256</a:t>
            </a:r>
            <a:r>
              <a:rPr lang="it-IT" sz="2000" dirty="0" smtClean="0"/>
              <a:t>, olio su tavola, Padova, basilica del Santo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7864" cy="6911720"/>
          </a:xfrm>
        </p:spPr>
      </p:pic>
    </p:spTree>
    <p:extLst>
      <p:ext uri="{BB962C8B-B14F-4D97-AF65-F5344CB8AC3E}">
        <p14:creationId xmlns:p14="http://schemas.microsoft.com/office/powerpoint/2010/main" val="2664149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San Gaetano da Thiene, 1710-1736, cm </a:t>
            </a:r>
            <a:r>
              <a:rPr lang="it-IT" sz="2000" dirty="0" err="1" smtClean="0"/>
              <a:t>98X78</a:t>
            </a:r>
            <a:r>
              <a:rPr lang="it-IT" sz="2000" dirty="0" smtClean="0"/>
              <a:t>, olio su tela, Rio de Janeiro, </a:t>
            </a:r>
            <a:r>
              <a:rPr lang="it-IT" sz="2000" dirty="0" err="1" smtClean="0"/>
              <a:t>Museum</a:t>
            </a:r>
            <a:r>
              <a:rPr lang="it-IT" sz="2000" dirty="0" smtClean="0"/>
              <a:t> </a:t>
            </a:r>
            <a:r>
              <a:rPr lang="it-IT" sz="2000" dirty="0" err="1" smtClean="0"/>
              <a:t>Nacional</a:t>
            </a:r>
            <a:r>
              <a:rPr lang="it-IT" sz="2000" dirty="0" smtClean="0"/>
              <a:t> de </a:t>
            </a:r>
            <a:r>
              <a:rPr lang="it-IT" sz="2000" dirty="0" err="1" smtClean="0"/>
              <a:t>Belas</a:t>
            </a:r>
            <a:r>
              <a:rPr lang="it-IT" sz="2000" dirty="0" smtClean="0"/>
              <a:t> </a:t>
            </a:r>
            <a:r>
              <a:rPr lang="it-IT" sz="2000" dirty="0" err="1" smtClean="0"/>
              <a:t>Artes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36965" cy="6858000"/>
          </a:xfrm>
        </p:spPr>
      </p:pic>
    </p:spTree>
    <p:extLst>
      <p:ext uri="{BB962C8B-B14F-4D97-AF65-F5344CB8AC3E}">
        <p14:creationId xmlns:p14="http://schemas.microsoft.com/office/powerpoint/2010/main" val="325311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San Rocco, 1730-35, cm </a:t>
            </a:r>
            <a:r>
              <a:rPr lang="it-IT" sz="2000" dirty="0" err="1" smtClean="0"/>
              <a:t>45X34</a:t>
            </a:r>
            <a:r>
              <a:rPr lang="it-IT" sz="2000" dirty="0" smtClean="0"/>
              <a:t>, Olio su carta su tela, Filadelfia, Filadelfia </a:t>
            </a:r>
            <a:r>
              <a:rPr lang="it-IT" sz="2000" dirty="0" err="1" smtClean="0"/>
              <a:t>Museum</a:t>
            </a:r>
            <a:r>
              <a:rPr lang="it-IT" sz="2000" dirty="0" smtClean="0"/>
              <a:t> of Art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5453" cy="6858000"/>
          </a:xfrm>
        </p:spPr>
      </p:pic>
    </p:spTree>
    <p:extLst>
      <p:ext uri="{BB962C8B-B14F-4D97-AF65-F5344CB8AC3E}">
        <p14:creationId xmlns:p14="http://schemas.microsoft.com/office/powerpoint/2010/main" val="4105457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Alabardiere in un paesaggio, 1736, cm </a:t>
            </a:r>
            <a:r>
              <a:rPr lang="it-IT" sz="2000" dirty="0" err="1" smtClean="0"/>
              <a:t>205X132</a:t>
            </a:r>
            <a:r>
              <a:rPr lang="it-IT" sz="2000" dirty="0" smtClean="0"/>
              <a:t>, olio su tela, Torino, Pinacoteca Giovanni e Mirella Agnelli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3420" cy="6858000"/>
          </a:xfrm>
        </p:spPr>
      </p:pic>
    </p:spTree>
    <p:extLst>
      <p:ext uri="{BB962C8B-B14F-4D97-AF65-F5344CB8AC3E}">
        <p14:creationId xmlns:p14="http://schemas.microsoft.com/office/powerpoint/2010/main" val="4279682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Santi Ermagora e Fortunato, 1736-37, Udine, Duomo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81116" cy="6858000"/>
          </a:xfrm>
        </p:spPr>
      </p:pic>
    </p:spTree>
    <p:extLst>
      <p:ext uri="{BB962C8B-B14F-4D97-AF65-F5344CB8AC3E}">
        <p14:creationId xmlns:p14="http://schemas.microsoft.com/office/powerpoint/2010/main" val="3218606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316835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Naufragio di San Satiro, 1737, Milano, basilica di Sant’Ambrogio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604085" cy="6858000"/>
          </a:xfrm>
        </p:spPr>
      </p:pic>
    </p:spTree>
    <p:extLst>
      <p:ext uri="{BB962C8B-B14F-4D97-AF65-F5344CB8AC3E}">
        <p14:creationId xmlns:p14="http://schemas.microsoft.com/office/powerpoint/2010/main" val="4281384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Clemente e la </a:t>
            </a:r>
            <a:r>
              <a:rPr lang="it-IT" sz="2000" dirty="0" err="1" smtClean="0"/>
              <a:t>SS.ma</a:t>
            </a:r>
            <a:r>
              <a:rPr lang="it-IT" sz="2000" dirty="0" smtClean="0"/>
              <a:t> Trinità, 1737-38, cm </a:t>
            </a:r>
            <a:r>
              <a:rPr lang="it-IT" sz="2000" dirty="0" err="1" smtClean="0"/>
              <a:t>488X256</a:t>
            </a:r>
            <a:r>
              <a:rPr lang="it-IT" sz="2000" dirty="0" smtClean="0"/>
              <a:t>, Monaco di Baviera, Alte </a:t>
            </a:r>
            <a:r>
              <a:rPr lang="it-IT" sz="2000" dirty="0" err="1" smtClean="0"/>
              <a:t>Pinakothek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2"/>
            <a:ext cx="3947011" cy="6852997"/>
          </a:xfrm>
        </p:spPr>
      </p:pic>
    </p:spTree>
    <p:extLst>
      <p:ext uri="{BB962C8B-B14F-4D97-AF65-F5344CB8AC3E}">
        <p14:creationId xmlns:p14="http://schemas.microsoft.com/office/powerpoint/2010/main" val="262985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Cacciatore con cervo, 1718, </a:t>
            </a:r>
            <a:r>
              <a:rPr lang="it-IT" sz="2000" dirty="0" err="1" smtClean="0"/>
              <a:t>cm262X146</a:t>
            </a:r>
            <a:r>
              <a:rPr lang="it-IT" sz="2000" dirty="0" smtClean="0"/>
              <a:t>, Fondazione Cariplo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79229" cy="6925608"/>
          </a:xfrm>
        </p:spPr>
      </p:pic>
    </p:spTree>
    <p:extLst>
      <p:ext uri="{BB962C8B-B14F-4D97-AF65-F5344CB8AC3E}">
        <p14:creationId xmlns:p14="http://schemas.microsoft.com/office/powerpoint/2010/main" val="283994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Angelo Custode, 1737-38, cm </a:t>
            </a:r>
            <a:r>
              <a:rPr lang="it-IT" sz="2000" dirty="0" err="1" smtClean="0"/>
              <a:t>232X90</a:t>
            </a:r>
            <a:r>
              <a:rPr lang="it-IT" sz="2000" dirty="0" smtClean="0"/>
              <a:t>, Udine, Civici Musei e Gallerie di Storia ed Arte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873125" cy="6858000"/>
          </a:xfrm>
        </p:spPr>
      </p:pic>
    </p:spTree>
    <p:extLst>
      <p:ext uri="{BB962C8B-B14F-4D97-AF65-F5344CB8AC3E}">
        <p14:creationId xmlns:p14="http://schemas.microsoft.com/office/powerpoint/2010/main" val="3700672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SS.Ma</a:t>
            </a:r>
            <a:r>
              <a:rPr lang="it-IT" sz="2000" dirty="0" smtClean="0"/>
              <a:t> Trinità, 1738, Udine, Duomo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34786" cy="6858000"/>
          </a:xfrm>
        </p:spPr>
      </p:pic>
    </p:spTree>
    <p:extLst>
      <p:ext uri="{BB962C8B-B14F-4D97-AF65-F5344CB8AC3E}">
        <p14:creationId xmlns:p14="http://schemas.microsoft.com/office/powerpoint/2010/main" val="20771904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Ultima Cena, 1738, Desenzano del Garda, Duomo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" y="15889"/>
            <a:ext cx="4533869" cy="6797487"/>
          </a:xfrm>
        </p:spPr>
      </p:pic>
    </p:spTree>
    <p:extLst>
      <p:ext uri="{BB962C8B-B14F-4D97-AF65-F5344CB8AC3E}">
        <p14:creationId xmlns:p14="http://schemas.microsoft.com/office/powerpoint/2010/main" val="39836201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Apparizione della Sacra Famiglia a San Gaetano Thiene, 1735-36, cm </a:t>
            </a:r>
            <a:r>
              <a:rPr lang="it-IT" sz="2000" dirty="0" err="1" smtClean="0"/>
              <a:t>350X300</a:t>
            </a:r>
            <a:r>
              <a:rPr lang="it-IT" sz="2000" dirty="0" smtClean="0"/>
              <a:t>, Venezia, Gallerie dell’Accademia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94"/>
            <a:ext cx="3835581" cy="6851306"/>
          </a:xfrm>
        </p:spPr>
      </p:pic>
    </p:spTree>
    <p:extLst>
      <p:ext uri="{BB962C8B-B14F-4D97-AF65-F5344CB8AC3E}">
        <p14:creationId xmlns:p14="http://schemas.microsoft.com/office/powerpoint/2010/main" val="37740583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Salita al monte Calvario, 1737-38, cm </a:t>
            </a:r>
            <a:r>
              <a:rPr lang="it-IT" sz="2000" dirty="0" err="1" smtClean="0"/>
              <a:t>450X517</a:t>
            </a:r>
            <a:r>
              <a:rPr lang="it-IT" sz="2000" dirty="0" smtClean="0"/>
              <a:t>, Venezia, chiesa di Sant’Alvise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7516257" cy="6525344"/>
          </a:xfrm>
        </p:spPr>
      </p:pic>
    </p:spTree>
    <p:extLst>
      <p:ext uri="{BB962C8B-B14F-4D97-AF65-F5344CB8AC3E}">
        <p14:creationId xmlns:p14="http://schemas.microsoft.com/office/powerpoint/2010/main" val="40001218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Flagellazione, 1737-38, cm </a:t>
            </a:r>
            <a:r>
              <a:rPr lang="it-IT" sz="2000" dirty="0" err="1" smtClean="0"/>
              <a:t>450X517</a:t>
            </a:r>
            <a:r>
              <a:rPr lang="it-IT" sz="2000" dirty="0" smtClean="0"/>
              <a:t>, Venezia, chiesa di Sant’Alvise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0"/>
            <a:ext cx="4404986" cy="6858000"/>
          </a:xfrm>
        </p:spPr>
      </p:pic>
    </p:spTree>
    <p:extLst>
      <p:ext uri="{BB962C8B-B14F-4D97-AF65-F5344CB8AC3E}">
        <p14:creationId xmlns:p14="http://schemas.microsoft.com/office/powerpoint/2010/main" val="13321656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Cammino verso il Calvario, 1738 </a:t>
            </a:r>
            <a:r>
              <a:rPr lang="it-IT" sz="2000" dirty="0" err="1" smtClean="0"/>
              <a:t>ca</a:t>
            </a:r>
            <a:r>
              <a:rPr lang="it-IT" sz="2000" dirty="0" smtClean="0"/>
              <a:t>, cm </a:t>
            </a:r>
            <a:r>
              <a:rPr lang="it-IT" sz="2000" dirty="0" err="1" smtClean="0"/>
              <a:t>52X63</a:t>
            </a:r>
            <a:r>
              <a:rPr lang="it-IT" sz="2000" dirty="0" smtClean="0"/>
              <a:t>, Berlino, </a:t>
            </a:r>
            <a:r>
              <a:rPr lang="it-IT" sz="2000" dirty="0" err="1" smtClean="0"/>
              <a:t>Gemaldegalerie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559"/>
            <a:ext cx="8021551" cy="6525344"/>
          </a:xfrm>
        </p:spPr>
      </p:pic>
    </p:spTree>
    <p:extLst>
      <p:ext uri="{BB962C8B-B14F-4D97-AF65-F5344CB8AC3E}">
        <p14:creationId xmlns:p14="http://schemas.microsoft.com/office/powerpoint/2010/main" val="21617305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La Vergine del Carmelo con le anime del Purgatorio, 1736, cm </a:t>
            </a:r>
            <a:r>
              <a:rPr lang="it-IT" sz="2000" dirty="0" err="1" smtClean="0"/>
              <a:t>210X650</a:t>
            </a:r>
            <a:r>
              <a:rPr lang="it-IT" sz="2000" dirty="0" smtClean="0"/>
              <a:t>, Milano. Pinacoteca Brera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3611" cy="2996952"/>
          </a:xfrm>
        </p:spPr>
      </p:pic>
    </p:spTree>
    <p:extLst>
      <p:ext uri="{BB962C8B-B14F-4D97-AF65-F5344CB8AC3E}">
        <p14:creationId xmlns:p14="http://schemas.microsoft.com/office/powerpoint/2010/main" val="41559710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Apollo ed i continenti, 1739 </a:t>
            </a:r>
            <a:r>
              <a:rPr lang="it-IT" sz="2000" dirty="0" err="1" smtClean="0"/>
              <a:t>ca</a:t>
            </a:r>
            <a:r>
              <a:rPr lang="it-IT" sz="2000" dirty="0" smtClean="0"/>
              <a:t>, cm </a:t>
            </a:r>
            <a:r>
              <a:rPr lang="it-IT" sz="2000" dirty="0" err="1" smtClean="0"/>
              <a:t>99X63,5</a:t>
            </a:r>
            <a:r>
              <a:rPr lang="it-IT" sz="2000" dirty="0" smtClean="0"/>
              <a:t>, Fort Worth (USA), </a:t>
            </a:r>
            <a:r>
              <a:rPr lang="it-IT" sz="2000" dirty="0" err="1" smtClean="0"/>
              <a:t>Kimbell</a:t>
            </a:r>
            <a:r>
              <a:rPr lang="it-IT" sz="2000" dirty="0" smtClean="0"/>
              <a:t> Art </a:t>
            </a:r>
            <a:r>
              <a:rPr lang="it-IT" sz="2000" dirty="0" err="1" smtClean="0"/>
              <a:t>Museum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68151" cy="6858000"/>
          </a:xfrm>
        </p:spPr>
      </p:pic>
    </p:spTree>
    <p:extLst>
      <p:ext uri="{BB962C8B-B14F-4D97-AF65-F5344CB8AC3E}">
        <p14:creationId xmlns:p14="http://schemas.microsoft.com/office/powerpoint/2010/main" val="15061709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Studio per il martirio di San Sebastiano, 1739 </a:t>
            </a:r>
            <a:r>
              <a:rPr lang="it-IT" sz="2000" dirty="0" err="1" smtClean="0"/>
              <a:t>ca</a:t>
            </a:r>
            <a:r>
              <a:rPr lang="it-IT" sz="2000" dirty="0" smtClean="0"/>
              <a:t>, cm </a:t>
            </a:r>
            <a:r>
              <a:rPr lang="it-IT" sz="2000" dirty="0" err="1" smtClean="0"/>
              <a:t>51,7X31,7</a:t>
            </a:r>
            <a:r>
              <a:rPr lang="it-IT" sz="2000" dirty="0" smtClean="0"/>
              <a:t>, olio su tela, </a:t>
            </a:r>
            <a:r>
              <a:rPr lang="it-IT" sz="2000" dirty="0" err="1" smtClean="0"/>
              <a:t>Claveland</a:t>
            </a:r>
            <a:r>
              <a:rPr lang="it-IT" sz="2000" dirty="0" smtClean="0"/>
              <a:t>, </a:t>
            </a:r>
            <a:r>
              <a:rPr lang="it-IT" sz="2000" dirty="0" err="1" smtClean="0"/>
              <a:t>Claveland</a:t>
            </a:r>
            <a:r>
              <a:rPr lang="it-IT" sz="2000" dirty="0" smtClean="0"/>
              <a:t> </a:t>
            </a:r>
            <a:r>
              <a:rPr lang="it-IT" sz="2000" dirty="0" err="1" smtClean="0"/>
              <a:t>Museum</a:t>
            </a:r>
            <a:r>
              <a:rPr lang="it-IT" sz="2000" dirty="0" smtClean="0"/>
              <a:t> of Art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" y="0"/>
            <a:ext cx="3977640" cy="6858000"/>
          </a:xfrm>
        </p:spPr>
      </p:pic>
    </p:spTree>
    <p:extLst>
      <p:ext uri="{BB962C8B-B14F-4D97-AF65-F5344CB8AC3E}">
        <p14:creationId xmlns:p14="http://schemas.microsoft.com/office/powerpoint/2010/main" val="402892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453336"/>
            <a:ext cx="9144000" cy="404664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Scipione l’</a:t>
            </a:r>
            <a:r>
              <a:rPr lang="it-IT" sz="2000" dirty="0" err="1" smtClean="0"/>
              <a:t>Africanolibera</a:t>
            </a:r>
            <a:r>
              <a:rPr lang="it-IT" sz="2000" dirty="0" smtClean="0"/>
              <a:t> Massina, 1719-21 cm </a:t>
            </a:r>
            <a:r>
              <a:rPr lang="it-IT" sz="2000" dirty="0" err="1" smtClean="0"/>
              <a:t>279,4X487,6</a:t>
            </a:r>
            <a:r>
              <a:rPr lang="it-IT" sz="2000" dirty="0" smtClean="0"/>
              <a:t>, Baltimora, </a:t>
            </a:r>
            <a:r>
              <a:rPr lang="it-IT" sz="2000" dirty="0" err="1" smtClean="0"/>
              <a:t>Wlater</a:t>
            </a:r>
            <a:r>
              <a:rPr lang="it-IT" sz="2000" dirty="0" smtClean="0"/>
              <a:t> Art </a:t>
            </a:r>
            <a:r>
              <a:rPr lang="it-IT" sz="2000" dirty="0" err="1" smtClean="0"/>
              <a:t>Museum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32243" cy="5229200"/>
          </a:xfrm>
        </p:spPr>
      </p:pic>
    </p:spTree>
    <p:extLst>
      <p:ext uri="{BB962C8B-B14F-4D97-AF65-F5344CB8AC3E}">
        <p14:creationId xmlns:p14="http://schemas.microsoft.com/office/powerpoint/2010/main" val="63959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45638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Martirio di San Bartolomeo, 1722, cm </a:t>
            </a:r>
            <a:r>
              <a:rPr lang="it-IT" sz="2000" dirty="0" err="1" smtClean="0"/>
              <a:t>167X139</a:t>
            </a:r>
            <a:r>
              <a:rPr lang="it-IT" sz="2000" dirty="0" smtClean="0"/>
              <a:t>, Venezia, chiesa di San </a:t>
            </a:r>
            <a:r>
              <a:rPr lang="it-IT" sz="2000" dirty="0" err="1" smtClean="0"/>
              <a:t>Stae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8434" cy="6858000"/>
          </a:xfrm>
        </p:spPr>
      </p:pic>
    </p:spTree>
    <p:extLst>
      <p:ext uri="{BB962C8B-B14F-4D97-AF65-F5344CB8AC3E}">
        <p14:creationId xmlns:p14="http://schemas.microsoft.com/office/powerpoint/2010/main" val="232930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453336"/>
            <a:ext cx="9144000" cy="404664"/>
          </a:xfrm>
        </p:spPr>
        <p:txBody>
          <a:bodyPr>
            <a:noAutofit/>
          </a:bodyPr>
          <a:lstStyle/>
          <a:p>
            <a:r>
              <a:rPr lang="it-IT" sz="2400" dirty="0" smtClean="0"/>
              <a:t>Apollo e Marsia, 1720-25, cm </a:t>
            </a:r>
            <a:r>
              <a:rPr lang="it-IT" sz="2400" dirty="0" err="1" smtClean="0"/>
              <a:t>100X135</a:t>
            </a:r>
            <a:r>
              <a:rPr lang="it-IT" sz="2400" dirty="0" smtClean="0"/>
              <a:t>, Venezia, Gallerie dell’Academia</a:t>
            </a:r>
            <a:endParaRPr lang="it-IT" sz="2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1" y="0"/>
            <a:ext cx="8981119" cy="6525344"/>
          </a:xfrm>
        </p:spPr>
      </p:pic>
    </p:spTree>
    <p:extLst>
      <p:ext uri="{BB962C8B-B14F-4D97-AF65-F5344CB8AC3E}">
        <p14:creationId xmlns:p14="http://schemas.microsoft.com/office/powerpoint/2010/main" val="285186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Educazione della Vergine, 1720-25, cm </a:t>
            </a:r>
            <a:r>
              <a:rPr lang="it-IT" sz="2000" dirty="0" err="1" smtClean="0"/>
              <a:t>48X27</a:t>
            </a:r>
            <a:r>
              <a:rPr lang="it-IT" sz="2000" dirty="0" smtClean="0"/>
              <a:t>, Digione, Museo delle belle Arti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23584" cy="6858000"/>
          </a:xfrm>
        </p:spPr>
      </p:pic>
    </p:spTree>
    <p:extLst>
      <p:ext uri="{BB962C8B-B14F-4D97-AF65-F5344CB8AC3E}">
        <p14:creationId xmlns:p14="http://schemas.microsoft.com/office/powerpoint/2010/main" val="341715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32240" y="274638"/>
            <a:ext cx="2304256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Santa Lucia in gloria, 1722, affresco, Carbonera (TV), chiesa di Santa  Lucia di Vascon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4"/>
            <a:ext cx="6630296" cy="6851306"/>
          </a:xfrm>
        </p:spPr>
      </p:pic>
    </p:spTree>
    <p:extLst>
      <p:ext uri="{BB962C8B-B14F-4D97-AF65-F5344CB8AC3E}">
        <p14:creationId xmlns:p14="http://schemas.microsoft.com/office/powerpoint/2010/main" val="35715421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755</Words>
  <Application>Microsoft Office PowerPoint</Application>
  <PresentationFormat>Presentazione su schermo (4:3)</PresentationFormat>
  <Paragraphs>49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0" baseType="lpstr">
      <vt:lpstr>Tema di Office</vt:lpstr>
      <vt:lpstr>La regina Zenobia di fronte all’imperatore Aureiano, 1717 circa, cm 200X500, Madrid Prado</vt:lpstr>
      <vt:lpstr>Triondo dell’imperatore Aureliano, 1718 circa, Torino, Galleria Sabaudia</vt:lpstr>
      <vt:lpstr>Cacciatore a cavallo, 1718, cm 262X148, Fondazione Cariplo</vt:lpstr>
      <vt:lpstr>Cacciatore con cervo, 1718, cm262X146, Fondazione Cariplo</vt:lpstr>
      <vt:lpstr>Scipione l’Africanolibera Massina, 1719-21 cm 279,4X487,6, Baltimora, Wlater Art Museum</vt:lpstr>
      <vt:lpstr>Martirio di San Bartolomeo, 1722, cm 167X139, Venezia, chiesa di San Stae</vt:lpstr>
      <vt:lpstr>Apollo e Marsia, 1720-25, cm 100X135, Venezia, Gallerie dell’Academia</vt:lpstr>
      <vt:lpstr>Educazione della Vergine, 1720-25, cm 48X27, Digione, Museo delle belle Arti</vt:lpstr>
      <vt:lpstr>Santa Lucia in gloria, 1722, affresco, Carbonera (TV), chiesa di Santa  Lucia di Vascon</vt:lpstr>
      <vt:lpstr>Eliodoro saccheggia il tempio, 1724-26, cm 195X231, Verona, Museo di castelvecchio</vt:lpstr>
      <vt:lpstr>Incontro di Rebecca ed Eleazaro al pozzo, 1724-28, cm 85X124, Fondazione Cariplo </vt:lpstr>
      <vt:lpstr>Le tentazioni di Sant’Antonio, 1725, cm 40X47, Milano, Pinacoteca Brera</vt:lpstr>
      <vt:lpstr>Annunciazione, 1724-25, cm 46X39, San Pietroburgo, Emitage</vt:lpstr>
      <vt:lpstr>Alessandro e Campaspe nello studio di Apelle, 1725-26, cm 54X74, Montreal, Museo delle belle Arti</vt:lpstr>
      <vt:lpstr>Sacrificio di Isacco, 1726, affresco, Udine, Duomo, capella del SS.mo Sacramento</vt:lpstr>
      <vt:lpstr>Angeli cantori, 1726, affresco, Udine, Duomo, Cappella del SS.mo Sacramento</vt:lpstr>
      <vt:lpstr>Crocefissione,1725-27, Burano (VE), chiesa di San Martino</vt:lpstr>
      <vt:lpstr>Trionfo di Mario, 1729, cm 414,5X326,7, New York, Metropolitan Museum</vt:lpstr>
      <vt:lpstr>Educazione della Vergine, 1732, cm 46X38, Venezia, chiesa di S. Maria della Fava</vt:lpstr>
      <vt:lpstr>Abramo in preghiera di fronte a 3 Angeli, 1730 circa, cm140X120, Venezia Scuola Grande di San Rocco</vt:lpstr>
      <vt:lpstr>Il ritrovamento di Mosè, 1730 circa, cm 202X342, Edimburgo, National Gallery of Scochtland</vt:lpstr>
      <vt:lpstr>Il trionfo delle belle arti,1730 circa, cm 55,5X72, Lisbona, Museo Nacional de Arte Antigua</vt:lpstr>
      <vt:lpstr>La visione di papa Clemente, 1735-39, cm 69,2X55,2, Londra, National Gallery stanza 40</vt:lpstr>
      <vt:lpstr>La Vergine con Bambino ed i Santi Domenico e Giacinto, 1732-35, cm 108X54, Chicago, Art Institut of Chicago</vt:lpstr>
      <vt:lpstr>L’Angelo soccorre Agar, 1732,  cm 140X120, Venezia, Scuola Grande di San Rocco</vt:lpstr>
      <vt:lpstr>Natività, 1732, cm 99X134, Venezia, basilica di San Marco</vt:lpstr>
      <vt:lpstr>Predicazione del Battista, 1532-33, cm 350X300, Bergamo, cappella Colleoni</vt:lpstr>
      <vt:lpstr>Decollazione di Giovanni Battista, 1732-33, cm 350X300, Bergamo, cappella Colleoni</vt:lpstr>
      <vt:lpstr>Immacolata Concezione, 1733, cm378X190, Vicenza, Palazzo Chiericati</vt:lpstr>
      <vt:lpstr>Giuseppe riceve l’anellodal Faraone, 17233-35, cm 106X179, Londra, Dulwich Picture Gallery</vt:lpstr>
      <vt:lpstr>Trionfo di Zefiro e Flora, 1734-35, cm 395X225, Venezia, Ca’ Rezzonico</vt:lpstr>
      <vt:lpstr>L’incontro di Giove con Daneae, 1736, cm 488X256, Stoccolma, Università</vt:lpstr>
      <vt:lpstr>Martirio di Sant’Agata, 1736, cm 488X256, olio su tavola, Padova, basilica del Santo</vt:lpstr>
      <vt:lpstr>San Gaetano da Thiene, 1710-1736, cm 98X78, olio su tela, Rio de Janeiro, Museum Nacional de Belas Artes</vt:lpstr>
      <vt:lpstr>San Rocco, 1730-35, cm 45X34, Olio su carta su tela, Filadelfia, Filadelfia Museum of Art</vt:lpstr>
      <vt:lpstr>Alabardiere in un paesaggio, 1736, cm 205X132, olio su tela, Torino, Pinacoteca Giovanni e Mirella Agnelli</vt:lpstr>
      <vt:lpstr>Santi Ermagora e Fortunato, 1736-37, Udine, Duomo</vt:lpstr>
      <vt:lpstr>Naufragio di San Satiro, 1737, Milano, basilica di Sant’Ambrogio</vt:lpstr>
      <vt:lpstr>San Clemente e la SS.ma Trinità, 1737-38, cm 488X256, Monaco di Baviera, Alte Pinakothek</vt:lpstr>
      <vt:lpstr>Angelo Custode, 1737-38, cm 232X90, Udine, Civici Musei e Gallerie di Storia ed Arte</vt:lpstr>
      <vt:lpstr>SS.Ma Trinità, 1738, Udine, Duomo</vt:lpstr>
      <vt:lpstr>Ultima Cena, 1738, Desenzano del Garda, Duomo</vt:lpstr>
      <vt:lpstr>Apparizione della Sacra Famiglia a San Gaetano Thiene, 1735-36, cm 350X300, Venezia, Gallerie dell’Accademia</vt:lpstr>
      <vt:lpstr>Salita al monte Calvario, 1737-38, cm 450X517, Venezia, chiesa di Sant’Alvise</vt:lpstr>
      <vt:lpstr>Flagellazione, 1737-38, cm 450X517, Venezia, chiesa di Sant’Alvise</vt:lpstr>
      <vt:lpstr>Cammino verso il Calvario, 1738 ca, cm 52X63, Berlino, Gemaldegalerie</vt:lpstr>
      <vt:lpstr>La Vergine del Carmelo con le anime del Purgatorio, 1736, cm 210X650, Milano. Pinacoteca Brera</vt:lpstr>
      <vt:lpstr>Apollo ed i continenti, 1739 ca, cm 99X63,5, Fort Worth (USA), Kimbell Art Museum</vt:lpstr>
      <vt:lpstr>Studio per il martirio di San Sebastiano, 1739 ca, cm 51,7X31,7, olio su tela, Claveland, Claveland Museum of 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regina Zenobia di fronte all’imperatore Aureiano, 1717 circa, cm 200X500, Madrid Prado</dc:title>
  <dc:creator>lenovo</dc:creator>
  <cp:lastModifiedBy>lenovo</cp:lastModifiedBy>
  <cp:revision>16</cp:revision>
  <dcterms:created xsi:type="dcterms:W3CDTF">2016-11-07T16:51:15Z</dcterms:created>
  <dcterms:modified xsi:type="dcterms:W3CDTF">2016-11-08T10:13:48Z</dcterms:modified>
</cp:coreProperties>
</file>