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7041B-DCB6-4019-B8CD-79C223557686}" type="datetimeFigureOut">
              <a:rPr lang="it-IT" smtClean="0"/>
              <a:t>25/06/2019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B3856-36AB-4F7F-8096-DD12895B17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05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103A6-317A-48CF-B431-C335A2DBBD69}" type="slidenum">
              <a:rPr lang="it-IT" altLang="it-IT">
                <a:solidFill>
                  <a:prstClr val="black"/>
                </a:solidFill>
              </a:rPr>
              <a:pPr/>
              <a:t>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Sant’Ambrogio, mosaico in San Vittore in Ciel d’oro ( sec. V° 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641F6-FE63-44AD-B2CE-683251FDE391}" type="slidenum">
              <a:rPr lang="it-IT" altLang="it-IT">
                <a:solidFill>
                  <a:prstClr val="black"/>
                </a:solidFill>
              </a:rPr>
              <a:pPr/>
              <a:t>12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Basilica dopo il bomardamento del 15-16 agosto 1943.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4A349-AA11-477C-85AE-7AEE5AE6D02A}" type="slidenum">
              <a:rPr lang="it-IT" altLang="it-IT">
                <a:solidFill>
                  <a:prstClr val="black"/>
                </a:solidFill>
              </a:rPr>
              <a:pPr/>
              <a:t>106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Unica ed integra tarsia di marmo a paste vitree, superstite della primitiva ecorazione absidale ( sec. IV ); il mistico Agnello.( conservato nel Museo )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ED9FA-2FE0-4B5C-9C1E-1468D66D014A}" type="slidenum">
              <a:rPr lang="it-IT" altLang="it-IT">
                <a:solidFill>
                  <a:prstClr val="black"/>
                </a:solidFill>
              </a:rPr>
              <a:pPr/>
              <a:t>107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Calco del sarcofago di Stilicone, sotto l’ambone, ( conservato in museo ).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23503-FE25-4721-AB8E-BC292FA3A098}" type="slidenum">
              <a:rPr lang="it-IT" altLang="it-IT">
                <a:solidFill>
                  <a:prstClr val="black"/>
                </a:solidFill>
              </a:rPr>
              <a:pPr/>
              <a:t>108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Grandiosa vista dell’abside della basilica con l’ottagona elevazione del Tiburio.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233C1-AF8B-4F5A-BA85-3C32158693A0}" type="slidenum">
              <a:rPr lang="it-IT" altLang="it-IT">
                <a:solidFill>
                  <a:prstClr val="black"/>
                </a:solidFill>
              </a:rPr>
              <a:pPr/>
              <a:t>109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Altare d’oro: particolare del fianco destro, con il medaglione contenente il ritratto di S. Ambrogio.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65203-258E-4100-988E-51A812E9E407}" type="slidenum">
              <a:rPr lang="it-IT" altLang="it-IT">
                <a:solidFill>
                  <a:prstClr val="black"/>
                </a:solidFill>
              </a:rPr>
              <a:pPr/>
              <a:t>110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Altare d’oro: fronte argentea, verso il coro. Due preziosi smalti raffiguranti angeli.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81ADA-F2B3-470C-B76F-8813984FDF20}" type="slidenum">
              <a:rPr lang="it-IT" altLang="it-IT">
                <a:solidFill>
                  <a:prstClr val="black"/>
                </a:solidFill>
              </a:rPr>
              <a:pPr/>
              <a:t>111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Altare d’oro, fronte argentea&lt;. Medaglione raffigurante S. Ambrogio che incorona VUOLVINIO, AUTORE DEL CAPOLAVORO D’ORIFICERIA ( SEC. Ix ).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9BFA4-E76C-4C2F-8CE7-FE2458162FE2}" type="slidenum">
              <a:rPr lang="it-IT" altLang="it-IT">
                <a:solidFill>
                  <a:prstClr val="black"/>
                </a:solidFill>
              </a:rPr>
              <a:pPr/>
              <a:t>112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Elenco delle cose notevoli.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5CA35-8E0F-4FCE-AA63-DC35A6229355}" type="slidenum">
              <a:rPr lang="it-IT" altLang="it-IT">
                <a:solidFill>
                  <a:prstClr val="black"/>
                </a:solidFill>
              </a:rPr>
              <a:pPr/>
              <a:t>13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chiostro dorico bramantesco del Monastero cistercense, ora sede dell’Università Cattolica.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C3A558-0492-492C-B211-BF6856518021}" type="slidenum">
              <a:rPr lang="it-IT" altLang="it-IT">
                <a:solidFill>
                  <a:prstClr val="black"/>
                </a:solidFill>
              </a:rPr>
              <a:pPr/>
              <a:t>14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del chiostro jonico del Monastero, ora sede dell’Università Cattolica.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AD0D0E-1026-4DAD-80BC-26F2FF0F249F}" type="slidenum">
              <a:rPr lang="it-IT" altLang="it-IT">
                <a:solidFill>
                  <a:prstClr val="black"/>
                </a:solidFill>
              </a:rPr>
              <a:pPr/>
              <a:t>15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Veduta parziale dell’atrio dell’Ansperto.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AA8C5E-66AF-4D22-A540-871A6F4786A4}" type="slidenum">
              <a:rPr lang="it-IT" altLang="it-IT">
                <a:solidFill>
                  <a:prstClr val="black"/>
                </a:solidFill>
              </a:rPr>
              <a:pPr/>
              <a:t>16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Veduta parziale dell’atrio detto dell’Ansperto.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ABA566-C396-4087-96BB-4CD0D092239C}" type="slidenum">
              <a:rPr lang="it-IT" altLang="it-IT">
                <a:solidFill>
                  <a:prstClr val="black"/>
                </a:solidFill>
              </a:rPr>
              <a:pPr/>
              <a:t>17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Parte superiore della facciata e torre dei Canonici.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8C9D1-48B8-4D6A-B7BE-4A4690C2B2B5}" type="slidenum">
              <a:rPr lang="it-IT" altLang="it-IT">
                <a:solidFill>
                  <a:prstClr val="black"/>
                </a:solidFill>
              </a:rPr>
              <a:pPr/>
              <a:t>18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Capitello dei pilastri della facciata.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CD1D5-711E-48B9-8588-BF968C35466F}" type="slidenum">
              <a:rPr lang="it-IT" altLang="it-IT">
                <a:solidFill>
                  <a:prstClr val="black"/>
                </a:solidFill>
              </a:rPr>
              <a:pPr/>
              <a:t>19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Capitello della facciata.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36609-E7BF-4C7B-A70D-7B7EEADB3A12}" type="slidenum">
              <a:rPr lang="it-IT" altLang="it-IT">
                <a:solidFill>
                  <a:prstClr val="black"/>
                </a:solidFill>
              </a:rPr>
              <a:pPr/>
              <a:t>20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Capitello dell’atrio: agnello con croce.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ACF097-53E9-4680-94AE-3D79E93E7E32}" type="slidenum">
              <a:rPr lang="it-IT" altLang="it-IT">
                <a:solidFill>
                  <a:prstClr val="black"/>
                </a:solidFill>
              </a:rPr>
              <a:pPr/>
              <a:t>21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Rara raffigurazione ‘classica’ di Orfeo che incanta gli animali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54370D-8431-427D-B3D4-297857E93CF0}" type="slidenum">
              <a:rPr lang="it-IT" altLang="it-IT">
                <a:solidFill>
                  <a:prstClr val="black"/>
                </a:solidFill>
              </a:rPr>
              <a:pPr/>
              <a:t>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della diapositiva precedente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C6A68C-15C9-48A8-B890-E92801B7FC81}" type="slidenum">
              <a:rPr lang="it-IT" altLang="it-IT">
                <a:solidFill>
                  <a:prstClr val="black"/>
                </a:solidFill>
              </a:rPr>
              <a:pPr/>
              <a:t>22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Sull’ambone: un uomo circondato da belve.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45AC1A-05BB-4413-8311-0AD93E27E63A}" type="slidenum">
              <a:rPr lang="it-IT" altLang="it-IT">
                <a:solidFill>
                  <a:prstClr val="black"/>
                </a:solidFill>
              </a:rPr>
              <a:pPr/>
              <a:t>24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Due animali cornuti si affrontano.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E59162-A64A-4E27-BCC7-3BE29EFEA163}" type="slidenum">
              <a:rPr lang="it-IT" altLang="it-IT">
                <a:solidFill>
                  <a:prstClr val="black"/>
                </a:solidFill>
              </a:rPr>
              <a:pPr/>
              <a:t>25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Un centauro con lancia e corno.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537CCF-4E70-4CC3-8B69-E92C32B7DA1E}" type="slidenum">
              <a:rPr lang="it-IT" altLang="it-IT">
                <a:solidFill>
                  <a:prstClr val="black"/>
                </a:solidFill>
              </a:rPr>
              <a:pPr/>
              <a:t>26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Un’aquila su di un capitello.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03766-BD43-40E8-A0C1-11C387F58948}" type="slidenum">
              <a:rPr lang="it-IT" altLang="it-IT">
                <a:solidFill>
                  <a:prstClr val="black"/>
                </a:solidFill>
              </a:rPr>
              <a:pPr/>
              <a:t>27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Animali predatori sui pilastri dell’arco centrale della basilica.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021AD8-4A50-4A12-B736-1721E3742A9E}" type="slidenum">
              <a:rPr lang="it-IT" altLang="it-IT">
                <a:solidFill>
                  <a:prstClr val="black"/>
                </a:solidFill>
              </a:rPr>
              <a:pPr/>
              <a:t>30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Animali predatori sull’arco centrale della basilica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B40FE0-7C45-42CA-8770-8810DEDE6587}" type="slidenum">
              <a:rPr lang="it-IT" altLang="it-IT">
                <a:solidFill>
                  <a:prstClr val="black"/>
                </a:solidFill>
              </a:rPr>
              <a:pPr/>
              <a:t>32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Sant’Ambrogio in gloria, bassorilievo secentesco sopra l’ingresso alla cripta.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59860D-E45F-4FB5-B7A3-AD04CF80E53E}" type="slidenum">
              <a:rPr lang="it-IT" altLang="it-IT">
                <a:solidFill>
                  <a:prstClr val="black"/>
                </a:solidFill>
              </a:rPr>
              <a:pPr/>
              <a:t>33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Pusterla i Sant’Ambrogio: tabernacolo con le stuatue del Patrono tra i Santi Gervasio e Protasio, sec. XIV.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BE5CD-7CE3-4E3A-9918-904A5F63EDB3}" type="slidenum">
              <a:rPr lang="it-IT" altLang="it-IT">
                <a:solidFill>
                  <a:prstClr val="black"/>
                </a:solidFill>
              </a:rPr>
              <a:pPr/>
              <a:t>34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cosidetta ‘colonna del demonio’.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EC4002-F0D3-4319-AAB9-0BECF7EE2259}" type="slidenum">
              <a:rPr lang="it-IT" altLang="it-IT">
                <a:solidFill>
                  <a:prstClr val="black"/>
                </a:solidFill>
              </a:rPr>
              <a:pPr/>
              <a:t>35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L’insieme della basilica dall’atrio di Ansperto.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936A8A-C4D1-437B-9DD8-1AAFD368B35A}" type="slidenum">
              <a:rPr lang="it-IT" altLang="it-IT">
                <a:solidFill>
                  <a:prstClr val="black"/>
                </a:solidFill>
              </a:rPr>
              <a:pPr/>
              <a:t>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‘Sant’Ambrogio in cattedra ispirato da un angelo’, miniatura dell’”Exameron” codice del sec. XII, custodito nell’Archivio Capitolare di Milano.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BFA1F-CA7E-42AE-9569-760B5A453609}" type="slidenum">
              <a:rPr lang="it-IT" altLang="it-IT">
                <a:solidFill>
                  <a:prstClr val="black"/>
                </a:solidFill>
              </a:rPr>
              <a:pPr/>
              <a:t>36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Capitello dei pilastri dell’atrio, secoli XI-XII.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0C857-344E-43F5-8AD3-59E5ABA48C34}" type="slidenum">
              <a:rPr lang="it-IT" altLang="it-IT">
                <a:solidFill>
                  <a:prstClr val="black"/>
                </a:solidFill>
              </a:rPr>
              <a:pPr/>
              <a:t>37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Capitello dei pilastri dell’atrio, secoli XI-XII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B8E49-77CD-4A37-8EC7-6CA263348F8A}" type="slidenum">
              <a:rPr lang="it-IT" altLang="it-IT">
                <a:solidFill>
                  <a:prstClr val="black"/>
                </a:solidFill>
              </a:rPr>
              <a:pPr/>
              <a:t>38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‘Pusterla’ sul Naviglio di San vittore.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B12F27-2F65-483A-983E-0835F725930D}" type="slidenum">
              <a:rPr lang="it-IT" altLang="it-IT">
                <a:solidFill>
                  <a:prstClr val="black"/>
                </a:solidFill>
              </a:rPr>
              <a:pPr/>
              <a:t>39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Veduta generale della basilica santambrosiana. In primo piano l’atrio detto di Ansperto e, a fianco della facciata, a sinistra, il campanile dei Canonici ( secoli XII e XIX ) e a destra quello dei Monaci ( sec. IX ).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33A87-65DF-4B28-891D-EC7B02B1127F}" type="slidenum">
              <a:rPr lang="it-IT" altLang="it-IT">
                <a:solidFill>
                  <a:prstClr val="black"/>
                </a:solidFill>
              </a:rPr>
              <a:pPr/>
              <a:t>40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colonna del serpente di bronzo.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944FA-5A87-4FC9-8B91-633D9780519E}" type="slidenum">
              <a:rPr lang="it-IT" altLang="it-IT">
                <a:solidFill>
                  <a:prstClr val="black"/>
                </a:solidFill>
              </a:rPr>
              <a:pPr/>
              <a:t>41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dell’elegante architettura dell’atrio di Ansperto.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52894-5324-4543-9BF9-60F7332BC315}" type="slidenum">
              <a:rPr lang="it-IT" altLang="it-IT">
                <a:solidFill>
                  <a:prstClr val="black"/>
                </a:solidFill>
              </a:rPr>
              <a:pPr/>
              <a:t>42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di capitello appartenente al nartece.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0449B-4F29-4857-A12B-8E0F179ADE7D}" type="slidenum">
              <a:rPr lang="it-IT" altLang="it-IT">
                <a:solidFill>
                  <a:prstClr val="black"/>
                </a:solidFill>
              </a:rPr>
              <a:pPr/>
              <a:t>43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di capitello appartenente al nartece.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34C98-D5C1-4C82-98DC-77BE5B7751C6}" type="slidenum">
              <a:rPr lang="it-IT" altLang="it-IT">
                <a:solidFill>
                  <a:prstClr val="black"/>
                </a:solidFill>
              </a:rPr>
              <a:pPr/>
              <a:t>44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Sepolcro di Candido Decembrio ( 1477), a sinistra del portale.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762FD-D419-4AB9-A318-B24E11CEB2FB}" type="slidenum">
              <a:rPr lang="it-IT" altLang="it-IT">
                <a:solidFill>
                  <a:prstClr val="black"/>
                </a:solidFill>
              </a:rPr>
              <a:pPr/>
              <a:t>45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portale principale, sotto il nartece.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E2BB0-8D74-4E10-8061-79840AAD99F1}" type="slidenum">
              <a:rPr lang="it-IT" altLang="it-IT">
                <a:solidFill>
                  <a:prstClr val="black"/>
                </a:solidFill>
              </a:rPr>
              <a:pPr/>
              <a:t>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Stampa recente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1E7CF-51F9-49C8-8827-1A7E5269612D}" type="slidenum">
              <a:rPr lang="it-IT" altLang="it-IT">
                <a:solidFill>
                  <a:prstClr val="black"/>
                </a:solidFill>
              </a:rPr>
              <a:pPr/>
              <a:t>46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alto dell’anta lignea del portale maggiore, con scene della vita di Davide ( 1750 circa ).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8B47A-BFC8-4C6F-856E-41178CF6D0AE}" type="slidenum">
              <a:rPr lang="it-IT" altLang="it-IT">
                <a:solidFill>
                  <a:prstClr val="black"/>
                </a:solidFill>
              </a:rPr>
              <a:pPr/>
              <a:t>47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dell’anta di sinistra dello stesso portale.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6FCF4-1C8B-4F7A-A96E-A75A057532BC}" type="slidenum">
              <a:rPr lang="it-IT" altLang="it-IT">
                <a:solidFill>
                  <a:prstClr val="black"/>
                </a:solidFill>
              </a:rPr>
              <a:pPr/>
              <a:t>48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campanile dei Canonici.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F0D8C-A7E8-4DE9-B679-08C347196A00}" type="slidenum">
              <a:rPr lang="it-IT" altLang="it-IT">
                <a:solidFill>
                  <a:prstClr val="black"/>
                </a:solidFill>
              </a:rPr>
              <a:pPr/>
              <a:t>49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campanile dei Monaci.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AF19AC-1A55-407A-9E51-D27E1F51134F}" type="slidenum">
              <a:rPr lang="it-IT" altLang="it-IT">
                <a:solidFill>
                  <a:prstClr val="black"/>
                </a:solidFill>
              </a:rPr>
              <a:pPr/>
              <a:t>50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tipica struttura architettonica delimitante la navata maggiore: sopra le arcate inferiori comunicanti con la navata laterale, i due archi del matroneo.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EB9847-C983-4AAF-94A4-C0A60540FF26}" type="slidenum">
              <a:rPr lang="it-IT" altLang="it-IT">
                <a:solidFill>
                  <a:prstClr val="black"/>
                </a:solidFill>
              </a:rPr>
              <a:pPr/>
              <a:t>51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di capitello interno.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2AB4E-CB69-48E9-B79C-84DBAF528A1A}" type="slidenum">
              <a:rPr lang="it-IT" altLang="it-IT">
                <a:solidFill>
                  <a:prstClr val="black"/>
                </a:solidFill>
              </a:rPr>
              <a:pPr/>
              <a:t>52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di capitello interno.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665B7-8008-43EC-8724-ED34FA40E378}" type="slidenum">
              <a:rPr lang="it-IT" altLang="it-IT">
                <a:solidFill>
                  <a:prstClr val="black"/>
                </a:solidFill>
              </a:rPr>
              <a:pPr/>
              <a:t>53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di capitello interno.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E18004-985C-4E53-AB91-272642B5477D}" type="slidenum">
              <a:rPr lang="it-IT" altLang="it-IT">
                <a:solidFill>
                  <a:prstClr val="black"/>
                </a:solidFill>
              </a:rPr>
              <a:pPr/>
              <a:t>54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di capitello interno.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36A415-8EC3-4C2C-ABD0-D37254903B6D}" type="slidenum">
              <a:rPr lang="it-IT" altLang="it-IT">
                <a:solidFill>
                  <a:prstClr val="black"/>
                </a:solidFill>
              </a:rPr>
              <a:pPr/>
              <a:t>55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Sezione trasversale della basilica, attraverso il tiburio; allo stato attuale.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09C18-1EB0-48FB-AEBE-E008E67F77EE}" type="slidenum">
              <a:rPr lang="it-IT" altLang="it-IT">
                <a:solidFill>
                  <a:prstClr val="black"/>
                </a:solidFill>
              </a:rPr>
              <a:pPr/>
              <a:t>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Le porioni più antiche del complesso ambrosiano, così come a noi sopraggiunte: in nero, le costruzioni del tempo di Ambrogio; a tratteggio fitto, il sacello sorto nel secolo VII, che accolse le spoglie di Lodovico II re d’Italia; a tratteggio più largo, ricostruzione dell’abside del secolo VIII.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7E157C-A5E2-4004-A947-D34B038504C5}" type="slidenum">
              <a:rPr lang="it-IT" altLang="it-IT">
                <a:solidFill>
                  <a:prstClr val="black"/>
                </a:solidFill>
              </a:rPr>
              <a:pPr/>
              <a:t>56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composito ambone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63F47-698E-4977-A832-FAF59030C2F7}" type="slidenum">
              <a:rPr lang="it-IT" altLang="it-IT">
                <a:solidFill>
                  <a:prstClr val="black"/>
                </a:solidFill>
              </a:rPr>
              <a:pPr/>
              <a:t>57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 simboli degli Evangelisti ( Matteo e Giovanni? ) posti sull’ambone ( sec. XIII ).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98056-D2C7-4AFA-9B20-2AB428D7480F}" type="slidenum">
              <a:rPr lang="it-IT" altLang="it-IT">
                <a:solidFill>
                  <a:prstClr val="black"/>
                </a:solidFill>
              </a:rPr>
              <a:pPr/>
              <a:t>58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Fronte posteriore dell’ambone: bassorilievo raffigurante un’agape cristiana.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7C2B9C-C2AB-43A7-9839-BC7DCD6B7FFF}" type="slidenum">
              <a:rPr lang="it-IT" altLang="it-IT">
                <a:solidFill>
                  <a:prstClr val="black"/>
                </a:solidFill>
              </a:rPr>
              <a:pPr/>
              <a:t>59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del sarcofago di Stilicone, posto a basamento dell’ambone; lato verso la navata centrale con il bassorilievo della ‘missio apostolorum’.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4781D-0983-43F2-B1CF-0C0B104C6029}" type="slidenum">
              <a:rPr lang="it-IT" altLang="it-IT">
                <a:solidFill>
                  <a:prstClr val="black"/>
                </a:solidFill>
              </a:rPr>
              <a:pPr/>
              <a:t>60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Sarcofago di Stilicone: fianco verso l’altare con la raffigurazione del ratto di Elia e, nel timpano, del presepe.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DDADB6-5AFD-463C-9F91-2F12B7E3CBB6}" type="slidenum">
              <a:rPr lang="it-IT" altLang="it-IT">
                <a:solidFill>
                  <a:prstClr val="black"/>
                </a:solidFill>
              </a:rPr>
              <a:pPr/>
              <a:t>61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dell’ambone: un angolo della fronte principale.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F3EC5-6B1B-453C-91EF-4A50F6E42305}" type="slidenum">
              <a:rPr lang="it-IT" altLang="it-IT">
                <a:solidFill>
                  <a:prstClr val="black"/>
                </a:solidFill>
              </a:rPr>
              <a:pPr/>
              <a:t>62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Particolare dell’ambone: un angolo della fronte principale.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387E4-4FB5-4428-BB33-EE14AB721905}" type="slidenum">
              <a:rPr lang="it-IT" altLang="it-IT">
                <a:solidFill>
                  <a:prstClr val="black"/>
                </a:solidFill>
              </a:rPr>
              <a:pPr/>
              <a:t>63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Uno dei dossali del coro ad intagli ligni ( xec. XV ) con scene agresti; il fondo ha una decorazione policroma tipo radica.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3E278-17E6-4AE9-A956-643C16AD4A59}" type="slidenum">
              <a:rPr lang="it-IT" altLang="it-IT">
                <a:solidFill>
                  <a:prstClr val="black"/>
                </a:solidFill>
              </a:rPr>
              <a:pPr/>
              <a:t>64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L’interno della basilica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93D53A-515B-49B0-A020-11817C8FB203}" type="slidenum">
              <a:rPr lang="it-IT" altLang="it-IT">
                <a:solidFill>
                  <a:prstClr val="black"/>
                </a:solidFill>
              </a:rPr>
              <a:pPr/>
              <a:t>65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Ciborio, parte centrale: Cristo in cattedra tra i Santi Pietro e Paolo.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4FBDC-1AA9-442A-BD44-AC4929396E9B}" type="slidenum">
              <a:rPr lang="it-IT" altLang="it-IT">
                <a:solidFill>
                  <a:prstClr val="black"/>
                </a:solidFill>
              </a:rPr>
              <a:pPr/>
              <a:t>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L’area cimiteriale di Porta Vercellina, tra il Circo romano e il Mausoleo imperiale, con la Basilica e le Basilicule dei Martiri, al tempo di Ambrogio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1A8C87-EAB0-4BD7-BB3D-3102A1E45A3F}" type="slidenum">
              <a:rPr lang="it-IT" altLang="it-IT">
                <a:solidFill>
                  <a:prstClr val="black"/>
                </a:solidFill>
              </a:rPr>
              <a:pPr/>
              <a:t>66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Parte del ciborio verso il coro: S. Ambrogio riceve l’omaggio del ciborio da un vescoco e da un diacomo, assistiti dai Santi Gervasio e Protasio.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F8CB7-F03E-4330-9ED0-996B9EA17CE5}" type="slidenum">
              <a:rPr lang="it-IT" altLang="it-IT">
                <a:solidFill>
                  <a:prstClr val="black"/>
                </a:solidFill>
              </a:rPr>
              <a:pPr/>
              <a:t>67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cupola vista dal basso con i quattro pennacchi angolari di raccordo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DC1DEB-5892-4F35-9423-A7254B89A22D}" type="slidenum">
              <a:rPr lang="it-IT" altLang="it-IT">
                <a:solidFill>
                  <a:prstClr val="black"/>
                </a:solidFill>
              </a:rPr>
              <a:pPr/>
              <a:t>68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presbiterio ed il coro sono dominati dall’altare d’oro e dal monumentale ciborio.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0BEDD-EA65-448A-9E37-60E14DFD2254}" type="slidenum">
              <a:rPr lang="it-IT" altLang="it-IT">
                <a:solidFill>
                  <a:prstClr val="black"/>
                </a:solidFill>
              </a:rPr>
              <a:pPr/>
              <a:t>69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Timpano di destra del ciborio: S. Benedetto riceve l’omaggio di due imperatori, Ottone 1° e 2°.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23A43-CDE5-46F1-AA79-976755C52909}" type="slidenum">
              <a:rPr lang="it-IT" altLang="it-IT">
                <a:solidFill>
                  <a:prstClr val="black"/>
                </a:solidFill>
              </a:rPr>
              <a:pPr/>
              <a:t>70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Timpano di sinistra: la Vergine riceve l’omaggio delle mogli dei due imperatori.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07FA79-E162-49A8-A98F-733549856938}" type="slidenum">
              <a:rPr lang="it-IT" altLang="it-IT">
                <a:solidFill>
                  <a:prstClr val="black"/>
                </a:solidFill>
              </a:rPr>
              <a:pPr/>
              <a:t>71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Altare d’oro ( sec. IX ). La fronte verso la navata, o aurea, con scene della vita di Cristo.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1194E-00E9-4F51-8BE3-318FB6B72C28}" type="slidenum">
              <a:rPr lang="it-IT" altLang="it-IT">
                <a:solidFill>
                  <a:prstClr val="black"/>
                </a:solidFill>
              </a:rPr>
              <a:pPr/>
              <a:t>72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Altatr d’oro. La fronte verso il coro con scene della vita di S. Ambrogio.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FFA95-6EB0-4AC9-B423-F8BF539AC4A2}" type="slidenum">
              <a:rPr lang="it-IT" altLang="it-IT">
                <a:solidFill>
                  <a:prstClr val="black"/>
                </a:solidFill>
              </a:rPr>
              <a:pPr/>
              <a:t>73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coro ligneo, con tarsie e intagli policromi ( sec. XV ).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7D00DC-EE3A-436D-A08E-A5B6D7E69E9C}" type="slidenum">
              <a:rPr lang="it-IT" altLang="it-IT">
                <a:solidFill>
                  <a:prstClr val="black"/>
                </a:solidFill>
              </a:rPr>
              <a:pPr/>
              <a:t>74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grande moaico absidale ( secoli VI-VIII e XVIII-XIX, con il Cristo benedicente tra i Santi ed i Martiri milanesi.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E7172-BC83-476E-8C9B-D944A852F39E}" type="slidenum">
              <a:rPr lang="it-IT" altLang="it-IT">
                <a:solidFill>
                  <a:prstClr val="black"/>
                </a:solidFill>
              </a:rPr>
              <a:pPr/>
              <a:t>75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L’altare d’oro: particolare della fronte argentea ( sec. IX ), verso il coro, con episodi della vita di S. Ambrogio.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730310-C007-49E7-A780-88CC484DD8BC}" type="slidenum">
              <a:rPr lang="it-IT" altLang="it-IT">
                <a:solidFill>
                  <a:prstClr val="black"/>
                </a:solidFill>
              </a:rPr>
              <a:pPr/>
              <a:t>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gruppo delle basilicule e la ‘Basilica Martyrum’, al tempo di Ambrogio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B39E9-8DC8-405C-97EA-727D9AFEE4B3}" type="slidenum">
              <a:rPr lang="it-IT" altLang="it-IT">
                <a:solidFill>
                  <a:prstClr val="black"/>
                </a:solidFill>
              </a:rPr>
              <a:pPr/>
              <a:t>76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L’altare d’oro: particolare della fronte aurea ( sec. IX ), verso la navata con scene della vita di Gesù.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90F34-FAA2-4F3D-AA48-DFA27FDCFA2F}" type="slidenum">
              <a:rPr lang="it-IT" altLang="it-IT">
                <a:solidFill>
                  <a:prstClr val="black"/>
                </a:solidFill>
              </a:rPr>
              <a:pPr/>
              <a:t>77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L’urna d’argento e di cristallo ( sec. XIX ) con le venerate spoglie di S. Ambrogio e dei Santi Gervasio e Protasio.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6845D6-217B-465C-9581-2A549FCA1A9D}" type="slidenum">
              <a:rPr lang="it-IT" altLang="it-IT">
                <a:solidFill>
                  <a:prstClr val="black"/>
                </a:solidFill>
              </a:rPr>
              <a:pPr/>
              <a:t>78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cattedra episcopale con elementi decorativi del sec. IX.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4D0C7-0CFA-4D50-BFE3-FB8E737EEAB4}" type="slidenum">
              <a:rPr lang="it-IT" altLang="it-IT">
                <a:solidFill>
                  <a:prstClr val="black"/>
                </a:solidFill>
              </a:rPr>
              <a:pPr/>
              <a:t>79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Coro ligneo: fiancata degli stalli maggiori. Una processione e le nozze di Eduino con Etelberga.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75864-42E0-4B0B-B8F3-1E5B6F0601A4}" type="slidenum">
              <a:rPr lang="it-IT" altLang="it-IT">
                <a:solidFill>
                  <a:prstClr val="black"/>
                </a:solidFill>
              </a:rPr>
              <a:pPr/>
              <a:t>80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Coro ligneo del coro, fiancata degli stalli maggiori. Ritrovamento dei corpi di Santi e il rito dell’offerta ad un Vescovo.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AC6DA8-440D-421E-BFAF-444B76B87376}" type="slidenum">
              <a:rPr lang="it-IT" altLang="it-IT">
                <a:solidFill>
                  <a:prstClr val="black"/>
                </a:solidFill>
              </a:rPr>
              <a:pPr/>
              <a:t>81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Una fiancata minore del coro ligneo.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B0EAB-25F7-49EE-A2F2-5E1AF8E324CA}" type="slidenum">
              <a:rPr lang="it-IT" altLang="it-IT">
                <a:solidFill>
                  <a:prstClr val="black"/>
                </a:solidFill>
              </a:rPr>
              <a:pPr/>
              <a:t>82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Cripta: l’urna argentea dei Santi Ambrogio, Gervasio e Protasio, vista posteriormente dal sacello.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70987-EFC1-4C1B-AFF9-0A53CED66DE4}" type="slidenum">
              <a:rPr lang="it-IT" altLang="it-IT">
                <a:solidFill>
                  <a:prstClr val="black"/>
                </a:solidFill>
              </a:rPr>
              <a:pPr/>
              <a:t>83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Urna argentea: particolare con statuetta raffigurante S. Vittore.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55F48-7E61-49EC-B6F5-DA7503DEF345}" type="slidenum">
              <a:rPr lang="it-IT" altLang="it-IT">
                <a:solidFill>
                  <a:prstClr val="black"/>
                </a:solidFill>
              </a:rPr>
              <a:pPr/>
              <a:t>84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Urba argentea: particolare con statuetta di S. Agostino.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E7DA8-9CBA-4796-86DD-A8F9656C8F11}" type="slidenum">
              <a:rPr lang="it-IT" altLang="it-IT">
                <a:solidFill>
                  <a:prstClr val="black"/>
                </a:solidFill>
              </a:rPr>
              <a:pPr/>
              <a:t>85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Absidiola della navata destra con l’altare dei Santi Nabore e Felice.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AF0D8-BB43-445B-BDCD-D325EBD46DD2}" type="slidenum">
              <a:rPr lang="it-IT" altLang="it-IT">
                <a:solidFill>
                  <a:prstClr val="black"/>
                </a:solidFill>
              </a:rPr>
              <a:pPr/>
              <a:t>10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Planimetria cronologica dell’intero complesso basilicale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B1C66-CAA4-4160-9A81-4A409039DD04}" type="slidenum">
              <a:rPr lang="it-IT" altLang="it-IT">
                <a:solidFill>
                  <a:prstClr val="black"/>
                </a:solidFill>
              </a:rPr>
              <a:pPr/>
              <a:t>86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Sacello sotto l’altare: l’urna di cristallo con il corpo di S. Satiro.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C7A88-AF36-455D-8B7A-1C40639022D1}" type="slidenum">
              <a:rPr lang="it-IT" altLang="it-IT">
                <a:solidFill>
                  <a:prstClr val="black"/>
                </a:solidFill>
              </a:rPr>
              <a:pPr/>
              <a:t>87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Il sacrcofago cristiano ( sec. VI ) dei martiri Nabore e Felice.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225BF-89F1-4915-907B-FE96C1E9A0D7}" type="slidenum">
              <a:rPr lang="it-IT" altLang="it-IT">
                <a:solidFill>
                  <a:prstClr val="black"/>
                </a:solidFill>
              </a:rPr>
              <a:pPr/>
              <a:t>88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L’anticappella del sacello di S. Vittore in Ciel d’oro.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3CBDA-BDAB-400D-B7A7-7C401AE3F14C}" type="slidenum">
              <a:rPr lang="it-IT" altLang="it-IT">
                <a:solidFill>
                  <a:prstClr val="black"/>
                </a:solidFill>
              </a:rPr>
              <a:pPr/>
              <a:t>89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L’interno del sacello di S. Vittore in Ciel d’oro.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FB976-7DE8-4DD9-9B8B-8CBA86CFB31B}" type="slidenum">
              <a:rPr lang="it-IT" altLang="it-IT">
                <a:solidFill>
                  <a:prstClr val="black"/>
                </a:solidFill>
              </a:rPr>
              <a:pPr/>
              <a:t>90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cripta di S. Vittore in Ciel d’oro.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43726-D689-4617-B7E0-F3F6D4A324C2}" type="slidenum">
              <a:rPr lang="it-IT" altLang="it-IT">
                <a:solidFill>
                  <a:prstClr val="black"/>
                </a:solidFill>
              </a:rPr>
              <a:pPr/>
              <a:t>91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cappella di S. Ambrogio morente.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89D54D-99E1-4E2D-9C8A-BDFFE1B366F0}" type="slidenum">
              <a:rPr lang="it-IT" altLang="it-IT">
                <a:solidFill>
                  <a:prstClr val="black"/>
                </a:solidFill>
              </a:rPr>
              <a:pPr/>
              <a:t>92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Cappella di S. Giorgio: pala del Lanino con Madonna e gesù e Giovanni.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9ECAF-5AC2-415E-9D9E-67509C3F1287}" type="slidenum">
              <a:rPr lang="it-IT" altLang="it-IT">
                <a:solidFill>
                  <a:prstClr val="black"/>
                </a:solidFill>
              </a:rPr>
              <a:pPr/>
              <a:t>93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Cappella del Sacro cuore o del Santissimo, già detta di S. Bernardo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9932C-408D-4CAB-B350-1B751B4D7AD8}" type="slidenum">
              <a:rPr lang="it-IT" altLang="it-IT">
                <a:solidFill>
                  <a:prstClr val="black"/>
                </a:solidFill>
              </a:rPr>
              <a:pPr/>
              <a:t>94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Cappella di S. Savina.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23F524-6DAB-4A23-A3E7-79123C50DAB0}" type="slidenum">
              <a:rPr lang="it-IT" altLang="it-IT">
                <a:solidFill>
                  <a:prstClr val="black"/>
                </a:solidFill>
              </a:rPr>
              <a:pPr/>
              <a:t>95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Cappella di S. Marcellina.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CFCFE-7922-40CC-BE27-B8CB667728F4}" type="slidenum">
              <a:rPr lang="it-IT" altLang="it-IT">
                <a:solidFill>
                  <a:prstClr val="black"/>
                </a:solidFill>
              </a:rPr>
              <a:pPr/>
              <a:t>11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Un rilievo del 1864 dimostra la continuità delle tombre dei Santi. Sotto i due loculi originali; uno per Sant’Ambrogio e l’altro per i Santi Gervasio e Protasio; sopra, il sarcofago di porfido ove furono riunite le tre Salme; in altro, l’altare d’oro.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A1EFD4-CE1B-4AD1-9753-08D1D833DEFB}" type="slidenum">
              <a:rPr lang="it-IT" altLang="it-IT">
                <a:solidFill>
                  <a:prstClr val="black"/>
                </a:solidFill>
              </a:rPr>
              <a:pPr/>
              <a:t>96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Pala d’altare della cappella di S. Bartolomeo.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D17176-3284-40F7-9AE1-6489C7EC4716}" type="slidenum">
              <a:rPr lang="it-IT" altLang="it-IT">
                <a:solidFill>
                  <a:prstClr val="black"/>
                </a:solidFill>
              </a:rPr>
              <a:pPr/>
              <a:t>97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deposizione, opera attribuita a Gaudenzio Ferrari.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BC2C4-877E-402C-87E8-B5BA52EDB218}" type="slidenum">
              <a:rPr lang="it-IT" altLang="it-IT">
                <a:solidFill>
                  <a:prstClr val="black"/>
                </a:solidFill>
              </a:rPr>
              <a:pPr/>
              <a:t>98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I due campanili dei Monaci e dei Cannonici e le Cupolette delle cappelle del lato destro.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D27BBF-D4ED-44CD-A033-68864EDDA051}" type="slidenum">
              <a:rPr lang="it-IT" altLang="it-IT">
                <a:solidFill>
                  <a:prstClr val="black"/>
                </a:solidFill>
              </a:rPr>
              <a:pPr/>
              <a:t>99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Fonte battesimale in porfido ( 19040 )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A52171-27A0-4063-9875-C9776751594F}" type="slidenum">
              <a:rPr lang="it-IT" altLang="it-IT">
                <a:solidFill>
                  <a:prstClr val="black"/>
                </a:solidFill>
              </a:rPr>
              <a:pPr/>
              <a:t>100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Vista del cortile della Canonica; in mezzo la chiesetta di S. Sigismondo.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96292-3909-45EB-A6E3-125A263F3929}" type="slidenum">
              <a:rPr lang="it-IT" altLang="it-IT">
                <a:solidFill>
                  <a:prstClr val="black"/>
                </a:solidFill>
              </a:rPr>
              <a:pPr/>
              <a:t>101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Planimetria generale del complesso monumentale di S. Ambrogio , com’era fino al 1943.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A3C68D-2531-413D-A056-4BE469C26BF2}" type="slidenum">
              <a:rPr lang="it-IT" altLang="it-IT">
                <a:solidFill>
                  <a:prstClr val="black"/>
                </a:solidFill>
              </a:rPr>
              <a:pPr/>
              <a:t>102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facciata di s. Maria Greca o di San Sigismondo.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C4DD7-079D-43AF-9775-F7D4FB228C6F}" type="slidenum">
              <a:rPr lang="it-IT" altLang="it-IT">
                <a:solidFill>
                  <a:prstClr val="black"/>
                </a:solidFill>
              </a:rPr>
              <a:pPr/>
              <a:t>103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L’interno di S. Sigismondo.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0D729-2EA1-46C5-9EEE-10F577479844}" type="slidenum">
              <a:rPr lang="it-IT" altLang="it-IT">
                <a:solidFill>
                  <a:prstClr val="black"/>
                </a:solidFill>
              </a:rPr>
              <a:pPr/>
              <a:t>104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cupola del sacello di S. Vittore in Ciel d’oro con il prezioso mosaico.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A373F6-8A42-4916-B770-DFE71D69E336}" type="slidenum">
              <a:rPr lang="it-IT" altLang="it-IT">
                <a:solidFill>
                  <a:prstClr val="black"/>
                </a:solidFill>
              </a:rPr>
              <a:pPr/>
              <a:t>105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Battistero: affresco del Cristo risorto di Ambrogio da Fossano detto il borgognone ( fine sec. XV 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706D7-5C3F-4011-B209-6B887A476A8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8393"/>
      </p:ext>
    </p:extLst>
  </p:cSld>
  <p:clrMapOvr>
    <a:masterClrMapping/>
  </p:clrMapOvr>
  <p:transition advTm="2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CB2A8-D7FE-44EA-82A2-78672E86401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15983"/>
      </p:ext>
    </p:extLst>
  </p:cSld>
  <p:clrMapOvr>
    <a:masterClrMapping/>
  </p:clrMapOvr>
  <p:transition advTm="2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AA861-6BD5-40BC-9E08-EDDC5E8C40F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41155"/>
      </p:ext>
    </p:extLst>
  </p:cSld>
  <p:clrMapOvr>
    <a:masterClrMapping/>
  </p:clrMapOvr>
  <p:transition advTm="2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B85BF-B95C-4803-9DCF-8C1B615AD95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76355"/>
      </p:ext>
    </p:extLst>
  </p:cSld>
  <p:clrMapOvr>
    <a:masterClrMapping/>
  </p:clrMapOvr>
  <p:transition advTm="2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1363D-44F4-411F-AB1F-8A5E5F9B40F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2218"/>
      </p:ext>
    </p:extLst>
  </p:cSld>
  <p:clrMapOvr>
    <a:masterClrMapping/>
  </p:clrMapOvr>
  <p:transition advTm="2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B3B87-AD54-45E4-BA7B-30F2241D7AE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74650"/>
      </p:ext>
    </p:extLst>
  </p:cSld>
  <p:clrMapOvr>
    <a:masterClrMapping/>
  </p:clrMapOvr>
  <p:transition advTm="2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A95C6-55ED-469E-94A1-58CEC5988BC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68616"/>
      </p:ext>
    </p:extLst>
  </p:cSld>
  <p:clrMapOvr>
    <a:masterClrMapping/>
  </p:clrMapOvr>
  <p:transition advTm="2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AF3AC-8604-419A-9F2F-7E264F8DA29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67439"/>
      </p:ext>
    </p:extLst>
  </p:cSld>
  <p:clrMapOvr>
    <a:masterClrMapping/>
  </p:clrMapOvr>
  <p:transition advTm="2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0A50-A7DB-4028-9265-049CEE1922D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81127"/>
      </p:ext>
    </p:extLst>
  </p:cSld>
  <p:clrMapOvr>
    <a:masterClrMapping/>
  </p:clrMapOvr>
  <p:transition advTm="2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ACAAF-DDA2-4E10-9CC1-40D5741CB96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26487"/>
      </p:ext>
    </p:extLst>
  </p:cSld>
  <p:clrMapOvr>
    <a:masterClrMapping/>
  </p:clrMapOvr>
  <p:transition advTm="2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663FF-AB3C-4DD3-B514-630A6BF070A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25973"/>
      </p:ext>
    </p:extLst>
  </p:cSld>
  <p:clrMapOvr>
    <a:masterClrMapping/>
  </p:clrMapOvr>
  <p:transition advTm="2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366971-C285-4454-B183-AFF0C08028D9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1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2000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755650" y="476250"/>
            <a:ext cx="7632700" cy="6048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Sant'Ambrogio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di Milano</a:t>
            </a:r>
          </a:p>
        </p:txBody>
      </p:sp>
    </p:spTree>
    <p:extLst>
      <p:ext uri="{BB962C8B-B14F-4D97-AF65-F5344CB8AC3E}">
        <p14:creationId xmlns:p14="http://schemas.microsoft.com/office/powerpoint/2010/main" val="23971682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412" name="Picture 4" descr="SAMB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537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8463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2036" name="Picture 4" descr="SAMB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-381000"/>
            <a:ext cx="5248275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895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3060" name="Picture 4" descr="SAMB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863"/>
            <a:ext cx="762000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3493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4084" name="Picture 4" descr="SAMB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04468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6132" name="Picture 4" descr="SAMB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75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8559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7156" name="Picture 4" descr="SAMB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8285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8180" name="Picture 4" descr="SAMB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68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9007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9204" name="Picture 4" descr="SAMB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676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9180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6372" name="Picture 4" descr="SAMB1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7920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84046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1252" name="Picture 4" descr="SAMB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13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9134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2276" name="Picture 4" descr="SAMB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76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2424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436" name="Picture 4" descr="SAMB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3960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0766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3300" name="Picture 4" descr="SAMB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37003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4324" name="Picture 4" descr="SAMB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98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34452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5348" name="Picture 4" descr="SAMB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1450"/>
            <a:ext cx="76200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6701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9460" name="Picture 4" descr="SAMB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1823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0484" name="Picture 4" descr="SAMB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67146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1508" name="Picture 4" descr="SAMB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4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86178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2532" name="Picture 4" descr="SAMB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32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80089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8372" name="Picture 4" descr="SAMB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57083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0420" name="Picture 4" descr="SAM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0405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2468" name="Picture 4" descr="SAMB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92793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4516" name="Picture 4" descr="SAMB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1305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9940" name="Picture 4" descr="SAMB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53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214866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172" name="Picture 4" descr="SAM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056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198013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6" name="Picture 4" descr="SAM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7733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268" name="Picture 4" descr="SAM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87248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292" name="Picture 4" descr="SAMB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13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3597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316" name="Picture 4" descr="SAM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975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1063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340" name="Picture 4" descr="SAMB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07172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364" name="Picture 4" descr="SAM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53298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3556" name="Picture 4" descr="SAM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39641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9551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580" name="Picture 4" descr="SAMB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61657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604" name="Picture 4" descr="SAMB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714106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0964" name="Picture 4" descr="SAMB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0"/>
            <a:ext cx="2533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19872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628" name="Picture 4" descr="SAMB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6203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7652" name="Picture 4" descr="SAMB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46523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8676" name="Picture 4" descr="SAMB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387350"/>
            <a:ext cx="70104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54542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7588" name="Picture 4" descr="SAMB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438150"/>
            <a:ext cx="9982200" cy="77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13825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8612" name="Picture 4" descr="SAMB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8323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7828" name="Picture 4" descr="SAMB31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135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4024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0660" name="Picture 4" descr="SAMB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22438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2708" name="Picture 4" descr="SAMB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31502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3732" name="Picture 4" descr="SAMB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4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579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4756" name="Picture 4" descr="SAMB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7297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7396" name="Picture 4" descr="SAMB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688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36663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3972" name="Picture 4" descr="SAMB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70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0835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4996" name="Picture 4" descr="SAMB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68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9620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6020" name="Picture 4" descr="SAMB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0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1243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8068" name="Picture 4" descr="SAMB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3710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9092" name="Picture 4" descr="SAMB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6048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73946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5236" name="Picture 4" descr="SAMB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75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001742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6260" name="Picture 4" descr="SAMB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89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90749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7284" name="Picture 4" descr="SAMB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89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3351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8308" name="Picture 4" descr="SAMB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352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77726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9332" name="Picture 4" descr="SAMB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032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41127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1988" name="Picture 4" descr="SAMB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89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10494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00356" name="Picture 4" descr="SAMB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058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2082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01380" name="Picture 4" descr="SAMB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29835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09573" name="Picture 5" descr="SAMB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8905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0596" name="Picture 4" descr="SAMB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467850" cy="71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27611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1620" name="Picture 4" descr="SAMB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396413" cy="7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1204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2644" name="Picture 4" descr="SAMB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1342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3668" name="Picture 4" descr="SAMB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58771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4692" name="Picture 4" descr="SAMB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751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546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5716" name="Picture 4" descr="SAMB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45953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2100" name="Picture 4" descr="SAMB55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2317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076" name="Picture 4" descr="SAMB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50390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3908" name="Picture 4" descr="SAMB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0"/>
            <a:ext cx="6924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75190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4932" name="Picture 4" descr="SAMB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02922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5956" name="Picture 4" descr="SAMB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256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21842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6980" name="Picture 4" descr="SAMB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608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44386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6196" name="Picture 4" descr="SAMB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7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7220" name="Picture 4" descr="SAMB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1104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8244" name="Picture 4" descr="SAMB6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6048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8025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8004" name="Picture 4" descr="SAMB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5260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9268" name="Picture 4" descr="SAMB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96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13539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0292" name="Picture 4" descr="SAMB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47716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124" name="Picture 4" descr="SAMB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55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7386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98660" name="Picture 4" descr="SAMB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444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2340" name="Picture 4" descr="SAMB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3"/>
            <a:ext cx="914400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76716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3364" name="Picture 4" descr="SAMB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3525"/>
            <a:ext cx="9144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1238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4388" name="Picture 4" descr="SAMB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5313"/>
            <a:ext cx="76200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28145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5412" name="Picture 4" descr="SAMB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98123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6436" name="Picture 4" descr="SAMB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040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56837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7460" name="Picture 4" descr="SAMB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40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2956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8484" name="Picture 4" descr="SAMB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903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9508" name="Picture 4" descr="SAMB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697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6982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0532" name="Picture 4" descr="SAMB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0"/>
            <a:ext cx="261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44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148" name="Picture 4" descr="SAMB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5775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5888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1556" name="Picture 4" descr="SAMB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0"/>
            <a:ext cx="2476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92832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2580" name="Picture 4" descr="SAMB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388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470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3604" name="Picture 4" descr="SAMB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94353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4628" name="Picture 4" descr="SAMB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8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2165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5652" name="Picture 4" descr="SAMB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75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3800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6676" name="Picture 4" descr="SAMB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321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5146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7700" name="Picture 4" descr="SAMB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05232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8724" name="Picture 4" descr="SAMB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11147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9748" name="Picture 4" descr="SAMB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608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99039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0772" name="Picture 4" descr="SAMB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8966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388" name="Picture 4" descr="SAMB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1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7978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1796" name="Picture 4" descr="SAMB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18132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2820" name="Picture 4" descr="SAMB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0"/>
            <a:ext cx="3816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8365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3844" name="Picture 4" descr="SAMB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388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019983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4868" name="Picture 4" descr="SAMB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75449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5892" name="Picture 4" descr="SAMB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13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933036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6916" name="Picture 4" descr="SAMB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979960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7940" name="Picture 4" descr="SAMB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4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75831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8964" name="Picture 4" descr="SAMB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4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825868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9988" name="Picture 4" descr="SAMB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955054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1012" name="Picture 4" descr="SAMB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-381000"/>
            <a:ext cx="5305425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648293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1528</Words>
  <Application>Microsoft Office PowerPoint</Application>
  <PresentationFormat>Presentazione su schermo (4:3)</PresentationFormat>
  <Paragraphs>215</Paragraphs>
  <Slides>112</Slides>
  <Notes>106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112</vt:i4>
      </vt:variant>
    </vt:vector>
  </HeadingPairs>
  <TitlesOfParts>
    <vt:vector size="113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2019-06-25T09:36:14Z</dcterms:created>
  <dcterms:modified xsi:type="dcterms:W3CDTF">2019-06-25T09:36:56Z</dcterms:modified>
</cp:coreProperties>
</file>