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252" y="-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086B8-E2E7-4493-A147-E3DEC5F1AE64}" type="datetimeFigureOut">
              <a:rPr lang="it-IT" smtClean="0"/>
              <a:t>24/06/2018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8E87D-6D58-4884-AEAF-E91BDE94B1B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7352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086B8-E2E7-4493-A147-E3DEC5F1AE64}" type="datetimeFigureOut">
              <a:rPr lang="it-IT" smtClean="0"/>
              <a:t>24/06/2018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8E87D-6D58-4884-AEAF-E91BDE94B1B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2587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086B8-E2E7-4493-A147-E3DEC5F1AE64}" type="datetimeFigureOut">
              <a:rPr lang="it-IT" smtClean="0"/>
              <a:t>24/06/2018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8E87D-6D58-4884-AEAF-E91BDE94B1B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5813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086B8-E2E7-4493-A147-E3DEC5F1AE64}" type="datetimeFigureOut">
              <a:rPr lang="it-IT" smtClean="0"/>
              <a:t>24/06/2018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8E87D-6D58-4884-AEAF-E91BDE94B1B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7847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086B8-E2E7-4493-A147-E3DEC5F1AE64}" type="datetimeFigureOut">
              <a:rPr lang="it-IT" smtClean="0"/>
              <a:t>24/06/2018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8E87D-6D58-4884-AEAF-E91BDE94B1B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3556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086B8-E2E7-4493-A147-E3DEC5F1AE64}" type="datetimeFigureOut">
              <a:rPr lang="it-IT" smtClean="0"/>
              <a:t>24/06/2018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8E87D-6D58-4884-AEAF-E91BDE94B1B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451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086B8-E2E7-4493-A147-E3DEC5F1AE64}" type="datetimeFigureOut">
              <a:rPr lang="it-IT" smtClean="0"/>
              <a:t>24/06/2018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8E87D-6D58-4884-AEAF-E91BDE94B1B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6864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086B8-E2E7-4493-A147-E3DEC5F1AE64}" type="datetimeFigureOut">
              <a:rPr lang="it-IT" smtClean="0"/>
              <a:t>24/06/2018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8E87D-6D58-4884-AEAF-E91BDE94B1B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8214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086B8-E2E7-4493-A147-E3DEC5F1AE64}" type="datetimeFigureOut">
              <a:rPr lang="it-IT" smtClean="0"/>
              <a:t>24/06/2018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8E87D-6D58-4884-AEAF-E91BDE94B1B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4409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086B8-E2E7-4493-A147-E3DEC5F1AE64}" type="datetimeFigureOut">
              <a:rPr lang="it-IT" smtClean="0"/>
              <a:t>24/06/2018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8E87D-6D58-4884-AEAF-E91BDE94B1B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1750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086B8-E2E7-4493-A147-E3DEC5F1AE64}" type="datetimeFigureOut">
              <a:rPr lang="it-IT" smtClean="0"/>
              <a:t>24/06/2018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8E87D-6D58-4884-AEAF-E91BDE94B1B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4224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086B8-E2E7-4493-A147-E3DEC5F1AE64}" type="datetimeFigureOut">
              <a:rPr lang="it-IT" smtClean="0"/>
              <a:t>24/06/2018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8E87D-6D58-4884-AEAF-E91BDE94B1B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7480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6237312"/>
            <a:ext cx="9144000" cy="620688"/>
          </a:xfrm>
        </p:spPr>
        <p:txBody>
          <a:bodyPr>
            <a:normAutofit fontScale="90000"/>
          </a:bodyPr>
          <a:lstStyle/>
          <a:p>
            <a:r>
              <a:rPr lang="it-IT" sz="2000" dirty="0" smtClean="0"/>
              <a:t>Corona ferrea, </a:t>
            </a:r>
            <a:r>
              <a:rPr lang="it-IT" sz="2000" dirty="0" err="1" smtClean="0"/>
              <a:t>secona</a:t>
            </a:r>
            <a:r>
              <a:rPr lang="it-IT" sz="2000" dirty="0" smtClean="0"/>
              <a:t> metà sec. IX, oro, ferro, pietre preziose e smalti, Monza, Duomo, cappelle di Teodolinda</a:t>
            </a:r>
            <a:endParaRPr lang="it-IT" sz="20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82"/>
            <a:ext cx="9227013" cy="5859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983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28184" y="274638"/>
            <a:ext cx="2808312" cy="1143000"/>
          </a:xfrm>
        </p:spPr>
        <p:txBody>
          <a:bodyPr>
            <a:normAutofit fontScale="90000"/>
          </a:bodyPr>
          <a:lstStyle/>
          <a:p>
            <a:r>
              <a:rPr lang="it-IT" sz="2000" dirty="0" err="1" smtClean="0"/>
              <a:t>Frammentodi</a:t>
            </a:r>
            <a:r>
              <a:rPr lang="it-IT" sz="2000" dirty="0" smtClean="0"/>
              <a:t> pluteo o paliotto con grifo, </a:t>
            </a:r>
            <a:r>
              <a:rPr lang="it-IT" sz="2000" dirty="0" err="1" smtClean="0"/>
              <a:t>2.a</a:t>
            </a:r>
            <a:r>
              <a:rPr lang="it-IT" sz="2000" dirty="0" smtClean="0"/>
              <a:t> metà VIII sec., Trento, Museo Diocesano</a:t>
            </a:r>
            <a:endParaRPr lang="it-IT" sz="20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11359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737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237312"/>
            <a:ext cx="8229600" cy="620688"/>
          </a:xfrm>
        </p:spPr>
        <p:txBody>
          <a:bodyPr>
            <a:normAutofit fontScale="90000"/>
          </a:bodyPr>
          <a:lstStyle/>
          <a:p>
            <a:r>
              <a:rPr lang="it-IT" sz="2000" dirty="0" smtClean="0"/>
              <a:t>Lastra frammentaria di San Concordio, VIII-IX sec., Lucca, Museo Nazionale di Villa </a:t>
            </a:r>
            <a:r>
              <a:rPr lang="it-IT" sz="2000" dirty="0" err="1" smtClean="0"/>
              <a:t>Gionigi</a:t>
            </a:r>
            <a:endParaRPr lang="it-IT" sz="2000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99392"/>
            <a:ext cx="7382547" cy="662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867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6237312"/>
            <a:ext cx="9144000" cy="620688"/>
          </a:xfrm>
        </p:spPr>
        <p:txBody>
          <a:bodyPr>
            <a:normAutofit fontScale="90000"/>
          </a:bodyPr>
          <a:lstStyle/>
          <a:p>
            <a:r>
              <a:rPr lang="it-IT" sz="2000" dirty="0" smtClean="0"/>
              <a:t>‘Lastra di </a:t>
            </a:r>
            <a:r>
              <a:rPr lang="it-IT" sz="2000" dirty="0" err="1" smtClean="0"/>
              <a:t>Orso’,dal</a:t>
            </a:r>
            <a:r>
              <a:rPr lang="it-IT" sz="2000" dirty="0" smtClean="0"/>
              <a:t> nome dell’artista he si firma ed autoritrae, dedica al duca di Spoleto </a:t>
            </a:r>
            <a:r>
              <a:rPr lang="it-IT" sz="2000" dirty="0" err="1" smtClean="0"/>
              <a:t>Ilderico</a:t>
            </a:r>
            <a:r>
              <a:rPr lang="it-IT" sz="2000" dirty="0" smtClean="0"/>
              <a:t>. 740 circa, Ferentillo di </a:t>
            </a:r>
            <a:r>
              <a:rPr lang="it-IT" sz="2000" err="1" smtClean="0"/>
              <a:t>Terni</a:t>
            </a:r>
            <a:r>
              <a:rPr lang="it-IT" sz="2000" smtClean="0"/>
              <a:t>, abbazia </a:t>
            </a:r>
            <a:r>
              <a:rPr lang="it-IT" sz="2000" dirty="0" smtClean="0"/>
              <a:t>di S. Pietro in Valle</a:t>
            </a:r>
            <a:endParaRPr lang="it-IT" sz="2000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2" y="5950"/>
            <a:ext cx="9175910" cy="6087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180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6309320"/>
            <a:ext cx="9144000" cy="54868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Interno del tempietto del Clitunno, V sec., Campello sul Clitunno, Perugia</a:t>
            </a:r>
            <a:endParaRPr lang="it-IT" sz="2000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017"/>
            <a:ext cx="9194676" cy="6046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202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6165304"/>
            <a:ext cx="9144000" cy="692696"/>
          </a:xfrm>
        </p:spPr>
        <p:txBody>
          <a:bodyPr>
            <a:normAutofit/>
          </a:bodyPr>
          <a:lstStyle/>
          <a:p>
            <a:r>
              <a:rPr lang="it-IT" sz="2000" dirty="0" smtClean="0"/>
              <a:t>Veduta del parco archeologico di Castelseprio, Varese</a:t>
            </a:r>
            <a:endParaRPr lang="it-IT" sz="2000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" y="11697"/>
            <a:ext cx="7489673" cy="6297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417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r>
              <a:rPr lang="it-IT" sz="2000" dirty="0" smtClean="0"/>
              <a:t>Chiesa di San Salvatore a Spoleto</a:t>
            </a:r>
            <a:endParaRPr lang="it-IT" sz="2000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010" y="2096"/>
            <a:ext cx="5414647" cy="6525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3396011" cy="6453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717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6309320"/>
            <a:ext cx="9144000" cy="548680"/>
          </a:xfrm>
        </p:spPr>
        <p:txBody>
          <a:bodyPr>
            <a:normAutofit fontScale="90000"/>
          </a:bodyPr>
          <a:lstStyle/>
          <a:p>
            <a:r>
              <a:rPr lang="it-IT" sz="2000" dirty="0" smtClean="0"/>
              <a:t>Lastra con pavone, 640-660, marmo, dalla basilica di S. Salvatore di Brescia, Brescia, Museo di Santa Giulia</a:t>
            </a:r>
            <a:endParaRPr lang="it-IT" sz="2000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10954"/>
            <a:ext cx="4842341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7" y="1988840"/>
            <a:ext cx="2677431" cy="2572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047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148064" y="274638"/>
            <a:ext cx="3744416" cy="1143000"/>
          </a:xfrm>
        </p:spPr>
        <p:txBody>
          <a:bodyPr>
            <a:normAutofit fontScale="90000"/>
          </a:bodyPr>
          <a:lstStyle/>
          <a:p>
            <a:r>
              <a:rPr lang="it-IT" sz="2000" dirty="0" smtClean="0"/>
              <a:t>Croce di Desiderio, inizio sec. IX, legno rivestito di lamina </a:t>
            </a:r>
            <a:r>
              <a:rPr lang="it-IT" sz="2000" dirty="0" err="1" smtClean="0"/>
              <a:t>mettallica</a:t>
            </a:r>
            <a:r>
              <a:rPr lang="it-IT" sz="2000" dirty="0" smtClean="0"/>
              <a:t> e </a:t>
            </a:r>
            <a:r>
              <a:rPr lang="it-IT" sz="2000" dirty="0" err="1" smtClean="0"/>
              <a:t>ingmmato</a:t>
            </a:r>
            <a:r>
              <a:rPr lang="it-IT" sz="2000" dirty="0" smtClean="0"/>
              <a:t>, Brescia, Museo di Santa Giulia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18"/>
            <a:ext cx="4874030" cy="6864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478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915816" y="274638"/>
            <a:ext cx="5770984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Spada on impugnatura con decorazioni auree, dalla tomba 1 di Nocera Umbra, fine sec. VI-inizio VII, part., Roma, Museo delle Civiltà, Museo dell’alto Medioevo</a:t>
            </a:r>
            <a:endParaRPr lang="it-IT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83768" cy="6966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377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6165304"/>
            <a:ext cx="9144000" cy="692696"/>
          </a:xfrm>
        </p:spPr>
        <p:txBody>
          <a:bodyPr>
            <a:normAutofit fontScale="90000"/>
          </a:bodyPr>
          <a:lstStyle/>
          <a:p>
            <a:r>
              <a:rPr lang="it-IT" sz="2000" dirty="0" smtClean="0"/>
              <a:t>Re Rotari fa pubblicare l’Editto, da </a:t>
            </a:r>
            <a:r>
              <a:rPr lang="it-IT" sz="2000" dirty="0" err="1" smtClean="0"/>
              <a:t>Codex</a:t>
            </a:r>
            <a:r>
              <a:rPr lang="it-IT" sz="2000" dirty="0" smtClean="0"/>
              <a:t> </a:t>
            </a:r>
            <a:r>
              <a:rPr lang="it-IT" sz="2000" dirty="0" err="1" smtClean="0"/>
              <a:t>Longobardorum</a:t>
            </a:r>
            <a:r>
              <a:rPr lang="it-IT" sz="2000" dirty="0" smtClean="0"/>
              <a:t> ,1005. Cava dei Tirreni , </a:t>
            </a:r>
            <a:r>
              <a:rPr lang="it-IT" sz="2000" dirty="0" err="1" smtClean="0"/>
              <a:t>Bibl</a:t>
            </a:r>
            <a:r>
              <a:rPr lang="it-IT" sz="2000" dirty="0" smtClean="0"/>
              <a:t>. della Badia </a:t>
            </a:r>
            <a:r>
              <a:rPr lang="it-IT" sz="2000" dirty="0" err="1" smtClean="0"/>
              <a:t>SS.a</a:t>
            </a:r>
            <a:r>
              <a:rPr lang="it-IT" sz="2000" dirty="0" smtClean="0"/>
              <a:t> Trinità</a:t>
            </a:r>
            <a:endParaRPr lang="it-IT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7533751" cy="623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871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6237312"/>
            <a:ext cx="9144000" cy="620688"/>
          </a:xfrm>
        </p:spPr>
        <p:txBody>
          <a:bodyPr>
            <a:normAutofit fontScale="90000"/>
          </a:bodyPr>
          <a:lstStyle/>
          <a:p>
            <a:r>
              <a:rPr lang="it-IT" sz="2000" dirty="0" smtClean="0"/>
              <a:t>Il re franco Lotario I da </a:t>
            </a:r>
            <a:r>
              <a:rPr lang="it-IT" sz="2000" dirty="0" err="1" smtClean="0"/>
              <a:t>Codex</a:t>
            </a:r>
            <a:r>
              <a:rPr lang="it-IT" sz="2000" dirty="0" smtClean="0"/>
              <a:t> </a:t>
            </a:r>
            <a:r>
              <a:rPr lang="it-IT" sz="2000" dirty="0" err="1" smtClean="0"/>
              <a:t>Longobardorum</a:t>
            </a:r>
            <a:r>
              <a:rPr lang="it-IT" sz="2000" dirty="0" smtClean="0"/>
              <a:t>, 1005, Cave de’ Tirreni, </a:t>
            </a:r>
            <a:r>
              <a:rPr lang="it-IT" sz="2000" dirty="0" err="1" smtClean="0"/>
              <a:t>Bibl</a:t>
            </a:r>
            <a:r>
              <a:rPr lang="it-IT" sz="2000" dirty="0" smtClean="0"/>
              <a:t>. Badia della </a:t>
            </a:r>
            <a:r>
              <a:rPr lang="it-IT" sz="2000" dirty="0" err="1" smtClean="0"/>
              <a:t>SS.ma</a:t>
            </a:r>
            <a:r>
              <a:rPr lang="it-IT" sz="2000" dirty="0" smtClean="0"/>
              <a:t> Trinità</a:t>
            </a:r>
            <a:endParaRPr lang="it-IT" sz="2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0" y="0"/>
            <a:ext cx="7476229" cy="623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475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99792" y="274638"/>
            <a:ext cx="6336704" cy="1143000"/>
          </a:xfrm>
        </p:spPr>
        <p:txBody>
          <a:bodyPr>
            <a:normAutofit fontScale="90000"/>
          </a:bodyPr>
          <a:lstStyle/>
          <a:p>
            <a:r>
              <a:rPr lang="it-IT" sz="2000" dirty="0" smtClean="0"/>
              <a:t>Moneta del re Grimoaldo III, 788-806, recto, Benevento, Museo del Sannio. </a:t>
            </a:r>
            <a:br>
              <a:rPr lang="it-IT" sz="2000" dirty="0" smtClean="0"/>
            </a:br>
            <a:r>
              <a:rPr lang="it-IT" sz="2000" dirty="0" smtClean="0"/>
              <a:t>Moneta di </a:t>
            </a:r>
            <a:r>
              <a:rPr lang="it-IT" sz="2000" dirty="0" err="1" smtClean="0"/>
              <a:t>Siconr</a:t>
            </a:r>
            <a:r>
              <a:rPr lang="it-IT" sz="2000" dirty="0" smtClean="0"/>
              <a:t>, IX sec. , verso,  Milano, Civiche raccolte Archeologiche e Numismatiche. </a:t>
            </a:r>
            <a:br>
              <a:rPr lang="it-IT" sz="2000" dirty="0" smtClean="0"/>
            </a:br>
            <a:r>
              <a:rPr lang="it-IT" sz="2000" dirty="0" smtClean="0"/>
              <a:t>Moneta del re </a:t>
            </a:r>
            <a:r>
              <a:rPr lang="it-IT" sz="2000" dirty="0" err="1" smtClean="0"/>
              <a:t>Ratchis</a:t>
            </a:r>
            <a:r>
              <a:rPr lang="it-IT" sz="2000" dirty="0" smtClean="0"/>
              <a:t>, VIII sec., recto, Milano, Civiche raccolte Archeologiche e Numismatiche</a:t>
            </a:r>
            <a:endParaRPr lang="it-IT" sz="20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" y="0"/>
            <a:ext cx="233342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57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139952" y="274638"/>
            <a:ext cx="4546848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Lastra tombale di </a:t>
            </a:r>
            <a:r>
              <a:rPr lang="it-IT" sz="2000" dirty="0" err="1" smtClean="0"/>
              <a:t>Odelberto</a:t>
            </a:r>
            <a:r>
              <a:rPr lang="it-IT" sz="2000" dirty="0" smtClean="0"/>
              <a:t>, VII sec. Milano, Castello Sforzesco.</a:t>
            </a:r>
            <a:endParaRPr lang="it-IT" sz="20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6970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602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6165304"/>
            <a:ext cx="9144000" cy="692696"/>
          </a:xfrm>
        </p:spPr>
        <p:txBody>
          <a:bodyPr>
            <a:normAutofit/>
          </a:bodyPr>
          <a:lstStyle/>
          <a:p>
            <a:r>
              <a:rPr lang="it-IT" sz="2000" dirty="0" smtClean="0"/>
              <a:t>Lamina di re Agilulfo, 590-612, bronzo dorato, Firenze, Museo del Bargello</a:t>
            </a:r>
            <a:endParaRPr lang="it-IT" sz="20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96659" cy="371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016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6237312"/>
            <a:ext cx="9144000" cy="620688"/>
          </a:xfrm>
        </p:spPr>
        <p:txBody>
          <a:bodyPr>
            <a:normAutofit/>
          </a:bodyPr>
          <a:lstStyle/>
          <a:p>
            <a:r>
              <a:rPr lang="it-IT" sz="2000" dirty="0" smtClean="0"/>
              <a:t>Fibula a disco, fine sec. VI, Torino, Musei Reali</a:t>
            </a:r>
            <a:endParaRPr lang="it-IT" sz="20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206636" cy="6309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960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504" y="6309320"/>
            <a:ext cx="8229600" cy="548680"/>
          </a:xfrm>
        </p:spPr>
        <p:txBody>
          <a:bodyPr>
            <a:normAutofit fontScale="90000"/>
          </a:bodyPr>
          <a:lstStyle/>
          <a:p>
            <a:r>
              <a:rPr lang="it-IT" sz="2000" dirty="0" smtClean="0"/>
              <a:t>Elemento a forma di fiore, IX sec., bronco e argento, S. Vincenzo al Volturno, Museo </a:t>
            </a:r>
            <a:r>
              <a:rPr lang="it-IT" sz="2000" dirty="0" err="1" smtClean="0"/>
              <a:t>rcheologico</a:t>
            </a:r>
            <a:r>
              <a:rPr lang="it-IT" sz="2000" dirty="0" smtClean="0"/>
              <a:t> Nazionale</a:t>
            </a:r>
            <a:endParaRPr lang="it-IT" sz="20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56" y="0"/>
            <a:ext cx="5943915" cy="6309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167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320</Words>
  <Application>Microsoft Office PowerPoint</Application>
  <PresentationFormat>Presentazione su schermo (4:3)</PresentationFormat>
  <Paragraphs>17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18" baseType="lpstr">
      <vt:lpstr>Tema di Office</vt:lpstr>
      <vt:lpstr>Corona ferrea, secona metà sec. IX, oro, ferro, pietre preziose e smalti, Monza, Duomo, cappelle di Teodolinda</vt:lpstr>
      <vt:lpstr>Spada on impugnatura con decorazioni auree, dalla tomba 1 di Nocera Umbra, fine sec. VI-inizio VII, part., Roma, Museo delle Civiltà, Museo dell’alto Medioevo</vt:lpstr>
      <vt:lpstr>Re Rotari fa pubblicare l’Editto, da Codex Longobardorum ,1005. Cava dei Tirreni , Bibl. della Badia SS.a Trinità</vt:lpstr>
      <vt:lpstr>Il re franco Lotario I da Codex Longobardorum, 1005, Cave de’ Tirreni, Bibl. Badia della SS.ma Trinità</vt:lpstr>
      <vt:lpstr>Moneta del re Grimoaldo III, 788-806, recto, Benevento, Museo del Sannio.  Moneta di Siconr, IX sec. , verso,  Milano, Civiche raccolte Archeologiche e Numismatiche.  Moneta del re Ratchis, VIII sec., recto, Milano, Civiche raccolte Archeologiche e Numismatiche</vt:lpstr>
      <vt:lpstr>Lastra tombale di Odelberto, VII sec. Milano, Castello Sforzesco.</vt:lpstr>
      <vt:lpstr>Lamina di re Agilulfo, 590-612, bronzo dorato, Firenze, Museo del Bargello</vt:lpstr>
      <vt:lpstr>Fibula a disco, fine sec. VI, Torino, Musei Reali</vt:lpstr>
      <vt:lpstr>Elemento a forma di fiore, IX sec., bronco e argento, S. Vincenzo al Volturno, Museo rcheologico Nazionale</vt:lpstr>
      <vt:lpstr>Frammentodi pluteo o paliotto con grifo, 2.a metà VIII sec., Trento, Museo Diocesano</vt:lpstr>
      <vt:lpstr>Lastra frammentaria di San Concordio, VIII-IX sec., Lucca, Museo Nazionale di Villa Gionigi</vt:lpstr>
      <vt:lpstr>‘Lastra di Orso’,dal nome dell’artista he si firma ed autoritrae, dedica al duca di Spoleto Ilderico. 740 circa, Ferentillo di Terni, abbazia di S. Pietro in Valle</vt:lpstr>
      <vt:lpstr>Interno del tempietto del Clitunno, V sec., Campello sul Clitunno, Perugia</vt:lpstr>
      <vt:lpstr>Veduta del parco archeologico di Castelseprio, Varese</vt:lpstr>
      <vt:lpstr>Chiesa di San Salvatore a Spoleto</vt:lpstr>
      <vt:lpstr>Lastra con pavone, 640-660, marmo, dalla basilica di S. Salvatore di Brescia, Brescia, Museo di Santa Giulia</vt:lpstr>
      <vt:lpstr>Croce di Desiderio, inizio sec. IX, legno rivestito di lamina mettallica e ingmmato, Brescia, Museo di Santa Giulia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Corona ferrea, secona metà sec. IX, oro, ferro, pietre preziose e smalti, Monza,</dc:title>
  <dc:creator>lenovo</dc:creator>
  <cp:lastModifiedBy>lenovo</cp:lastModifiedBy>
  <cp:revision>9</cp:revision>
  <dcterms:created xsi:type="dcterms:W3CDTF">2018-06-24T19:16:09Z</dcterms:created>
  <dcterms:modified xsi:type="dcterms:W3CDTF">2018-06-24T20:32:52Z</dcterms:modified>
</cp:coreProperties>
</file>