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23" r:id="rId15"/>
    <p:sldId id="324"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9" r:id="rId29"/>
    <p:sldId id="337" r:id="rId30"/>
    <p:sldId id="340" r:id="rId31"/>
    <p:sldId id="341" r:id="rId32"/>
    <p:sldId id="338" r:id="rId33"/>
    <p:sldId id="269" r:id="rId34"/>
    <p:sldId id="270" r:id="rId35"/>
    <p:sldId id="271" r:id="rId36"/>
    <p:sldId id="273" r:id="rId37"/>
    <p:sldId id="274" r:id="rId38"/>
    <p:sldId id="275" r:id="rId39"/>
    <p:sldId id="322" r:id="rId40"/>
    <p:sldId id="276" r:id="rId41"/>
    <p:sldId id="277" r:id="rId42"/>
    <p:sldId id="278" r:id="rId43"/>
    <p:sldId id="279" r:id="rId44"/>
    <p:sldId id="280" r:id="rId45"/>
    <p:sldId id="281" r:id="rId46"/>
    <p:sldId id="282" r:id="rId47"/>
    <p:sldId id="283" r:id="rId48"/>
    <p:sldId id="284" r:id="rId49"/>
    <p:sldId id="285" r:id="rId50"/>
    <p:sldId id="286" r:id="rId51"/>
    <p:sldId id="287" r:id="rId52"/>
    <p:sldId id="288" r:id="rId53"/>
    <p:sldId id="289" r:id="rId54"/>
    <p:sldId id="290" r:id="rId55"/>
    <p:sldId id="291" r:id="rId56"/>
    <p:sldId id="292" r:id="rId57"/>
    <p:sldId id="293" r:id="rId58"/>
    <p:sldId id="294" r:id="rId59"/>
    <p:sldId id="295"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09" r:id="rId74"/>
    <p:sldId id="310" r:id="rId75"/>
    <p:sldId id="311" r:id="rId76"/>
    <p:sldId id="312" r:id="rId77"/>
    <p:sldId id="313" r:id="rId78"/>
    <p:sldId id="314" r:id="rId79"/>
    <p:sldId id="315" r:id="rId80"/>
    <p:sldId id="316" r:id="rId81"/>
    <p:sldId id="317" r:id="rId82"/>
    <p:sldId id="318" r:id="rId83"/>
    <p:sldId id="319" r:id="rId84"/>
    <p:sldId id="320" r:id="rId85"/>
    <p:sldId id="321" r:id="rId8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8" d="100"/>
          <a:sy n="48" d="100"/>
        </p:scale>
        <p:origin x="-1252"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1DC2D2-1386-489A-A6A0-95870AA0B45F}" type="datetimeFigureOut">
              <a:rPr lang="it-IT" smtClean="0"/>
              <a:t>14/07/2018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70C1C6-A0D3-4458-AEA0-ADD86486316A}" type="slidenum">
              <a:rPr lang="it-IT" smtClean="0"/>
              <a:t>‹N›</a:t>
            </a:fld>
            <a:endParaRPr lang="it-IT"/>
          </a:p>
        </p:txBody>
      </p:sp>
    </p:spTree>
    <p:extLst>
      <p:ext uri="{BB962C8B-B14F-4D97-AF65-F5344CB8AC3E}">
        <p14:creationId xmlns:p14="http://schemas.microsoft.com/office/powerpoint/2010/main" val="93836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Rissa tra Pompeiani e </a:t>
            </a:r>
            <a:r>
              <a:rPr lang="it-IT" dirty="0" err="1" smtClean="0"/>
              <a:t>Nucerini</a:t>
            </a:r>
            <a:endParaRPr lang="it-IT" dirty="0" smtClean="0"/>
          </a:p>
          <a:p>
            <a:r>
              <a:rPr lang="it-IT" dirty="0" smtClean="0"/>
              <a:t>L’affresco, in IV stile pompeiano (59-79 d.C.), fu rinvenuto nel 1869 nel </a:t>
            </a:r>
            <a:r>
              <a:rPr lang="it-IT" dirty="0" err="1" smtClean="0"/>
              <a:t>peristilium</a:t>
            </a:r>
            <a:r>
              <a:rPr lang="it-IT" dirty="0" smtClean="0"/>
              <a:t> (portico colonnato con giardino) della Casa di </a:t>
            </a:r>
            <a:r>
              <a:rPr lang="it-IT" dirty="0" err="1" smtClean="0"/>
              <a:t>Actius</a:t>
            </a:r>
            <a:r>
              <a:rPr lang="it-IT" dirty="0" smtClean="0"/>
              <a:t> </a:t>
            </a:r>
            <a:r>
              <a:rPr lang="it-IT" dirty="0" err="1" smtClean="0"/>
              <a:t>Anicetus</a:t>
            </a:r>
            <a:r>
              <a:rPr lang="it-IT" dirty="0" smtClean="0"/>
              <a:t> o della Rissa all’Anfiteatro a Pompei.</a:t>
            </a:r>
          </a:p>
          <a:p>
            <a:r>
              <a:rPr lang="it-IT" dirty="0" smtClean="0"/>
              <a:t>L’affresco, che riproduce luoghi e avvenimenti con fedeltà nei particolari e con immediatezza espressiva, rappresenta la rissa scoppiata a Pompei nel 59 d.C. in occasione di giochi nell’arena, che coinvolse Pompeiani e </a:t>
            </a:r>
            <a:r>
              <a:rPr lang="it-IT" dirty="0" err="1" smtClean="0"/>
              <a:t>Nucerini</a:t>
            </a:r>
            <a:r>
              <a:rPr lang="it-IT" dirty="0" smtClean="0"/>
              <a:t> e che causò, per volere di Nerone, la chiusura dell’anfiteatro per dieci anni.</a:t>
            </a:r>
          </a:p>
          <a:p>
            <a:r>
              <a:rPr lang="it-IT" dirty="0" smtClean="0"/>
              <a:t>L’attenzione nel riprodurre i particolari in maniera realistica, l’assenza di prospettiva nella resa non solo degli edifici ma anche nelle proporzioni degli individui, sempre delle stesse dimensioni indipendentemente dalla collocazione nello spazio, e la scelta di mostrare i luoghi a volo d’uccello richiamano, da un canto, il filone dell’arte romana definito generalmente popolare e si legano, dall’altro, alle scene presenti sulle colonne coclidi di Roma, nonché alla pittura trionfale, purtroppo pervenuta a noi solo attraverso le testimonianze delle fonti storiche.</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13</a:t>
            </a:fld>
            <a:endParaRPr lang="it-IT"/>
          </a:p>
        </p:txBody>
      </p:sp>
    </p:spTree>
    <p:extLst>
      <p:ext uri="{BB962C8B-B14F-4D97-AF65-F5344CB8AC3E}">
        <p14:creationId xmlns:p14="http://schemas.microsoft.com/office/powerpoint/2010/main" val="2021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dirty="0" smtClean="0"/>
              <a:t>Il sacrificio di Ifigenia</a:t>
            </a:r>
          </a:p>
          <a:p>
            <a:r>
              <a:rPr lang="it-IT" dirty="0" smtClean="0"/>
              <a:t>L’affresco, in IV stile pompeiano, databile attorno al 45 – 79 </a:t>
            </a:r>
            <a:r>
              <a:rPr lang="it-IT" dirty="0" err="1" smtClean="0"/>
              <a:t>d.C</a:t>
            </a:r>
            <a:r>
              <a:rPr lang="it-IT" dirty="0" smtClean="0"/>
              <a:t>, fu rinvenuto, il 30 aprile del 1825, nel </a:t>
            </a:r>
            <a:r>
              <a:rPr lang="it-IT" dirty="0" err="1" smtClean="0"/>
              <a:t>peristilium</a:t>
            </a:r>
            <a:r>
              <a:rPr lang="it-IT" dirty="0" smtClean="0"/>
              <a:t> (porticato colonnato con giardino) della Casa del Poeta Tragico a Pompei.</a:t>
            </a:r>
          </a:p>
          <a:p>
            <a:r>
              <a:rPr lang="it-IT" dirty="0" smtClean="0"/>
              <a:t>Il grande affresco si può suddividere orizzontalmente in due registri. In basso al centro è il gruppo di Ifigenia, trasportata a forza verso l’altare del sacrificio da Ulisse e Diomede o da Ulisse ed Achille, vestiti con corte tuniche rosse; sulla destra il sacerdote Calcante, vestito di una lunga tunica rossa e con una sopravveste bianca avvolta in vita, mentre all’estrema sinistra il re Agamennone volge le spalle alla scena, sotto il peso della responsabilità di aver acconsentito al sacrificio della figlia.</a:t>
            </a:r>
          </a:p>
          <a:p>
            <a:r>
              <a:rPr lang="it-IT" dirty="0" smtClean="0"/>
              <a:t>La parte superiore della scena è occupata da due busti femminili che emergono dalle nuvole: sono la dea Artemide e una Ninfa che conduce una cerva. Il pittore ha voluto rappresentare il momento culminante del mito, quello più carico di tensione, anticipandone però in qualche modo l’epilogo, con l’introduzione dell’intervento divino che salverà la fanciulla.</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14</a:t>
            </a:fld>
            <a:endParaRPr lang="it-IT"/>
          </a:p>
        </p:txBody>
      </p:sp>
    </p:spTree>
    <p:extLst>
      <p:ext uri="{BB962C8B-B14F-4D97-AF65-F5344CB8AC3E}">
        <p14:creationId xmlns:p14="http://schemas.microsoft.com/office/powerpoint/2010/main" val="2949065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Bacco e il Vesuvio</a:t>
            </a:r>
          </a:p>
          <a:p>
            <a:r>
              <a:rPr lang="it-IT" dirty="0" smtClean="0"/>
              <a:t>L’affresco, in IV stile pompeiano, risalente al 68-79 d.C., fu rinvenuto, il 29 settembre del 1880, nel </a:t>
            </a:r>
            <a:r>
              <a:rPr lang="it-IT" dirty="0" err="1" smtClean="0"/>
              <a:t>lararium</a:t>
            </a:r>
            <a:r>
              <a:rPr lang="it-IT" dirty="0" smtClean="0"/>
              <a:t> (altare domestico dedicato ai Lares, spiriti protettori degli antenati defunti) nell’</a:t>
            </a:r>
            <a:r>
              <a:rPr lang="it-IT" dirty="0" err="1" smtClean="0"/>
              <a:t>atrium</a:t>
            </a:r>
            <a:r>
              <a:rPr lang="it-IT" dirty="0" smtClean="0"/>
              <a:t> secondario della Casa del Centenario a Pompei.</a:t>
            </a:r>
          </a:p>
          <a:p>
            <a:r>
              <a:rPr lang="it-IT" dirty="0" smtClean="0"/>
              <a:t>Nell’affresco sono raffigurati Bacco e un alto monte isolato, con le pendici ricoperte da filari di viti sostenute da pali, interpretato come il Vesuvio prima dell’eruzione del 79 d.C., e, dunque, contraddistinto da una sola cima, oppure come il monte Nisa, dove secondo la leggenda, Bacco sarebbe stato allevato.</a:t>
            </a:r>
          </a:p>
          <a:p>
            <a:r>
              <a:rPr lang="it-IT" dirty="0" smtClean="0"/>
              <a:t>Il dio è caratterizzato dai suoi classici attributi: regge nella mano sinistra il tirso (lungo bastone rituale, avvolto da pampini, con pigna sulla sommità), mentre con la destra porge un kantharos (alto calice a due manici per bere vino) ad una pantera accovacciata ai suoi piedi.</a:t>
            </a:r>
          </a:p>
          <a:p>
            <a:r>
              <a:rPr lang="it-IT" dirty="0" smtClean="0"/>
              <a:t>La scena è inquadrata in alto da una ghirlanda curva con nastri su cui poggia un uccello; in basso un serpente </a:t>
            </a:r>
            <a:r>
              <a:rPr lang="it-IT" dirty="0" err="1" smtClean="0"/>
              <a:t>agatodemone</a:t>
            </a:r>
            <a:r>
              <a:rPr lang="it-IT" dirty="0" smtClean="0"/>
              <a:t> si snoda tra i cespi di un mirto in direzione di un altare con un uovo.</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15</a:t>
            </a:fld>
            <a:endParaRPr lang="it-IT"/>
          </a:p>
        </p:txBody>
      </p:sp>
    </p:spTree>
    <p:extLst>
      <p:ext uri="{BB962C8B-B14F-4D97-AF65-F5344CB8AC3E}">
        <p14:creationId xmlns:p14="http://schemas.microsoft.com/office/powerpoint/2010/main" val="371411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Enea ferito</a:t>
            </a:r>
          </a:p>
          <a:p>
            <a:r>
              <a:rPr lang="it-IT" dirty="0" smtClean="0"/>
              <a:t>L’affresco, in IV stile pompeiano, databile attorno 45 – 79 d.C., fu rinvenuto, il 30 aprile del 1825, nel </a:t>
            </a:r>
            <a:r>
              <a:rPr lang="it-IT" dirty="0" err="1" smtClean="0"/>
              <a:t>triclinium</a:t>
            </a:r>
            <a:r>
              <a:rPr lang="it-IT" dirty="0" smtClean="0"/>
              <a:t> (sala per banchetti) della Casa di Sirico a Pompei.</a:t>
            </a:r>
          </a:p>
          <a:p>
            <a:r>
              <a:rPr lang="it-IT" dirty="0" smtClean="0"/>
              <a:t>La pittura raffigura Enea mentre viene operato dal medico </a:t>
            </a:r>
            <a:r>
              <a:rPr lang="it-IT" dirty="0" err="1" smtClean="0"/>
              <a:t>Japix</a:t>
            </a:r>
            <a:r>
              <a:rPr lang="it-IT" dirty="0" smtClean="0"/>
              <a:t>, che cerca di estrarre con un forcipe o un bisturi la cuspide della freccia nemica conficcatasi nella coscia destra.</a:t>
            </a:r>
          </a:p>
          <a:p>
            <a:r>
              <a:rPr lang="it-IT" dirty="0" smtClean="0"/>
              <a:t>L’affresco riprende l’episodio narrato da Virgilio nell’ultimo libro dell’Eneide, quando, in una battaglia contro i Rutuli sul suolo italico, l’eroe troiano venne ferito ad una coscia da una freccia vagante e fu costretto a ritirarsi accompagnato da Ascanio, Acate e </a:t>
            </a:r>
            <a:r>
              <a:rPr lang="it-IT" dirty="0" err="1" smtClean="0"/>
              <a:t>Mnesteo</a:t>
            </a:r>
            <a:r>
              <a:rPr lang="it-IT" dirty="0" smtClean="0"/>
              <a:t>. Realizzato da un pittore dalle scarse capacità artistiche, l’interesse maggiore della pittura sta soprattutto nel vedere un medico in atto di eseguire una vera e propria operazione chirurgica. La scelta del soggetto, rappresentato all’interno di un </a:t>
            </a:r>
            <a:r>
              <a:rPr lang="it-IT" dirty="0" err="1" smtClean="0"/>
              <a:t>triclinium</a:t>
            </a:r>
            <a:r>
              <a:rPr lang="it-IT" dirty="0" smtClean="0"/>
              <a:t>, e dunque in una sala destinata a ricevere ospiti, rappresenta, senza dubbio, un omaggio al racconto mitologico delle origini di Roma.</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16</a:t>
            </a:fld>
            <a:endParaRPr lang="it-IT"/>
          </a:p>
        </p:txBody>
      </p:sp>
    </p:spTree>
    <p:extLst>
      <p:ext uri="{BB962C8B-B14F-4D97-AF65-F5344CB8AC3E}">
        <p14:creationId xmlns:p14="http://schemas.microsoft.com/office/powerpoint/2010/main" val="1903611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Perseo e Andromeda</a:t>
            </a:r>
          </a:p>
          <a:p>
            <a:r>
              <a:rPr lang="it-IT" dirty="0" smtClean="0"/>
              <a:t>L’affresco, in IV stile pompeiano, databile tra il 62 ed il 79 d.C., fu rinvenuto, nel 1824 – 1825, nel </a:t>
            </a:r>
            <a:r>
              <a:rPr lang="it-IT" dirty="0" err="1" smtClean="0"/>
              <a:t>peristilium</a:t>
            </a:r>
            <a:r>
              <a:rPr lang="it-IT" dirty="0" smtClean="0"/>
              <a:t> (porticato colonnato con giardino) della Casa dei Dioscuri a Pompei.</a:t>
            </a:r>
          </a:p>
          <a:p>
            <a:r>
              <a:rPr lang="it-IT" dirty="0" smtClean="0"/>
              <a:t>Il quadro raffigura l’eroe Perseo nell’atto di liberare Andromeda dopo aver ucciso il mostro, al quale la fanciulla doveva essere sacrificata per volere di Poseidone per punire la madre Cassiopea, che l’aveva considerata più bella delle Nereidi.</a:t>
            </a:r>
          </a:p>
          <a:p>
            <a:r>
              <a:rPr lang="it-IT" dirty="0" smtClean="0"/>
              <a:t>Il tema della liberazione di Andromeda ad opera di Perseo è tra i più raffigurati nell’antichità: dalla sola Pompei provengono sei repliche.</a:t>
            </a:r>
          </a:p>
          <a:p>
            <a:r>
              <a:rPr lang="it-IT" dirty="0" smtClean="0"/>
              <a:t>Le raffigurazioni più antiche, in III stile, pongono l’attenzione sulla presenza di personaggi minori del mito (da Cassiopea a </a:t>
            </a:r>
            <a:r>
              <a:rPr lang="it-IT" dirty="0" err="1" smtClean="0"/>
              <a:t>Cefeo</a:t>
            </a:r>
            <a:r>
              <a:rPr lang="it-IT" dirty="0" smtClean="0"/>
              <a:t>), quelle più tarde insistono sui due protagonisti assoluti, Perseo e Andromeda, prefigurando il futuro legame sentimentale dei due.</a:t>
            </a:r>
          </a:p>
          <a:p>
            <a:r>
              <a:rPr lang="it-IT" dirty="0" smtClean="0"/>
              <a:t>In questo affresco, nonostante i limiti nella resa pittorica dovuti ad un’esecuzione artigianale, si notano comunque dei mirabili tentativi di rielaborazione del tema, esemplificati nell’accentuazione dei chiaroscuri,</a:t>
            </a:r>
          </a:p>
          <a:p>
            <a:r>
              <a:rPr lang="it-IT" dirty="0" smtClean="0"/>
              <a:t>nella morbidezza delle vesti e nel sapiente uso della luce.</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17</a:t>
            </a:fld>
            <a:endParaRPr lang="it-IT"/>
          </a:p>
        </p:txBody>
      </p:sp>
    </p:spTree>
    <p:extLst>
      <p:ext uri="{BB962C8B-B14F-4D97-AF65-F5344CB8AC3E}">
        <p14:creationId xmlns:p14="http://schemas.microsoft.com/office/powerpoint/2010/main" val="1397102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L’affresco, in III stile pompeiano, databile attorno al 15 – 45 </a:t>
            </a:r>
            <a:r>
              <a:rPr lang="it-IT" dirty="0" err="1" smtClean="0"/>
              <a:t>d.C</a:t>
            </a:r>
            <a:r>
              <a:rPr lang="it-IT" dirty="0" smtClean="0"/>
              <a:t>, fu rinvenuto nel 1759 nel </a:t>
            </a:r>
            <a:r>
              <a:rPr lang="it-IT" dirty="0" err="1" smtClean="0"/>
              <a:t>cubiculum</a:t>
            </a:r>
            <a:r>
              <a:rPr lang="it-IT" dirty="0" smtClean="0"/>
              <a:t> (stanza da letto) della Villa di Arianna, presso l’antica </a:t>
            </a:r>
            <a:r>
              <a:rPr lang="it-IT" dirty="0" err="1" smtClean="0"/>
              <a:t>Stabiae</a:t>
            </a:r>
            <a:r>
              <a:rPr lang="it-IT" dirty="0" smtClean="0"/>
              <a:t>.</a:t>
            </a:r>
          </a:p>
          <a:p>
            <a:r>
              <a:rPr lang="it-IT" dirty="0" smtClean="0"/>
              <a:t>L’affresco, su fondo verde, raffigura una fanciulla scalza, volta di spalle, nell’atto di raccogliere da un alberello con la mano destra fiori bianchi che depone in un </a:t>
            </a:r>
            <a:r>
              <a:rPr lang="it-IT" dirty="0" err="1" smtClean="0"/>
              <a:t>kalathos</a:t>
            </a:r>
            <a:r>
              <a:rPr lang="it-IT" dirty="0" smtClean="0"/>
              <a:t> (cesto) tenuto nella sinistra.</a:t>
            </a:r>
          </a:p>
          <a:p>
            <a:r>
              <a:rPr lang="it-IT" dirty="0" smtClean="0"/>
              <a:t>Indossa un chitone (tunica) giallo, che lascia nuda la spalla destra, ed è ornata di diadema sul capo ed armilla (bracciale) al braccio destro. Ispirato a figure del IV sec. a.C. e rinvenuto insieme ad altri tre affreschi simili raffiguranti Leda (sempre su fondo verde), Medea e Diana (su fondo azzurro) in pannelli collocati nella zona mediana delle pareti di un </a:t>
            </a:r>
            <a:r>
              <a:rPr lang="it-IT" dirty="0" err="1" smtClean="0"/>
              <a:t>cubiculum</a:t>
            </a:r>
            <a:r>
              <a:rPr lang="it-IT" dirty="0" smtClean="0"/>
              <a:t> della villa, non si sa con certezza se rappresenti una figura umana o divina, una Ninfa, Proserpina o Flora, secondo la descrizione fatta dal poeta Ovidio (Fasti, V. 20 ss.).</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18</a:t>
            </a:fld>
            <a:endParaRPr lang="it-IT"/>
          </a:p>
        </p:txBody>
      </p:sp>
    </p:spTree>
    <p:extLst>
      <p:ext uri="{BB962C8B-B14F-4D97-AF65-F5344CB8AC3E}">
        <p14:creationId xmlns:p14="http://schemas.microsoft.com/office/powerpoint/2010/main" val="1776739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Europa su toro</a:t>
            </a:r>
          </a:p>
          <a:p>
            <a:r>
              <a:rPr lang="it-IT" dirty="0" smtClean="0"/>
              <a:t>L’affresco, in III stile pompeiano, databile attorno al 20 – 25 d.C., fu rinvenuto, il 7 luglio del 1878, nell’</a:t>
            </a:r>
            <a:r>
              <a:rPr lang="it-IT" dirty="0" err="1" smtClean="0"/>
              <a:t>oecus</a:t>
            </a:r>
            <a:r>
              <a:rPr lang="it-IT" dirty="0" smtClean="0"/>
              <a:t> (sala di rappresentanza per banchetti) della Casa di Giasone a Pompei.</a:t>
            </a:r>
          </a:p>
          <a:p>
            <a:r>
              <a:rPr lang="it-IT" dirty="0" smtClean="0"/>
              <a:t>La pittura raffigura il rapimento di Europa, figlia di Agenore, da parte di Zeus sotto le sembianze di un toro.</a:t>
            </a:r>
          </a:p>
          <a:p>
            <a:r>
              <a:rPr lang="it-IT" dirty="0" smtClean="0"/>
              <a:t>Si tratta in questo caso di una rivisitazione del mito di Europa rapita da Zeus, rispetto all’immagine classica secondo cui Zeus avrebbe condotto via mare la fanciulla fino all’isola di Creta, generandovi Minosse, </a:t>
            </a:r>
            <a:r>
              <a:rPr lang="it-IT" dirty="0" err="1" smtClean="0"/>
              <a:t>Radamante</a:t>
            </a:r>
            <a:r>
              <a:rPr lang="it-IT" dirty="0" smtClean="0"/>
              <a:t> e </a:t>
            </a:r>
            <a:r>
              <a:rPr lang="it-IT" dirty="0" err="1" smtClean="0"/>
              <a:t>Sarpedonte</a:t>
            </a:r>
            <a:r>
              <a:rPr lang="it-IT" dirty="0" smtClean="0"/>
              <a:t>.</a:t>
            </a:r>
          </a:p>
          <a:p>
            <a:r>
              <a:rPr lang="it-IT" dirty="0" smtClean="0"/>
              <a:t>La scena ha per sfondo un paesaggio roccioso, con alberi, arbusti e rocce a gradini, con al centro una colonna dal fusto liscio, simbolo di sacralità, e una quercia, sacra a Zeus. L’affresco presenta un’atmosfera calma e maestosa e sembra derivare da un modello greco databile alla fine del IV sec. a.C.</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19</a:t>
            </a:fld>
            <a:endParaRPr lang="it-IT"/>
          </a:p>
        </p:txBody>
      </p:sp>
    </p:spTree>
    <p:extLst>
      <p:ext uri="{BB962C8B-B14F-4D97-AF65-F5344CB8AC3E}">
        <p14:creationId xmlns:p14="http://schemas.microsoft.com/office/powerpoint/2010/main" val="45071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Terentius</a:t>
            </a:r>
            <a:r>
              <a:rPr lang="it-IT" dirty="0" smtClean="0"/>
              <a:t> Neo e la moglie</a:t>
            </a:r>
          </a:p>
          <a:p>
            <a:r>
              <a:rPr lang="it-IT" dirty="0" smtClean="0"/>
              <a:t>L’affresco, rinvenuto nel 1868 nel </a:t>
            </a:r>
            <a:r>
              <a:rPr lang="it-IT" dirty="0" err="1" smtClean="0"/>
              <a:t>tablinum</a:t>
            </a:r>
            <a:r>
              <a:rPr lang="it-IT" dirty="0" smtClean="0"/>
              <a:t> della Casa di </a:t>
            </a:r>
            <a:r>
              <a:rPr lang="it-IT" dirty="0" err="1" smtClean="0"/>
              <a:t>Terentius</a:t>
            </a:r>
            <a:r>
              <a:rPr lang="it-IT" dirty="0" smtClean="0"/>
              <a:t> Neo a Pompei, si data per analisi stilistica al 55 – 79 d.C. (IV stile pompeiano).</a:t>
            </a:r>
          </a:p>
          <a:p>
            <a:r>
              <a:rPr lang="it-IT" dirty="0" smtClean="0"/>
              <a:t>La pittura </a:t>
            </a:r>
            <a:r>
              <a:rPr lang="it-IT" dirty="0" err="1" smtClean="0"/>
              <a:t>parientale</a:t>
            </a:r>
            <a:r>
              <a:rPr lang="it-IT" dirty="0" smtClean="0"/>
              <a:t> ritrae una coppia di borghesi pompeiani, certamente marito e moglie, ed era collocato sulla parete di fondo dell’ambiente, in modo tale da essere visibile a chiunque transitasse per l’atrio. Si tratta del panettiere </a:t>
            </a:r>
            <a:r>
              <a:rPr lang="it-IT" dirty="0" err="1" smtClean="0"/>
              <a:t>Terentius</a:t>
            </a:r>
            <a:r>
              <a:rPr lang="it-IT" dirty="0" smtClean="0"/>
              <a:t> Neo, come rivela l’iscrizione graffita all’interno della casa, e non, come si è erroneamente ritenuto per lungo tempo, di </a:t>
            </a:r>
            <a:r>
              <a:rPr lang="it-IT" dirty="0" err="1" smtClean="0"/>
              <a:t>Paquius</a:t>
            </a:r>
            <a:r>
              <a:rPr lang="it-IT" dirty="0" smtClean="0"/>
              <a:t> </a:t>
            </a:r>
            <a:r>
              <a:rPr lang="it-IT" dirty="0" err="1" smtClean="0"/>
              <a:t>Proculus</a:t>
            </a:r>
            <a:r>
              <a:rPr lang="it-IT" dirty="0" smtClean="0"/>
              <a:t>, il cui nome compare invece in una iscrizione elettorale dipinta su una parete esterna.</a:t>
            </a:r>
          </a:p>
          <a:p>
            <a:r>
              <a:rPr lang="it-IT" dirty="0" smtClean="0"/>
              <a:t>I due si fanno ritrarre come raffinati benestanti, colti e alla moda. Nonostante tutto, però, i tratti somatici, resi dall’autore con voluta fedeltà, tradiscono la provenienza provinciale dei due </a:t>
            </a:r>
            <a:r>
              <a:rPr lang="it-IT" dirty="0" err="1" smtClean="0"/>
              <a:t>parvenus</a:t>
            </a:r>
            <a:r>
              <a:rPr lang="it-IT" dirty="0" smtClean="0"/>
              <a:t>, probabilmente Sanniti che, una volta conquistato il benessere economico, ambiscono a mascherare le proprie umili origini e ad entrare a pieno diritto nella buona società.</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38</a:t>
            </a:fld>
            <a:endParaRPr lang="it-IT"/>
          </a:p>
        </p:txBody>
      </p:sp>
    </p:spTree>
    <p:extLst>
      <p:ext uri="{BB962C8B-B14F-4D97-AF65-F5344CB8AC3E}">
        <p14:creationId xmlns:p14="http://schemas.microsoft.com/office/powerpoint/2010/main" val="3528017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a:p>
            <a:r>
              <a:rPr lang="it-IT" dirty="0" smtClean="0"/>
              <a:t>Ritratto cd. di Saffo</a:t>
            </a:r>
          </a:p>
          <a:p>
            <a:r>
              <a:rPr lang="it-IT" dirty="0" smtClean="0"/>
              <a:t>L’affresco, in IV stile pompeiano, databile per analisi stilistica al 55 – 79 d.C., fu rinvenuto, il 24 maggio del 1760, nella casa VI, 17 o Insula </a:t>
            </a:r>
            <a:r>
              <a:rPr lang="it-IT" dirty="0" err="1" smtClean="0"/>
              <a:t>occidentalis</a:t>
            </a:r>
            <a:r>
              <a:rPr lang="it-IT" dirty="0" smtClean="0"/>
              <a:t> a Pompei.</a:t>
            </a:r>
          </a:p>
          <a:p>
            <a:r>
              <a:rPr lang="it-IT" dirty="0" smtClean="0"/>
              <a:t>Il dipinto rappresenta il busto di una fanciulla, inserito entro un medaglione a fondo violaceo che spicca sulla parete a fondo bianco, con un polittico di quattro tavolette cerate nella mano sinistra e uno stilo nella destra, che leziosamente ella accosta alle labbra in atteggiamento meditabondo, quasi a voler riflettere un attimo prima di accingersi a scrivere.</a:t>
            </a:r>
          </a:p>
          <a:p>
            <a:r>
              <a:rPr lang="it-IT" dirty="0" smtClean="0"/>
              <a:t>Il quadretto, che faceva pendant con un ritratto maschile, è costruito secondo uno schema ben collaudato. L’affresco è privo di qualunque intenzione ritrattistica, che esclude anche la possibilità di identificazione con la celebre poetessa greca da cui riceve il nome, inserendosi piuttosto nel filone del ritratto intenzionale, inteso in questo caso a mettere in risalto, con il tipo della </a:t>
            </a:r>
            <a:r>
              <a:rPr lang="it-IT" dirty="0" err="1" smtClean="0"/>
              <a:t>docta</a:t>
            </a:r>
            <a:r>
              <a:rPr lang="it-IT" dirty="0" smtClean="0"/>
              <a:t> </a:t>
            </a:r>
            <a:r>
              <a:rPr lang="it-IT" dirty="0" err="1" smtClean="0"/>
              <a:t>puella</a:t>
            </a:r>
            <a:r>
              <a:rPr lang="it-IT" dirty="0" smtClean="0"/>
              <a:t>, l’appartenenza della fanciulla ad una famiglia colta e facoltosa.</a:t>
            </a:r>
            <a:endParaRPr lang="it-IT" dirty="0"/>
          </a:p>
        </p:txBody>
      </p:sp>
      <p:sp>
        <p:nvSpPr>
          <p:cNvPr id="4" name="Segnaposto numero diapositiva 3"/>
          <p:cNvSpPr>
            <a:spLocks noGrp="1"/>
          </p:cNvSpPr>
          <p:nvPr>
            <p:ph type="sldNum" sz="quarter" idx="10"/>
          </p:nvPr>
        </p:nvSpPr>
        <p:spPr/>
        <p:txBody>
          <a:bodyPr/>
          <a:lstStyle/>
          <a:p>
            <a:fld id="{9570C1C6-A0D3-4458-AEA0-ADD86486316A}" type="slidenum">
              <a:rPr lang="it-IT" smtClean="0"/>
              <a:t>39</a:t>
            </a:fld>
            <a:endParaRPr lang="it-IT"/>
          </a:p>
        </p:txBody>
      </p:sp>
    </p:spTree>
    <p:extLst>
      <p:ext uri="{BB962C8B-B14F-4D97-AF65-F5344CB8AC3E}">
        <p14:creationId xmlns:p14="http://schemas.microsoft.com/office/powerpoint/2010/main" val="319392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76BC400-6972-4D77-83AF-7879CE0EA391}" type="datetimeFigureOut">
              <a:rPr lang="it-IT" smtClean="0"/>
              <a:t>14/07/2018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3656273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76BC400-6972-4D77-83AF-7879CE0EA391}" type="datetimeFigureOut">
              <a:rPr lang="it-IT" smtClean="0"/>
              <a:t>14/07/2018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2603133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76BC400-6972-4D77-83AF-7879CE0EA391}" type="datetimeFigureOut">
              <a:rPr lang="it-IT" smtClean="0"/>
              <a:t>14/07/2018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181699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76BC400-6972-4D77-83AF-7879CE0EA391}" type="datetimeFigureOut">
              <a:rPr lang="it-IT" smtClean="0"/>
              <a:t>14/07/2018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2009729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76BC400-6972-4D77-83AF-7879CE0EA391}" type="datetimeFigureOut">
              <a:rPr lang="it-IT" smtClean="0"/>
              <a:t>14/07/2018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438163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76BC400-6972-4D77-83AF-7879CE0EA391}" type="datetimeFigureOut">
              <a:rPr lang="it-IT" smtClean="0"/>
              <a:t>14/07/2018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142248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76BC400-6972-4D77-83AF-7879CE0EA391}" type="datetimeFigureOut">
              <a:rPr lang="it-IT" smtClean="0"/>
              <a:t>14/07/2018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485559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76BC400-6972-4D77-83AF-7879CE0EA391}" type="datetimeFigureOut">
              <a:rPr lang="it-IT" smtClean="0"/>
              <a:t>14/07/2018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3707340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76BC400-6972-4D77-83AF-7879CE0EA391}" type="datetimeFigureOut">
              <a:rPr lang="it-IT" smtClean="0"/>
              <a:t>14/07/2018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98047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76BC400-6972-4D77-83AF-7879CE0EA391}" type="datetimeFigureOut">
              <a:rPr lang="it-IT" smtClean="0"/>
              <a:t>14/07/2018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339766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76BC400-6972-4D77-83AF-7879CE0EA391}" type="datetimeFigureOut">
              <a:rPr lang="it-IT" smtClean="0"/>
              <a:t>14/07/2018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F7FA643-6D1D-47A5-8010-A5440D53C7F6}" type="slidenum">
              <a:rPr lang="it-IT" smtClean="0"/>
              <a:t>‹N›</a:t>
            </a:fld>
            <a:endParaRPr lang="it-IT"/>
          </a:p>
        </p:txBody>
      </p:sp>
    </p:spTree>
    <p:extLst>
      <p:ext uri="{BB962C8B-B14F-4D97-AF65-F5344CB8AC3E}">
        <p14:creationId xmlns:p14="http://schemas.microsoft.com/office/powerpoint/2010/main" val="2425007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BC400-6972-4D77-83AF-7879CE0EA391}" type="datetimeFigureOut">
              <a:rPr lang="it-IT" smtClean="0"/>
              <a:t>14/07/2018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7FA643-6D1D-47A5-8010-A5440D53C7F6}" type="slidenum">
              <a:rPr lang="it-IT" smtClean="0"/>
              <a:t>‹N›</a:t>
            </a:fld>
            <a:endParaRPr lang="it-IT"/>
          </a:p>
        </p:txBody>
      </p:sp>
    </p:spTree>
    <p:extLst>
      <p:ext uri="{BB962C8B-B14F-4D97-AF65-F5344CB8AC3E}">
        <p14:creationId xmlns:p14="http://schemas.microsoft.com/office/powerpoint/2010/main" val="373374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9" y="11696"/>
            <a:ext cx="5579586" cy="6846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974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2818656" cy="1143000"/>
          </a:xfrm>
        </p:spPr>
        <p:txBody>
          <a:bodyPr>
            <a:normAutofit/>
          </a:bodyPr>
          <a:lstStyle/>
          <a:p>
            <a:r>
              <a:rPr lang="it-IT" sz="2000" dirty="0" smtClean="0"/>
              <a:t>Cista di </a:t>
            </a:r>
            <a:r>
              <a:rPr lang="it-IT" sz="2000" dirty="0" err="1" smtClean="0"/>
              <a:t>Ficoroni</a:t>
            </a:r>
            <a:r>
              <a:rPr lang="it-IT" sz="2000" dirty="0" smtClean="0"/>
              <a:t>, part. Coperchio, Dionisio tra </a:t>
            </a:r>
            <a:r>
              <a:rPr lang="it-IT" sz="2000" dirty="0" err="1" smtClean="0"/>
              <a:t>du</a:t>
            </a:r>
            <a:r>
              <a:rPr lang="it-IT" sz="2000" dirty="0" smtClean="0"/>
              <a:t> satiri</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92"/>
            <a:ext cx="557065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565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fontScale="90000"/>
          </a:bodyPr>
          <a:lstStyle/>
          <a:p>
            <a:r>
              <a:rPr lang="it-IT" sz="2000" dirty="0" smtClean="0"/>
              <a:t>Pompei, tomba di </a:t>
            </a:r>
            <a:r>
              <a:rPr lang="it-IT" sz="2000" dirty="0" err="1" smtClean="0"/>
              <a:t>Vestorius</a:t>
            </a:r>
            <a:r>
              <a:rPr lang="it-IT" sz="2000" dirty="0" smtClean="0"/>
              <a:t> </a:t>
            </a:r>
            <a:r>
              <a:rPr lang="it-IT" sz="2000" dirty="0" err="1" smtClean="0"/>
              <a:t>PRISCUS</a:t>
            </a:r>
            <a:r>
              <a:rPr lang="it-IT" sz="2000" dirty="0" smtClean="0"/>
              <a:t>. Servizio di argenteria sua una </a:t>
            </a:r>
            <a:r>
              <a:rPr lang="it-IT" sz="2000" dirty="0" err="1" smtClean="0"/>
              <a:t>tavaola</a:t>
            </a:r>
            <a:r>
              <a:rPr lang="it-IT" sz="2000" dirty="0" smtClean="0"/>
              <a:t>, 1.0 sec. affresco</a:t>
            </a:r>
            <a:endParaRPr lang="it-IT" sz="2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10" y="11224"/>
            <a:ext cx="9149433" cy="586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2425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fontScale="90000"/>
          </a:bodyPr>
          <a:lstStyle/>
          <a:p>
            <a:r>
              <a:rPr lang="it-IT" sz="2000" dirty="0" smtClean="0"/>
              <a:t>Pompei. Il </a:t>
            </a:r>
            <a:r>
              <a:rPr lang="it-IT" sz="2000" dirty="0" err="1" smtClean="0"/>
              <a:t>fonaio</a:t>
            </a:r>
            <a:r>
              <a:rPr lang="it-IT" sz="2000" dirty="0" smtClean="0"/>
              <a:t> ed i suoi clienti, </a:t>
            </a:r>
            <a:r>
              <a:rPr lang="it-IT" sz="2000" dirty="0" err="1" smtClean="0"/>
              <a:t>1.o</a:t>
            </a:r>
            <a:r>
              <a:rPr lang="it-IT" sz="2000" dirty="0" smtClean="0"/>
              <a:t> sec. Napoli, Museo Archeologico Nazionale, affresco, h 0.50, l. 0.56</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049"/>
            <a:ext cx="5310768" cy="687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817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Autofit/>
          </a:bodyPr>
          <a:lstStyle/>
          <a:p>
            <a:r>
              <a:rPr lang="it-IT" sz="2000" dirty="0" smtClean="0"/>
              <a:t>Pompei, Rissa nell’anfiteatro, Napoli, Muso Archeologico Nazionale, affresco h 1.70, l 1.85</a:t>
            </a:r>
            <a:endParaRPr lang="it-IT" sz="2000"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558" y="28465"/>
            <a:ext cx="7129618" cy="6280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26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24486" y="274638"/>
            <a:ext cx="2412010" cy="1143000"/>
          </a:xfrm>
        </p:spPr>
        <p:txBody>
          <a:bodyPr>
            <a:normAutofit/>
          </a:bodyPr>
          <a:lstStyle/>
          <a:p>
            <a:r>
              <a:rPr lang="it-IT" sz="2000" dirty="0" smtClean="0"/>
              <a:t>Il sacrificio d Ifigenia</a:t>
            </a:r>
            <a:endParaRPr lang="it-IT" sz="2000" dirty="0"/>
          </a:p>
        </p:txBody>
      </p:sp>
      <p:sp>
        <p:nvSpPr>
          <p:cNvPr id="3" name="Segnaposto contenuto 2"/>
          <p:cNvSpPr>
            <a:spLocks noGrp="1"/>
          </p:cNvSpPr>
          <p:nvPr>
            <p:ph idx="1"/>
          </p:nvPr>
        </p:nvSpPr>
        <p:spPr/>
        <p:txBody>
          <a:bodyPr/>
          <a:lstStyle/>
          <a:p>
            <a:endParaRPr lang="it-IT"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7" y="33738"/>
            <a:ext cx="6604339" cy="68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7791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148064" y="274638"/>
            <a:ext cx="3538736" cy="1143000"/>
          </a:xfrm>
        </p:spPr>
        <p:txBody>
          <a:bodyPr>
            <a:normAutofit/>
          </a:bodyPr>
          <a:lstStyle/>
          <a:p>
            <a:r>
              <a:rPr lang="it-IT" sz="2000" dirty="0" smtClean="0"/>
              <a:t>Bacco ed il Vesuvio</a:t>
            </a:r>
            <a:endParaRPr lang="it-IT" sz="2000" dirty="0"/>
          </a:p>
        </p:txBody>
      </p:sp>
      <p:sp>
        <p:nvSpPr>
          <p:cNvPr id="3" name="Segnaposto contenuto 2"/>
          <p:cNvSpPr>
            <a:spLocks noGrp="1"/>
          </p:cNvSpPr>
          <p:nvPr>
            <p:ph idx="1"/>
          </p:nvPr>
        </p:nvSpPr>
        <p:spPr/>
        <p:txBody>
          <a:bodyPr/>
          <a:lstStyle/>
          <a:p>
            <a:endParaRPr lang="it-IT"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465"/>
            <a:ext cx="4932040" cy="6870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176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40152" y="274638"/>
            <a:ext cx="2746648" cy="1143000"/>
          </a:xfrm>
        </p:spPr>
        <p:txBody>
          <a:bodyPr>
            <a:normAutofit/>
          </a:bodyPr>
          <a:lstStyle/>
          <a:p>
            <a:r>
              <a:rPr lang="it-IT" sz="2000" dirty="0" smtClean="0"/>
              <a:t>Enea ferito</a:t>
            </a:r>
            <a:endParaRPr lang="it-IT" sz="2000" dirty="0"/>
          </a:p>
        </p:txBody>
      </p:sp>
      <p:sp>
        <p:nvSpPr>
          <p:cNvPr id="3" name="Segnaposto contenuto 2"/>
          <p:cNvSpPr>
            <a:spLocks noGrp="1"/>
          </p:cNvSpPr>
          <p:nvPr>
            <p:ph idx="1"/>
          </p:nvPr>
        </p:nvSpPr>
        <p:spPr/>
        <p:txBody>
          <a:bodyPr/>
          <a:lstStyle/>
          <a:p>
            <a:endParaRPr lang="it-IT"/>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4989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157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2818656" cy="1143000"/>
          </a:xfrm>
        </p:spPr>
        <p:txBody>
          <a:bodyPr>
            <a:normAutofit/>
          </a:bodyPr>
          <a:lstStyle/>
          <a:p>
            <a:r>
              <a:rPr lang="it-IT" sz="2000" dirty="0" smtClean="0"/>
              <a:t>Perseo ed Andromeda</a:t>
            </a:r>
            <a:endParaRPr lang="it-IT" sz="2000"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6707"/>
            <a:ext cx="5690520" cy="683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03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976730" y="274638"/>
            <a:ext cx="2710070" cy="1143000"/>
          </a:xfrm>
        </p:spPr>
        <p:txBody>
          <a:bodyPr>
            <a:normAutofit/>
          </a:bodyPr>
          <a:lstStyle/>
          <a:p>
            <a:r>
              <a:rPr lang="it-IT" sz="2000" dirty="0" err="1" smtClean="0"/>
              <a:t>Cd</a:t>
            </a:r>
            <a:r>
              <a:rPr lang="it-IT" sz="2000" dirty="0" smtClean="0"/>
              <a:t>. Flora</a:t>
            </a:r>
            <a:br>
              <a:rPr lang="it-IT" sz="2000" dirty="0" smtClean="0"/>
            </a:br>
            <a:endParaRPr lang="it-IT" sz="2000"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537" y="28465"/>
            <a:ext cx="5636024" cy="682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923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a:bodyPr>
          <a:lstStyle/>
          <a:p>
            <a:r>
              <a:rPr lang="it-IT" sz="2000" dirty="0" smtClean="0"/>
              <a:t>Europa su toro</a:t>
            </a:r>
            <a:endParaRPr lang="it-IT" sz="2000" dirty="0"/>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52468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8908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a:bodyPr>
          <a:lstStyle/>
          <a:p>
            <a:r>
              <a:rPr lang="it-IT" sz="2000" dirty="0" smtClean="0"/>
              <a:t>Tivoli,, Villa Adriana, Centauro e fiere, 130-138, Berlino </a:t>
            </a:r>
            <a:r>
              <a:rPr lang="it-IT" sz="2000" dirty="0" err="1" smtClean="0"/>
              <a:t>Staatliche</a:t>
            </a:r>
            <a:r>
              <a:rPr lang="it-IT" sz="2000" dirty="0" smtClean="0"/>
              <a:t> </a:t>
            </a:r>
            <a:r>
              <a:rPr lang="it-IT" sz="2000" dirty="0" err="1" smtClean="0"/>
              <a:t>Museen.mosaico</a:t>
            </a:r>
            <a:r>
              <a:rPr lang="it-IT" sz="2000" dirty="0" smtClean="0"/>
              <a:t> </a:t>
            </a:r>
            <a:r>
              <a:rPr lang="it-IT" sz="2000" dirty="0" err="1" smtClean="0"/>
              <a:t>pvimntale</a:t>
            </a:r>
            <a:r>
              <a:rPr lang="it-IT" sz="2000" dirty="0" smtClean="0"/>
              <a:t>, l m </a:t>
            </a:r>
            <a:r>
              <a:rPr lang="it-IT" sz="2000" smtClean="0"/>
              <a:t>o.62</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0960"/>
            <a:ext cx="4568141" cy="5606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307" y="0"/>
            <a:ext cx="4575860" cy="5587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7687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2345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700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778" y="9938"/>
            <a:ext cx="9289947" cy="5219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3027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531440"/>
            <a:ext cx="9113013"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699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672" y="9938"/>
            <a:ext cx="9172318" cy="2338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08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41364"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746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16" y="0"/>
            <a:ext cx="9153020"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8736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717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674758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3917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35206"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4755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938"/>
            <a:ext cx="9314288" cy="6011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731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686"/>
            <a:ext cx="8362828" cy="6842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741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2818656" cy="1143000"/>
          </a:xfrm>
        </p:spPr>
        <p:txBody>
          <a:bodyPr>
            <a:normAutofit fontScale="90000"/>
          </a:bodyPr>
          <a:lstStyle/>
          <a:p>
            <a:r>
              <a:rPr lang="it-IT" sz="2000" dirty="0" smtClean="0"/>
              <a:t>Palestrina, Santuario della Fortuna Primigenia, mosaico con paesaggio nilotico, Palestrina, Museo Prenestino </a:t>
            </a:r>
            <a:r>
              <a:rPr lang="it-IT" sz="2000" dirty="0" err="1" smtClean="0"/>
              <a:t>Barberiniano</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15" y="7708"/>
            <a:ext cx="5581352" cy="6850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0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53" y="9466"/>
            <a:ext cx="9219736" cy="637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025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907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550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951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fontScale="90000"/>
          </a:bodyPr>
          <a:lstStyle/>
          <a:p>
            <a:r>
              <a:rPr lang="it-IT" sz="2000" dirty="0" smtClean="0"/>
              <a:t>Ostia, Via di Diana, Insegna di una tavola calda ( </a:t>
            </a:r>
            <a:r>
              <a:rPr lang="it-IT" sz="2000" dirty="0" err="1" smtClean="0"/>
              <a:t>thermopoiu</a:t>
            </a:r>
            <a:r>
              <a:rPr lang="it-IT" sz="2000" dirty="0" smtClean="0"/>
              <a:t> ), affresco, h. 0.50, l 1.05</a:t>
            </a:r>
            <a:endParaRPr lang="it-IT" sz="20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229600" cy="398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819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93296"/>
            <a:ext cx="8229600" cy="764704"/>
          </a:xfrm>
        </p:spPr>
        <p:txBody>
          <a:bodyPr>
            <a:normAutofit/>
          </a:bodyPr>
          <a:lstStyle/>
          <a:p>
            <a:r>
              <a:rPr lang="it-IT" sz="2000" dirty="0" smtClean="0"/>
              <a:t>Roma, Via Portuense, affresco all’ingresso di una tomba, cestino di fiori, 2.0 sec. Roma. Museo Nazionale l 1.07</a:t>
            </a:r>
            <a:endParaRPr lang="it-IT" sz="20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223918"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099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16016" y="274638"/>
            <a:ext cx="3970784" cy="1143000"/>
          </a:xfrm>
        </p:spPr>
        <p:txBody>
          <a:bodyPr>
            <a:normAutofit/>
          </a:bodyPr>
          <a:lstStyle/>
          <a:p>
            <a:r>
              <a:rPr lang="it-IT" sz="2000" dirty="0" smtClean="0"/>
              <a:t>Roma, Via Latina, Iscrizione a mosaico all’ingresso di un </a:t>
            </a:r>
            <a:r>
              <a:rPr lang="it-IT" sz="2000" dirty="0" smtClean="0"/>
              <a:t>colombario</a:t>
            </a:r>
            <a:r>
              <a:rPr lang="it-IT" sz="2000" dirty="0" smtClean="0"/>
              <a:t>, </a:t>
            </a:r>
            <a:r>
              <a:rPr lang="it-IT" sz="2000" dirty="0" err="1" smtClean="0"/>
              <a:t>1.o</a:t>
            </a:r>
            <a:r>
              <a:rPr lang="it-IT" sz="2000" dirty="0" smtClean="0"/>
              <a:t> sec., mosaico</a:t>
            </a:r>
            <a:endParaRPr lang="it-IT" sz="20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952264"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849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660232" y="274638"/>
            <a:ext cx="2483768" cy="1143000"/>
          </a:xfrm>
        </p:spPr>
        <p:txBody>
          <a:bodyPr>
            <a:normAutofit fontScale="90000"/>
          </a:bodyPr>
          <a:lstStyle/>
          <a:p>
            <a:r>
              <a:rPr lang="it-IT" sz="2000" dirty="0" smtClean="0"/>
              <a:t>Roma, Via Portuense, Ritratto  clipeato, </a:t>
            </a:r>
            <a:r>
              <a:rPr lang="it-IT" sz="2000" dirty="0" err="1" smtClean="0"/>
              <a:t>2.o</a:t>
            </a:r>
            <a:r>
              <a:rPr lang="it-IT" sz="2000" dirty="0" smtClean="0"/>
              <a:t> sec. , Roma Museo Nazionale, affresco</a:t>
            </a:r>
            <a:endParaRPr lang="it-IT" sz="20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77"/>
            <a:ext cx="6570766" cy="7023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284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a:bodyPr>
          <a:lstStyle/>
          <a:p>
            <a:r>
              <a:rPr lang="it-IT" sz="2000" dirty="0" smtClean="0"/>
              <a:t>Pompei, ritratti su clipei appesi in un edificio, </a:t>
            </a:r>
            <a:r>
              <a:rPr lang="it-IT" sz="2000" dirty="0" err="1" smtClean="0"/>
              <a:t>1.o</a:t>
            </a:r>
            <a:r>
              <a:rPr lang="it-IT" sz="2000" dirty="0" smtClean="0"/>
              <a:t> sec. affresco</a:t>
            </a:r>
            <a:endParaRPr lang="it-IT" sz="20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8476157"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443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1143000"/>
          </a:xfrm>
        </p:spPr>
        <p:txBody>
          <a:bodyPr>
            <a:normAutofit fontScale="90000"/>
          </a:bodyPr>
          <a:lstStyle/>
          <a:p>
            <a:r>
              <a:rPr lang="it-IT" sz="2000" dirty="0" smtClean="0"/>
              <a:t>Pompei, ritratto </a:t>
            </a:r>
            <a:r>
              <a:rPr lang="it-IT" sz="2000" dirty="0" err="1" smtClean="0"/>
              <a:t>diun</a:t>
            </a:r>
            <a:r>
              <a:rPr lang="it-IT" sz="2000" dirty="0" smtClean="0"/>
              <a:t> magistrato e di sua moglie, </a:t>
            </a:r>
            <a:r>
              <a:rPr lang="it-IT" sz="2000" dirty="0" err="1" smtClean="0"/>
              <a:t>1.o</a:t>
            </a:r>
            <a:r>
              <a:rPr lang="it-IT" sz="2000" dirty="0" smtClean="0"/>
              <a:t> sec. Napoli, Museo Arch. Nazionale, affresco, </a:t>
            </a:r>
            <a:r>
              <a:rPr lang="it-IT" sz="2000" dirty="0" err="1" smtClean="0"/>
              <a:t>h.0,58</a:t>
            </a:r>
            <a:endParaRPr lang="it-IT" sz="2000" dirty="0"/>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062" y="16971"/>
            <a:ext cx="5418753" cy="684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552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1210" y="274638"/>
            <a:ext cx="2205286" cy="1143000"/>
          </a:xfrm>
        </p:spPr>
        <p:txBody>
          <a:bodyPr>
            <a:normAutofit/>
          </a:bodyPr>
          <a:lstStyle/>
          <a:p>
            <a:r>
              <a:rPr lang="it-IT" sz="2000" dirty="0" smtClean="0"/>
              <a:t>Ritratto cd, di Saffo</a:t>
            </a:r>
            <a:endParaRPr lang="it-IT" sz="2000" dirty="0"/>
          </a:p>
        </p:txBody>
      </p:sp>
      <p:sp>
        <p:nvSpPr>
          <p:cNvPr id="3" name="Segnaposto contenuto 2"/>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8312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709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1143000"/>
          </a:xfrm>
        </p:spPr>
        <p:txBody>
          <a:bodyPr>
            <a:normAutofit fontScale="90000"/>
          </a:bodyPr>
          <a:lstStyle/>
          <a:p>
            <a:r>
              <a:rPr lang="it-IT" sz="2000" dirty="0" smtClean="0"/>
              <a:t>Prima Porta, Villa di Livia, Grande sala decorata con scene di giardini e uccelli, part. Prime metà del </a:t>
            </a:r>
            <a:r>
              <a:rPr lang="it-IT" sz="2000" dirty="0" err="1" smtClean="0"/>
              <a:t>1.o</a:t>
            </a:r>
            <a:r>
              <a:rPr lang="it-IT" sz="2000" dirty="0" smtClean="0"/>
              <a:t> sec., Roma, Museo Nazionale, </a:t>
            </a:r>
            <a:r>
              <a:rPr lang="it-IT" sz="2000" dirty="0" err="1" smtClean="0"/>
              <a:t>ffresco</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77"/>
            <a:ext cx="5462440" cy="685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537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3968" y="274638"/>
            <a:ext cx="4402832" cy="1143000"/>
          </a:xfrm>
        </p:spPr>
        <p:txBody>
          <a:bodyPr>
            <a:normAutofit fontScale="90000"/>
          </a:bodyPr>
          <a:lstStyle/>
          <a:p>
            <a:r>
              <a:rPr lang="it-IT" sz="2000" dirty="0" err="1" smtClean="0"/>
              <a:t>El</a:t>
            </a:r>
            <a:r>
              <a:rPr lang="it-IT" sz="2000" dirty="0" smtClean="0"/>
              <a:t> Fayyum, ritratto i donna anziana, </a:t>
            </a:r>
            <a:r>
              <a:rPr lang="it-IT" sz="2000" dirty="0" err="1" smtClean="0"/>
              <a:t>2.o</a:t>
            </a:r>
            <a:r>
              <a:rPr lang="it-IT" sz="2000" dirty="0" smtClean="0"/>
              <a:t> sec. Berlino, </a:t>
            </a:r>
            <a:r>
              <a:rPr lang="it-IT" sz="2000" dirty="0" err="1" smtClean="0"/>
              <a:t>Staatliche</a:t>
            </a:r>
            <a:r>
              <a:rPr lang="it-IT" sz="2000" dirty="0" smtClean="0"/>
              <a:t> </a:t>
            </a:r>
            <a:r>
              <a:rPr lang="it-IT" sz="2000" dirty="0" err="1" smtClean="0"/>
              <a:t>Museen,Antikensammlungen</a:t>
            </a:r>
            <a:r>
              <a:rPr lang="it-IT" sz="2000" dirty="0" smtClean="0"/>
              <a:t>, encausto su legno, h </a:t>
            </a:r>
            <a:r>
              <a:rPr lang="it-IT" sz="2000" dirty="0" err="1" smtClean="0"/>
              <a:t>o.35</a:t>
            </a:r>
            <a:r>
              <a:rPr lang="it-IT" sz="2000" dirty="0" smtClean="0"/>
              <a:t>, l </a:t>
            </a:r>
            <a:r>
              <a:rPr lang="it-IT" sz="2000" dirty="0" err="1" smtClean="0"/>
              <a:t>o.18</a:t>
            </a:r>
            <a:endParaRPr lang="it-IT" sz="2000"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38271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0166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74638"/>
            <a:ext cx="3106688" cy="1143000"/>
          </a:xfrm>
        </p:spPr>
        <p:txBody>
          <a:bodyPr>
            <a:normAutofit fontScale="90000"/>
          </a:bodyPr>
          <a:lstStyle/>
          <a:p>
            <a:r>
              <a:rPr lang="it-IT" sz="2000" dirty="0" smtClean="0"/>
              <a:t>Ercolano, basilica, Teseo libera i giovani ateniesi, tra 60 e 70, Napoli, Museo Arch. Nazionale, affresco, h 1.90, l 1.53</a:t>
            </a:r>
            <a:endParaRPr lang="it-IT" sz="20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1" y="18729"/>
            <a:ext cx="5293672" cy="6839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443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88024" y="274638"/>
            <a:ext cx="3898776" cy="1143000"/>
          </a:xfrm>
        </p:spPr>
        <p:txBody>
          <a:bodyPr>
            <a:normAutofit fontScale="90000"/>
          </a:bodyPr>
          <a:lstStyle/>
          <a:p>
            <a:r>
              <a:rPr lang="it-IT" sz="2000" dirty="0" smtClean="0"/>
              <a:t>Roma, tomba sull’esquilino, scena con soggetto storico, </a:t>
            </a:r>
            <a:r>
              <a:rPr lang="it-IT" sz="2000" dirty="0" err="1" smtClean="0"/>
              <a:t>3.o</a:t>
            </a:r>
            <a:r>
              <a:rPr lang="it-IT" sz="2000" dirty="0" smtClean="0"/>
              <a:t> sec. </a:t>
            </a:r>
            <a:r>
              <a:rPr lang="it-IT" sz="2000" dirty="0" err="1" smtClean="0"/>
              <a:t>Av</a:t>
            </a:r>
            <a:r>
              <a:rPr lang="it-IT" sz="2000" dirty="0" smtClean="0"/>
              <a:t>. Cr., Roma, Campidoglio, Palazzo dei Conservatori, affresco, h </a:t>
            </a:r>
            <a:r>
              <a:rPr lang="it-IT" sz="2000" dirty="0" err="1" smtClean="0"/>
              <a:t>o.875</a:t>
            </a:r>
            <a:r>
              <a:rPr lang="it-IT" sz="2000" dirty="0" smtClean="0"/>
              <a:t>, l 0.45</a:t>
            </a:r>
            <a:endParaRPr lang="it-IT" sz="2000"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6707"/>
            <a:ext cx="4405121" cy="683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2198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74638"/>
            <a:ext cx="3384376" cy="1143000"/>
          </a:xfrm>
        </p:spPr>
        <p:txBody>
          <a:bodyPr>
            <a:normAutofit fontScale="90000"/>
          </a:bodyPr>
          <a:lstStyle/>
          <a:p>
            <a:r>
              <a:rPr lang="it-IT" sz="2000" dirty="0" smtClean="0"/>
              <a:t>Pompei, Casa di </a:t>
            </a:r>
            <a:r>
              <a:rPr lang="it-IT" sz="2000" dirty="0" err="1" smtClean="0"/>
              <a:t>Gavius</a:t>
            </a:r>
            <a:r>
              <a:rPr lang="it-IT" sz="2000" dirty="0" smtClean="0"/>
              <a:t> Rufus, Teseo libera i giovani ateniesi, tra 60-79, Napoli, Museo Arch. Nazionale, </a:t>
            </a:r>
            <a:r>
              <a:rPr lang="it-IT" sz="2000" dirty="0" err="1" smtClean="0"/>
              <a:t>affresc</a:t>
            </a:r>
            <a:r>
              <a:rPr lang="it-IT" sz="2000" dirty="0" smtClean="0"/>
              <a:t>, h. </a:t>
            </a:r>
            <a:r>
              <a:rPr lang="it-IT" sz="2000" dirty="0" err="1" smtClean="0"/>
              <a:t>o.90</a:t>
            </a:r>
            <a:r>
              <a:rPr lang="it-IT" sz="2000" dirty="0" smtClean="0"/>
              <a:t>, </a:t>
            </a:r>
            <a:r>
              <a:rPr lang="it-IT" sz="2000" dirty="0" err="1" smtClean="0"/>
              <a:t>l0.80</a:t>
            </a:r>
            <a:endParaRPr lang="it-IT" sz="2000"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1"/>
            <a:ext cx="5446959" cy="685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753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419872" y="274638"/>
            <a:ext cx="5266928" cy="1143000"/>
          </a:xfrm>
        </p:spPr>
        <p:txBody>
          <a:bodyPr>
            <a:normAutofit/>
          </a:bodyPr>
          <a:lstStyle/>
          <a:p>
            <a:r>
              <a:rPr lang="it-IT" sz="2000" dirty="0" smtClean="0"/>
              <a:t>Ercolano, basilica, Teseo libera i giovani ateniesi, part., tra il 60-79, </a:t>
            </a:r>
            <a:r>
              <a:rPr lang="it-IT" sz="2000" dirty="0" err="1" smtClean="0"/>
              <a:t>Napolo</a:t>
            </a:r>
            <a:r>
              <a:rPr lang="it-IT" sz="2000" dirty="0" smtClean="0"/>
              <a:t>, Museo Arch. Nazionale, affresco</a:t>
            </a:r>
            <a:endParaRPr lang="it-IT" sz="2000"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2771800" cy="688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193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4248" y="274638"/>
            <a:ext cx="2339752" cy="1143000"/>
          </a:xfrm>
        </p:spPr>
        <p:txBody>
          <a:bodyPr>
            <a:normAutofit fontScale="90000"/>
          </a:bodyPr>
          <a:lstStyle/>
          <a:p>
            <a:r>
              <a:rPr lang="it-IT" sz="2000" dirty="0" smtClean="0"/>
              <a:t>Tarquinia, piccola scodella di ceramica fabbricata nel Lazio, prima metà del </a:t>
            </a:r>
            <a:r>
              <a:rPr lang="it-IT" sz="2000" dirty="0" err="1" smtClean="0"/>
              <a:t>3.o</a:t>
            </a:r>
            <a:r>
              <a:rPr lang="it-IT" sz="2000" dirty="0" smtClean="0"/>
              <a:t> sec. </a:t>
            </a:r>
            <a:r>
              <a:rPr lang="it-IT" sz="2000" dirty="0" err="1" smtClean="0"/>
              <a:t>Av</a:t>
            </a:r>
            <a:r>
              <a:rPr lang="it-IT" sz="2000" dirty="0" smtClean="0"/>
              <a:t>. Cr. , Tarquinia, Museo Nazionale, terracott</a:t>
            </a:r>
            <a:r>
              <a:rPr lang="it-IT" sz="2000" dirty="0"/>
              <a:t>a</a:t>
            </a:r>
            <a:r>
              <a:rPr lang="it-IT" sz="2000" dirty="0" smtClean="0"/>
              <a:t>,</a:t>
            </a:r>
            <a:endParaRPr lang="it-IT" sz="2000"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712111" cy="666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422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445224"/>
            <a:ext cx="8229600" cy="1412776"/>
          </a:xfrm>
        </p:spPr>
        <p:txBody>
          <a:bodyPr>
            <a:normAutofit/>
          </a:bodyPr>
          <a:lstStyle/>
          <a:p>
            <a:r>
              <a:rPr lang="it-IT" sz="2000" dirty="0" smtClean="0"/>
              <a:t>Roma, casa sull’Esquilino, scena che illustra un episodio dell’Odissea, part., , h 1.55, . Si tratta del più antico documento di pittura in Roma, .</a:t>
            </a:r>
            <a:r>
              <a:rPr lang="it-IT" sz="2000" dirty="0" err="1" smtClean="0"/>
              <a:t>av</a:t>
            </a:r>
            <a:r>
              <a:rPr lang="it-IT" sz="2000" dirty="0" smtClean="0"/>
              <a:t>. Cr., Vaticano, Biblioteca Apostolica, affresco</a:t>
            </a:r>
            <a:endParaRPr lang="it-IT" sz="2000"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76"/>
            <a:ext cx="8032400" cy="563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65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fontScale="90000"/>
          </a:bodyPr>
          <a:lstStyle/>
          <a:p>
            <a:r>
              <a:rPr lang="it-IT" sz="2000" dirty="0" smtClean="0"/>
              <a:t>Roma, casa sul Palatino detta ‘casa dei Grifi’, </a:t>
            </a:r>
            <a:r>
              <a:rPr lang="it-IT" sz="2000" dirty="0" err="1" smtClean="0"/>
              <a:t>Decorzione</a:t>
            </a:r>
            <a:r>
              <a:rPr lang="it-IT" sz="2000" dirty="0" smtClean="0"/>
              <a:t> parietale con effetti di </a:t>
            </a:r>
            <a:r>
              <a:rPr lang="it-IT" sz="2000" dirty="0" err="1" smtClean="0"/>
              <a:t>propsettiva</a:t>
            </a:r>
            <a:r>
              <a:rPr lang="it-IT" sz="2000" dirty="0" smtClean="0"/>
              <a:t>, 90-80 a. Cr., Roma </a:t>
            </a:r>
            <a:r>
              <a:rPr lang="it-IT" sz="2000" dirty="0" err="1" smtClean="0"/>
              <a:t>Antiquarium</a:t>
            </a:r>
            <a:r>
              <a:rPr lang="it-IT" sz="2000" dirty="0" smtClean="0"/>
              <a:t> del Palatino, </a:t>
            </a:r>
            <a:r>
              <a:rPr lang="it-IT" sz="2000" dirty="0" err="1" smtClean="0"/>
              <a:t>affrecso</a:t>
            </a:r>
            <a:r>
              <a:rPr lang="it-IT" sz="2000" dirty="0" smtClean="0"/>
              <a:t>, m </a:t>
            </a:r>
            <a:r>
              <a:rPr lang="it-IT" sz="2000" dirty="0" err="1" smtClean="0"/>
              <a:t>4X3</a:t>
            </a:r>
            <a:endParaRPr lang="it-IT" sz="2000"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37" y="16971"/>
            <a:ext cx="5333882" cy="6841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663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Roma, casa dei Grifi, sul Palatino</a:t>
            </a:r>
            <a:endParaRPr lang="it-IT" sz="2000"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5422"/>
            <a:ext cx="8028385" cy="382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6547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165304"/>
            <a:ext cx="8229600" cy="692696"/>
          </a:xfrm>
        </p:spPr>
        <p:txBody>
          <a:bodyPr>
            <a:normAutofit fontScale="90000"/>
          </a:bodyPr>
          <a:lstStyle/>
          <a:p>
            <a:r>
              <a:rPr lang="it-IT" sz="2000" dirty="0" smtClean="0"/>
              <a:t>Roma, casa nei pressi della </a:t>
            </a:r>
            <a:r>
              <a:rPr lang="it-IT" sz="2000" dirty="0" err="1" smtClean="0"/>
              <a:t>Frnesina</a:t>
            </a:r>
            <a:r>
              <a:rPr lang="it-IT" sz="2000" dirty="0" smtClean="0"/>
              <a:t>, </a:t>
            </a:r>
            <a:r>
              <a:rPr lang="it-IT" sz="2000" dirty="0" err="1" smtClean="0"/>
              <a:t>nvi</a:t>
            </a:r>
            <a:r>
              <a:rPr lang="it-IT" sz="2000" dirty="0" smtClean="0"/>
              <a:t>, 25-19 a. Cr. Roma Museo Nazionale, affresco, l </a:t>
            </a:r>
            <a:r>
              <a:rPr lang="it-IT" sz="2000" dirty="0" err="1" smtClean="0"/>
              <a:t>o.73</a:t>
            </a:r>
            <a:endParaRPr lang="it-IT" sz="2000" dirty="0"/>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398" y="20960"/>
            <a:ext cx="9292948" cy="3984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2132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normAutofit fontScale="90000"/>
          </a:bodyPr>
          <a:lstStyle/>
          <a:p>
            <a:r>
              <a:rPr lang="it-IT" sz="2200" dirty="0" smtClean="0"/>
              <a:t>Larino, Mosaico pavimentale, I pastori scoprono la lupa  i gemelli. III secolo, Larino, Municipio Marmi colorati</a:t>
            </a:r>
            <a:endParaRPr lang="it-IT" sz="22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8465"/>
            <a:ext cx="3947775" cy="6829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3718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7504" y="6309320"/>
            <a:ext cx="9036496" cy="548680"/>
          </a:xfrm>
        </p:spPr>
        <p:txBody>
          <a:bodyPr>
            <a:normAutofit fontScale="90000"/>
          </a:bodyPr>
          <a:lstStyle/>
          <a:p>
            <a:r>
              <a:rPr lang="it-IT" sz="2000" dirty="0" smtClean="0"/>
              <a:t>Roma, casa nei pressi della Farnesina, Maschere, part. 25-19 a. Cr. Roma Museo Nazionale, affresco, h </a:t>
            </a:r>
            <a:r>
              <a:rPr lang="it-IT" sz="2000" dirty="0" err="1" smtClean="0"/>
              <a:t>o.23</a:t>
            </a:r>
            <a:endParaRPr lang="it-IT" sz="2000"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 y="0"/>
            <a:ext cx="9197304"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503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fontScale="90000"/>
          </a:bodyPr>
          <a:lstStyle/>
          <a:p>
            <a:r>
              <a:rPr lang="it-IT" sz="2000" dirty="0" smtClean="0"/>
              <a:t>Roma, sala sul Palatino, ‘Aula Isiaca, fregio part., emblemi del culto di Iside, 30-20 . Cr. Roma, </a:t>
            </a:r>
            <a:r>
              <a:rPr lang="it-IT" sz="2000" dirty="0" err="1" smtClean="0"/>
              <a:t>Antiuarium</a:t>
            </a:r>
            <a:r>
              <a:rPr lang="it-IT" sz="2000" dirty="0" smtClean="0"/>
              <a:t> del Palatino</a:t>
            </a:r>
            <a:endParaRPr lang="it-IT" sz="2000"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51" y="0"/>
            <a:ext cx="9152871"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8622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1143000"/>
          </a:xfrm>
        </p:spPr>
        <p:txBody>
          <a:bodyPr>
            <a:normAutofit fontScale="90000"/>
          </a:bodyPr>
          <a:lstStyle/>
          <a:p>
            <a:r>
              <a:rPr lang="it-IT" sz="2000" dirty="0" smtClean="0"/>
              <a:t>Roma, sala sul Palatino, ‘Aula Isiaca’, decorazione delle pareti e del soffitto, part.</a:t>
            </a:r>
            <a:endParaRPr lang="it-IT" sz="2000"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4476"/>
            <a:ext cx="5427668" cy="683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266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6165304"/>
            <a:ext cx="8229600" cy="620688"/>
          </a:xfrm>
        </p:spPr>
        <p:txBody>
          <a:bodyPr>
            <a:normAutofit fontScale="90000"/>
          </a:bodyPr>
          <a:lstStyle/>
          <a:p>
            <a:r>
              <a:rPr lang="it-IT" sz="2000" dirty="0" smtClean="0"/>
              <a:t>Roma, casa sul Palatino detta ‘casa di Livia’, decorazione parietale part. Inizio </a:t>
            </a:r>
            <a:r>
              <a:rPr lang="it-IT" sz="2000" dirty="0" err="1" smtClean="0"/>
              <a:t>swl</a:t>
            </a:r>
            <a:r>
              <a:rPr lang="it-IT" sz="2000" dirty="0" smtClean="0"/>
              <a:t> </a:t>
            </a:r>
            <a:r>
              <a:rPr lang="it-IT" sz="2000" dirty="0" err="1" smtClean="0"/>
              <a:t>1.o</a:t>
            </a:r>
            <a:r>
              <a:rPr lang="it-IT" sz="2000" dirty="0" smtClean="0"/>
              <a:t> sec. </a:t>
            </a:r>
            <a:r>
              <a:rPr lang="it-IT" sz="2000" dirty="0" err="1" smtClean="0"/>
              <a:t>ffresco</a:t>
            </a:r>
            <a:endParaRPr lang="it-IT" sz="2000"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7450463"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664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96136" y="260648"/>
            <a:ext cx="3178696" cy="1143000"/>
          </a:xfrm>
        </p:spPr>
        <p:txBody>
          <a:bodyPr>
            <a:normAutofit fontScale="90000"/>
          </a:bodyPr>
          <a:lstStyle/>
          <a:p>
            <a:r>
              <a:rPr lang="it-IT" sz="2000" dirty="0" smtClean="0"/>
              <a:t>Prima Porta, Villa di Livia, grande sala decorata con scene di </a:t>
            </a:r>
            <a:r>
              <a:rPr lang="it-IT" sz="2000" dirty="0" err="1" smtClean="0"/>
              <a:t>giradini</a:t>
            </a:r>
            <a:r>
              <a:rPr lang="it-IT" sz="2000" dirty="0" smtClean="0"/>
              <a:t> e uccelli, part. Prima metà del </a:t>
            </a:r>
            <a:r>
              <a:rPr lang="it-IT" sz="2000" dirty="0" err="1" smtClean="0"/>
              <a:t>1.o</a:t>
            </a:r>
            <a:r>
              <a:rPr lang="it-IT" sz="2000" dirty="0" smtClean="0"/>
              <a:t> secolo. Roma, Museo Nazionale, affresco</a:t>
            </a:r>
            <a:endParaRPr lang="it-IT" sz="2000" dirty="0"/>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295" y="0"/>
            <a:ext cx="528962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1565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30530"/>
            <a:ext cx="3312368" cy="1631216"/>
          </a:xfrm>
        </p:spPr>
        <p:txBody>
          <a:bodyPr>
            <a:spAutoFit/>
          </a:bodyPr>
          <a:lstStyle/>
          <a:p>
            <a:r>
              <a:rPr lang="it-IT" sz="2000" dirty="0" smtClean="0"/>
              <a:t>Roma, casa sul Palatino detta ‘Casa di Livia’ , decorazione parietale con il mito di Io sorvegliata da Argo , inizio </a:t>
            </a:r>
            <a:r>
              <a:rPr lang="it-IT" sz="2000" dirty="0" err="1" smtClean="0"/>
              <a:t>1.o</a:t>
            </a:r>
            <a:r>
              <a:rPr lang="it-IT" sz="2000" dirty="0" smtClean="0"/>
              <a:t> sec., affresco, h 2.30, l 1.60</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284" y="0"/>
            <a:ext cx="540054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4279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09320"/>
            <a:ext cx="9144000" cy="548680"/>
          </a:xfrm>
        </p:spPr>
        <p:txBody>
          <a:bodyPr>
            <a:normAutofit fontScale="90000"/>
          </a:bodyPr>
          <a:lstStyle/>
          <a:p>
            <a:r>
              <a:rPr lang="it-IT" sz="2000" dirty="0" smtClean="0"/>
              <a:t>Roma, casa sul Palatino detta ‘Casa </a:t>
            </a:r>
            <a:r>
              <a:rPr lang="it-IT" sz="2000" dirty="0" err="1" smtClean="0"/>
              <a:t>dell</a:t>
            </a:r>
            <a:r>
              <a:rPr lang="it-IT" sz="2000" dirty="0" smtClean="0"/>
              <a:t> maschere’, decorazione parietale part. </a:t>
            </a:r>
            <a:r>
              <a:rPr lang="it-IT" sz="2000" dirty="0" err="1" smtClean="0"/>
              <a:t>1.o</a:t>
            </a:r>
            <a:r>
              <a:rPr lang="it-IT" sz="2000" dirty="0" smtClean="0"/>
              <a:t> </a:t>
            </a:r>
            <a:r>
              <a:rPr lang="it-IT" sz="2000" dirty="0" err="1" smtClean="0"/>
              <a:t>sec.affresco</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9466"/>
            <a:ext cx="5257761" cy="601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750" y="-459432"/>
            <a:ext cx="4141585"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374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Roma, Palatino, Domus Transitoria di Nerone, decorazione della volta di un ninfeo, 54-64, Roma </a:t>
            </a:r>
            <a:r>
              <a:rPr lang="it-IT" sz="2000" dirty="0" err="1" smtClean="0"/>
              <a:t>Antiuarium</a:t>
            </a:r>
            <a:r>
              <a:rPr lang="it-IT" sz="2000" dirty="0" smtClean="0"/>
              <a:t> del Palatino, affresco</a:t>
            </a:r>
            <a:endParaRPr lang="it-IT" sz="20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25" y="-171400"/>
            <a:ext cx="464026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458" y="0"/>
            <a:ext cx="4432500"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1692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4128" y="274638"/>
            <a:ext cx="3312368" cy="1143000"/>
          </a:xfrm>
        </p:spPr>
        <p:txBody>
          <a:bodyPr>
            <a:normAutofit fontScale="90000"/>
          </a:bodyPr>
          <a:lstStyle/>
          <a:p>
            <a:r>
              <a:rPr lang="it-IT" sz="2000" dirty="0" smtClean="0"/>
              <a:t>Roma, Domus aurea di Nerone, </a:t>
            </a:r>
            <a:r>
              <a:rPr lang="it-IT" sz="2000" dirty="0" err="1" smtClean="0"/>
              <a:t>Coridoio</a:t>
            </a:r>
            <a:r>
              <a:rPr lang="it-IT" sz="2000" dirty="0" smtClean="0"/>
              <a:t>, volta di passaggio trasversale, 64-68, affresco.</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47" y="0"/>
            <a:ext cx="54903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595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51920" y="274638"/>
            <a:ext cx="4834880" cy="1143000"/>
          </a:xfrm>
        </p:spPr>
        <p:txBody>
          <a:bodyPr>
            <a:normAutofit/>
          </a:bodyPr>
          <a:lstStyle/>
          <a:p>
            <a:r>
              <a:rPr lang="it-IT" sz="2000" dirty="0" smtClean="0"/>
              <a:t>Roma, Domus aurea di Nerone, sala di Achille a Sciro, 64-68, affresco</a:t>
            </a:r>
            <a:endParaRPr lang="it-IT" sz="2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87"/>
            <a:ext cx="3607200" cy="695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8924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021288"/>
            <a:ext cx="8229600" cy="836712"/>
          </a:xfrm>
        </p:spPr>
        <p:txBody>
          <a:bodyPr>
            <a:normAutofit/>
          </a:bodyPr>
          <a:lstStyle/>
          <a:p>
            <a:r>
              <a:rPr lang="it-IT" sz="2000" dirty="0" smtClean="0"/>
              <a:t>Vulci, Toma Francois, </a:t>
            </a:r>
            <a:r>
              <a:rPr lang="it-IT" sz="2000" dirty="0" err="1" smtClean="0"/>
              <a:t>Mcstrna</a:t>
            </a:r>
            <a:r>
              <a:rPr lang="it-IT" sz="2000" dirty="0" smtClean="0"/>
              <a:t> e altri personaggi della leggenda locale, 300-280 </a:t>
            </a:r>
            <a:r>
              <a:rPr lang="it-IT" sz="2000" dirty="0" err="1" smtClean="0"/>
              <a:t>av</a:t>
            </a:r>
            <a:r>
              <a:rPr lang="it-IT" sz="2000" dirty="0" smtClean="0"/>
              <a:t>. Cr. Roma, Villa Albani, affresco, h. 1.28</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11" y="35970"/>
            <a:ext cx="8229600" cy="3779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58993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Roma, Domus Aurea di Nerone, </a:t>
            </a:r>
            <a:r>
              <a:rPr lang="it-IT" sz="2000" dirty="0" err="1" smtClean="0"/>
              <a:t>Fabulus</a:t>
            </a:r>
            <a:r>
              <a:rPr lang="it-IT" sz="2000" dirty="0" smtClean="0"/>
              <a:t>?, soffitto della sala di Achille a Sciro, affresco</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16" y="-25490"/>
            <a:ext cx="4680272" cy="561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99392"/>
            <a:ext cx="4572001" cy="565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701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fontScale="90000"/>
          </a:bodyPr>
          <a:lstStyle/>
          <a:p>
            <a:r>
              <a:rPr lang="it-IT" sz="2000" dirty="0" smtClean="0"/>
              <a:t>Boscotrecase, Villa detta ‘Di Agrippa Postumo’ </a:t>
            </a:r>
            <a:r>
              <a:rPr lang="it-IT" sz="2000" dirty="0" err="1" smtClean="0"/>
              <a:t>paaesaggio</a:t>
            </a:r>
            <a:r>
              <a:rPr lang="it-IT" sz="2000" dirty="0" smtClean="0"/>
              <a:t>, </a:t>
            </a:r>
            <a:r>
              <a:rPr lang="it-IT" sz="2000" dirty="0" err="1" smtClean="0"/>
              <a:t>1.o</a:t>
            </a:r>
            <a:r>
              <a:rPr lang="it-IT" sz="2000" dirty="0" smtClean="0"/>
              <a:t> quarto di secolo, Napoli, Museo Arch. Nazionale, affresco, h 1,1, l 1.30</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55"/>
            <a:ext cx="6814348" cy="6295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347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4128" y="274638"/>
            <a:ext cx="3312368" cy="1143000"/>
          </a:xfrm>
        </p:spPr>
        <p:txBody>
          <a:bodyPr>
            <a:normAutofit fontScale="90000"/>
          </a:bodyPr>
          <a:lstStyle/>
          <a:p>
            <a:r>
              <a:rPr lang="it-IT" sz="2000" dirty="0" smtClean="0"/>
              <a:t>Roma, tomba della Via Portuense, Giochi di ragazzi, part., </a:t>
            </a:r>
            <a:r>
              <a:rPr lang="it-IT" sz="2000" dirty="0" err="1" smtClean="0"/>
              <a:t>2.o</a:t>
            </a:r>
            <a:r>
              <a:rPr lang="it-IT" sz="2000" dirty="0" smtClean="0"/>
              <a:t> secolo Roma, Museo Nazionale</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0960"/>
            <a:ext cx="5502983" cy="6837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422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56176" y="274638"/>
            <a:ext cx="2987824" cy="1143000"/>
          </a:xfrm>
        </p:spPr>
        <p:txBody>
          <a:bodyPr>
            <a:normAutofit fontScale="90000"/>
          </a:bodyPr>
          <a:lstStyle/>
          <a:p>
            <a:r>
              <a:rPr lang="it-IT" sz="2000" dirty="0" smtClean="0"/>
              <a:t>Roma, tomba della Via Portuense, Giochi di </a:t>
            </a:r>
            <a:r>
              <a:rPr lang="it-IT" sz="2000" dirty="0" err="1" smtClean="0"/>
              <a:t>ragazazz</a:t>
            </a:r>
            <a:r>
              <a:rPr lang="it-IT" sz="2000" dirty="0" smtClean="0"/>
              <a:t>, part. </a:t>
            </a:r>
            <a:r>
              <a:rPr lang="it-IT" sz="2000" dirty="0" err="1" smtClean="0"/>
              <a:t>2.o</a:t>
            </a:r>
            <a:r>
              <a:rPr lang="it-IT" sz="2000" dirty="0" smtClean="0"/>
              <a:t> secolo, Roma, Museo Nazionale</a:t>
            </a:r>
            <a:endParaRPr lang="it-IT" sz="2000"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546" y="0"/>
            <a:ext cx="61091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890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020272" y="274638"/>
            <a:ext cx="2123728" cy="1143000"/>
          </a:xfrm>
        </p:spPr>
        <p:txBody>
          <a:bodyPr>
            <a:normAutofit fontScale="90000"/>
          </a:bodyPr>
          <a:lstStyle/>
          <a:p>
            <a:r>
              <a:rPr lang="it-IT" sz="2000" dirty="0" smtClean="0"/>
              <a:t>Francisco de </a:t>
            </a:r>
            <a:r>
              <a:rPr lang="it-IT" sz="2000" dirty="0" err="1" smtClean="0"/>
              <a:t>Hollandia</a:t>
            </a:r>
            <a:r>
              <a:rPr lang="it-IT" sz="2000" dirty="0" smtClean="0"/>
              <a:t>, acquarello, una volta della Domus Aurea di Nerone, </a:t>
            </a:r>
            <a:r>
              <a:rPr lang="it-IT" sz="2000" dirty="0" err="1" smtClean="0"/>
              <a:t>saladella</a:t>
            </a:r>
            <a:r>
              <a:rPr lang="it-IT" sz="2000" dirty="0" smtClean="0"/>
              <a:t> volta dorata, circa 1538. </a:t>
            </a:r>
            <a:r>
              <a:rPr lang="it-IT" sz="2000" dirty="0" err="1" smtClean="0"/>
              <a:t>El</a:t>
            </a:r>
            <a:r>
              <a:rPr lang="it-IT" sz="2000" dirty="0" smtClean="0"/>
              <a:t> </a:t>
            </a:r>
            <a:r>
              <a:rPr lang="it-IT" sz="2000" dirty="0" err="1" smtClean="0"/>
              <a:t>escorial</a:t>
            </a:r>
            <a:r>
              <a:rPr lang="it-IT" sz="2000" dirty="0" smtClean="0"/>
              <a:t>, biblioteca, acquarello su pergamena, h m </a:t>
            </a:r>
            <a:r>
              <a:rPr lang="it-IT" sz="2000" dirty="0" err="1" smtClean="0"/>
              <a:t>o.35</a:t>
            </a:r>
            <a:r>
              <a:rPr lang="it-IT" sz="2000" dirty="0" smtClean="0"/>
              <a:t>, l m 0.50 </a:t>
            </a:r>
            <a:endParaRPr lang="it-IT"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64" y="18864"/>
            <a:ext cx="69259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3672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Tarquinia, necropoli, Tomba dei tori, decorazione parietale, part. 530-520 a. Cr. , affresco, h 1.65, l 1.30</a:t>
            </a:r>
            <a:endParaRPr lang="it-IT" sz="20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021" y="32453"/>
            <a:ext cx="5209051" cy="626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651"/>
            <a:ext cx="3092077" cy="6237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941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fontScale="90000"/>
          </a:bodyPr>
          <a:lstStyle/>
          <a:p>
            <a:r>
              <a:rPr lang="it-IT" sz="2000" dirty="0" smtClean="0"/>
              <a:t>Roma, casa nei pressi della Farnesina, volta decorata da stucchi, part. 30-25 a. Cr. Roma, Museo Nazionale , stucco </a:t>
            </a:r>
            <a:r>
              <a:rPr lang="it-IT" sz="2000" dirty="0" err="1" smtClean="0"/>
              <a:t>biianco</a:t>
            </a:r>
            <a:r>
              <a:rPr lang="it-IT" sz="2000" dirty="0" smtClean="0"/>
              <a:t>, l m 0.65</a:t>
            </a:r>
            <a:endParaRPr lang="it-IT" sz="20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4499992" cy="6135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2795" y="3854"/>
            <a:ext cx="4651205" cy="6017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66399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Castellammare di Stabbia, tazza con motivi egiziani, </a:t>
            </a:r>
            <a:r>
              <a:rPr lang="it-IT" sz="2000" dirty="0" err="1" smtClean="0"/>
              <a:t>1.o</a:t>
            </a:r>
            <a:r>
              <a:rPr lang="it-IT" sz="2000" dirty="0" smtClean="0"/>
              <a:t> secolo, </a:t>
            </a:r>
            <a:r>
              <a:rPr lang="it-IT" sz="2000" dirty="0" err="1" smtClean="0"/>
              <a:t>Napolo</a:t>
            </a:r>
            <a:r>
              <a:rPr lang="it-IT" sz="2000" dirty="0" smtClean="0"/>
              <a:t>, Museo Arch. Nazionale, ossidiana, smalto e oro, h </a:t>
            </a:r>
            <a:r>
              <a:rPr lang="it-IT" sz="2000" dirty="0" err="1" smtClean="0"/>
              <a:t>o.12</a:t>
            </a:r>
            <a:endParaRPr lang="it-IT" sz="20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520" y="18729"/>
            <a:ext cx="8229600" cy="377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385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652120" y="274638"/>
            <a:ext cx="3034680" cy="1143000"/>
          </a:xfrm>
        </p:spPr>
        <p:txBody>
          <a:bodyPr>
            <a:normAutofit/>
          </a:bodyPr>
          <a:lstStyle/>
          <a:p>
            <a:r>
              <a:rPr lang="it-IT" sz="2000" dirty="0" smtClean="0"/>
              <a:t>Roma, Via </a:t>
            </a:r>
            <a:r>
              <a:rPr lang="it-IT" sz="2000" dirty="0" err="1" smtClean="0"/>
              <a:t>Latina,volta</a:t>
            </a:r>
            <a:r>
              <a:rPr lang="it-IT" sz="2000" dirty="0" smtClean="0"/>
              <a:t> di una tomba, </a:t>
            </a:r>
            <a:r>
              <a:rPr lang="it-IT" sz="2000" dirty="0" err="1" smtClean="0"/>
              <a:t>2.o</a:t>
            </a:r>
            <a:r>
              <a:rPr lang="it-IT" sz="2000" dirty="0" smtClean="0"/>
              <a:t> secolo stucchi e affreschi</a:t>
            </a:r>
            <a:endParaRPr lang="it-IT" sz="2000"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63" y="0"/>
            <a:ext cx="54003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9063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Roma, casa nei pressi del porto fluviale, decorazione parietale, 131, Roma, Museo Nazionale affresco</a:t>
            </a:r>
            <a:endParaRPr lang="it-IT" sz="20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34280"/>
            <a:ext cx="4427984" cy="4404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8587"/>
            <a:ext cx="4680520" cy="4781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41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32040" y="274638"/>
            <a:ext cx="3754760" cy="1143000"/>
          </a:xfrm>
        </p:spPr>
        <p:txBody>
          <a:bodyPr>
            <a:normAutofit fontScale="90000"/>
          </a:bodyPr>
          <a:lstStyle/>
          <a:p>
            <a:r>
              <a:rPr lang="it-IT" sz="2000" dirty="0" smtClean="0"/>
              <a:t>Vulci, Tomba Francois, Episodio della leggenda </a:t>
            </a:r>
            <a:r>
              <a:rPr lang="it-IT" sz="2000" dirty="0" err="1" smtClean="0"/>
              <a:t>tebana:eteoche</a:t>
            </a:r>
            <a:r>
              <a:rPr lang="it-IT" sz="2000" dirty="0" smtClean="0"/>
              <a:t> e </a:t>
            </a:r>
            <a:r>
              <a:rPr lang="it-IT" sz="2000" dirty="0" err="1" smtClean="0"/>
              <a:t>Plonice</a:t>
            </a:r>
            <a:r>
              <a:rPr lang="it-IT" sz="2000" dirty="0" smtClean="0"/>
              <a:t>, 30-280 </a:t>
            </a:r>
            <a:r>
              <a:rPr lang="it-IT" sz="2000" dirty="0" err="1" smtClean="0"/>
              <a:t>av</a:t>
            </a:r>
            <a:r>
              <a:rPr lang="it-IT" sz="2000" dirty="0" smtClean="0"/>
              <a:t>. Cr., Roma, Villa Albani, h. 1.28, affresco</a:t>
            </a:r>
            <a:endParaRPr lang="it-IT" sz="2000"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063" y="33739"/>
            <a:ext cx="4679493" cy="6824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1824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Tivoli, villa Adriana, </a:t>
            </a:r>
            <a:r>
              <a:rPr lang="it-IT" sz="2000" dirty="0" err="1" smtClean="0"/>
              <a:t>moaico</a:t>
            </a:r>
            <a:r>
              <a:rPr lang="it-IT" sz="2000" dirty="0" smtClean="0"/>
              <a:t>, 130-138, mosaico pavimentale</a:t>
            </a:r>
            <a:endParaRPr lang="it-IT" sz="2000"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96" y="1487"/>
            <a:ext cx="9229105" cy="5155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372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Roma, necropoli delle Grotte Vaticane, tomba dei Valerii, decorazione di una nicchia, 160 circa, stucco</a:t>
            </a:r>
            <a:endParaRPr lang="it-IT" sz="20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16709"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035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Roma, casa sotto la basilica di S. Sebastiano sulla Via Appia, decorazione parietale, </a:t>
            </a:r>
            <a:r>
              <a:rPr lang="it-IT" sz="2000" dirty="0" err="1" smtClean="0"/>
              <a:t>prt</a:t>
            </a:r>
            <a:r>
              <a:rPr lang="it-IT" sz="2000" dirty="0" smtClean="0"/>
              <a:t>., Ville in iva al mare, 180 circa, affresco, l. 1.04</a:t>
            </a:r>
            <a:endParaRPr lang="it-IT" sz="20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7992"/>
            <a:ext cx="9259321" cy="54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1322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76256" y="274638"/>
            <a:ext cx="2267744" cy="1143000"/>
          </a:xfrm>
        </p:spPr>
        <p:txBody>
          <a:bodyPr>
            <a:normAutofit fontScale="90000"/>
          </a:bodyPr>
          <a:lstStyle/>
          <a:p>
            <a:r>
              <a:rPr lang="it-IT" sz="2000" dirty="0" smtClean="0"/>
              <a:t>Ostia, </a:t>
            </a:r>
            <a:r>
              <a:rPr lang="it-IT" sz="2000" dirty="0" err="1" smtClean="0"/>
              <a:t>nnecropoli</a:t>
            </a:r>
            <a:r>
              <a:rPr lang="it-IT" sz="2000" dirty="0" smtClean="0"/>
              <a:t> dell’Isola </a:t>
            </a:r>
            <a:r>
              <a:rPr lang="it-IT" sz="2000" dirty="0" err="1" smtClean="0"/>
              <a:t>Sacar</a:t>
            </a:r>
            <a:r>
              <a:rPr lang="it-IT" sz="2000" dirty="0" smtClean="0"/>
              <a:t>, soffitto di una tomba, part., Mercurio, circa 150, Ostia, Museo, affresco.</a:t>
            </a:r>
            <a:endParaRPr lang="it-IT" sz="20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781254"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0735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309320"/>
            <a:ext cx="9036496" cy="548680"/>
          </a:xfrm>
        </p:spPr>
        <p:txBody>
          <a:bodyPr>
            <a:normAutofit/>
          </a:bodyPr>
          <a:lstStyle/>
          <a:p>
            <a:r>
              <a:rPr lang="it-IT" sz="2000" dirty="0" smtClean="0"/>
              <a:t>Ostia, casa dalle volte dipinte, soffitto di una camera, 130 circa, affresco</a:t>
            </a:r>
            <a:endParaRPr lang="it-IT" sz="2000"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337" y="5950"/>
            <a:ext cx="6645634" cy="630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1202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32240" y="274638"/>
            <a:ext cx="2411760" cy="1143000"/>
          </a:xfrm>
        </p:spPr>
        <p:txBody>
          <a:bodyPr>
            <a:normAutofit fontScale="90000"/>
          </a:bodyPr>
          <a:lstStyle/>
          <a:p>
            <a:r>
              <a:rPr lang="it-IT" sz="2000" dirty="0" smtClean="0"/>
              <a:t>Roma, mosaico </a:t>
            </a:r>
            <a:r>
              <a:rPr lang="it-IT" sz="2000" dirty="0" err="1" smtClean="0"/>
              <a:t>pvimentale</a:t>
            </a:r>
            <a:r>
              <a:rPr lang="it-IT" sz="2000" dirty="0" smtClean="0"/>
              <a:t>, Menade, fin del </a:t>
            </a:r>
            <a:r>
              <a:rPr lang="it-IT" sz="2000" dirty="0" err="1" smtClean="0"/>
              <a:t>2.o</a:t>
            </a:r>
            <a:r>
              <a:rPr lang="it-IT" sz="2000" dirty="0" smtClean="0"/>
              <a:t> secolo, Roma, Museo Nazionale h 1.40, l 1.40</a:t>
            </a:r>
            <a:endParaRPr lang="it-IT" sz="2000"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6324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0309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80112" y="274638"/>
            <a:ext cx="3106688" cy="1143000"/>
          </a:xfrm>
        </p:spPr>
        <p:txBody>
          <a:bodyPr>
            <a:normAutofit/>
          </a:bodyPr>
          <a:lstStyle/>
          <a:p>
            <a:r>
              <a:rPr lang="it-IT" sz="2000" dirty="0" smtClean="0"/>
              <a:t>Roma, Domus aurea di Nerone, sala con </a:t>
            </a:r>
            <a:r>
              <a:rPr lang="it-IT" sz="2000" dirty="0" err="1" smtClean="0"/>
              <a:t>rchitetture</a:t>
            </a:r>
            <a:r>
              <a:rPr lang="it-IT" sz="2000" dirty="0" smtClean="0"/>
              <a:t> e paesaggi, 64-65, affreschi</a:t>
            </a:r>
            <a:endParaRPr lang="it-IT" sz="2000"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53508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103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fontScale="90000"/>
          </a:bodyPr>
          <a:lstStyle/>
          <a:p>
            <a:r>
              <a:rPr lang="it-IT" sz="2000" dirty="0" smtClean="0"/>
              <a:t>Ostia, casa dei dipinti, sala gialla, decorazione parietale dell’età di </a:t>
            </a:r>
            <a:r>
              <a:rPr lang="it-IT" sz="2000" dirty="0" err="1" smtClean="0"/>
              <a:t>Commodo</a:t>
            </a:r>
            <a:r>
              <a:rPr lang="it-IT" sz="2000" dirty="0" smtClean="0"/>
              <a:t>, 180-190, </a:t>
            </a:r>
            <a:r>
              <a:rPr lang="it-IT" sz="2000" dirty="0" err="1" smtClean="0"/>
              <a:t>affrsco</a:t>
            </a:r>
            <a:endParaRPr lang="it-IT" sz="2000"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029"/>
            <a:ext cx="7990436" cy="623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6285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2818656" cy="1143000"/>
          </a:xfrm>
        </p:spPr>
        <p:txBody>
          <a:bodyPr>
            <a:normAutofit fontScale="90000"/>
          </a:bodyPr>
          <a:lstStyle/>
          <a:p>
            <a:r>
              <a:rPr lang="it-IT" sz="2000" dirty="0" smtClean="0"/>
              <a:t>Roma, casa dei SS. </a:t>
            </a:r>
            <a:r>
              <a:rPr lang="it-IT" sz="2000" dirty="0" err="1" smtClean="0"/>
              <a:t>Govanni</a:t>
            </a:r>
            <a:r>
              <a:rPr lang="it-IT" sz="2000" dirty="0" smtClean="0"/>
              <a:t> e Paolo sul Celio, scena mitologica, part. La dea con la coppa, fine </a:t>
            </a:r>
            <a:r>
              <a:rPr lang="it-IT" sz="2000" dirty="0" err="1" smtClean="0"/>
              <a:t>2.o</a:t>
            </a:r>
            <a:r>
              <a:rPr lang="it-IT" sz="2000" dirty="0" smtClean="0"/>
              <a:t> secolo, inizio </a:t>
            </a:r>
            <a:r>
              <a:rPr lang="it-IT" sz="2000" dirty="0" err="1" smtClean="0"/>
              <a:t>3.o</a:t>
            </a:r>
            <a:endParaRPr lang="it-IT" sz="2000"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5490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5281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868144" y="274638"/>
            <a:ext cx="2818656" cy="1143000"/>
          </a:xfrm>
        </p:spPr>
        <p:txBody>
          <a:bodyPr>
            <a:normAutofit fontScale="90000"/>
          </a:bodyPr>
          <a:lstStyle/>
          <a:p>
            <a:r>
              <a:rPr lang="it-IT" sz="2000" dirty="0"/>
              <a:t>Roma, casa dei SS. </a:t>
            </a:r>
            <a:r>
              <a:rPr lang="it-IT" sz="2000" dirty="0" err="1"/>
              <a:t>Govanni</a:t>
            </a:r>
            <a:r>
              <a:rPr lang="it-IT" sz="2000" dirty="0"/>
              <a:t> e Paolo sul Celio, scena mitologica, part. </a:t>
            </a:r>
            <a:r>
              <a:rPr lang="it-IT" sz="2000" dirty="0" smtClean="0"/>
              <a:t>fine </a:t>
            </a:r>
            <a:r>
              <a:rPr lang="it-IT" sz="2000" dirty="0" err="1"/>
              <a:t>2.o</a:t>
            </a:r>
            <a:r>
              <a:rPr lang="it-IT" sz="2000" dirty="0"/>
              <a:t> secolo, inizio </a:t>
            </a:r>
            <a:r>
              <a:rPr lang="it-IT" sz="2000" dirty="0" err="1"/>
              <a:t>3.o</a:t>
            </a:r>
            <a:endParaRPr lang="it-IT" sz="2000"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2" y="0"/>
            <a:ext cx="562282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4932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fontScale="90000"/>
          </a:bodyPr>
          <a:lstStyle/>
          <a:p>
            <a:r>
              <a:rPr lang="it-IT" sz="2000" dirty="0" smtClean="0"/>
              <a:t>L </a:t>
            </a:r>
            <a:r>
              <a:rPr lang="it-IT" sz="2000" dirty="0" err="1" smtClean="0"/>
              <a:t>acista</a:t>
            </a:r>
            <a:r>
              <a:rPr lang="it-IT" sz="2000" dirty="0" smtClean="0"/>
              <a:t> </a:t>
            </a:r>
            <a:r>
              <a:rPr lang="it-IT" sz="2000" dirty="0" err="1" smtClean="0"/>
              <a:t>Ficoroni</a:t>
            </a:r>
            <a:r>
              <a:rPr lang="it-IT" sz="2000" dirty="0" smtClean="0"/>
              <a:t>, eseguita a Roma, 300 </a:t>
            </a:r>
            <a:r>
              <a:rPr lang="it-IT" sz="2000" dirty="0" err="1" smtClean="0"/>
              <a:t>av</a:t>
            </a:r>
            <a:r>
              <a:rPr lang="it-IT" sz="2000" dirty="0" smtClean="0"/>
              <a:t>. Cr. circa, Roma Museo Nazionale di Villa Giulia, bronzo, h. </a:t>
            </a:r>
            <a:r>
              <a:rPr lang="it-IT" sz="2000" dirty="0" err="1" smtClean="0"/>
              <a:t>o.74</a:t>
            </a:r>
            <a:endParaRPr lang="it-IT" sz="20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63" y="-99392"/>
            <a:ext cx="5059921"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1520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81328"/>
            <a:ext cx="8229600" cy="476672"/>
          </a:xfrm>
        </p:spPr>
        <p:txBody>
          <a:bodyPr>
            <a:normAutofit/>
          </a:bodyPr>
          <a:lstStyle/>
          <a:p>
            <a:r>
              <a:rPr lang="it-IT" sz="2000" dirty="0" smtClean="0"/>
              <a:t>Marino, Mitreo, Mitra tauroctono, 160-170, affresco, l m 3.40</a:t>
            </a:r>
            <a:endParaRPr lang="it-IT" sz="2000"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466"/>
            <a:ext cx="5220072" cy="642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7857"/>
            <a:ext cx="3115641" cy="6450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799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724128" y="274638"/>
            <a:ext cx="2962672" cy="1143000"/>
          </a:xfrm>
        </p:spPr>
        <p:txBody>
          <a:bodyPr>
            <a:normAutofit fontScale="90000"/>
          </a:bodyPr>
          <a:lstStyle/>
          <a:p>
            <a:r>
              <a:rPr lang="it-IT" sz="2000" dirty="0" smtClean="0"/>
              <a:t>Roma, Terme di Caracalla, mosaico pavimentale, ritratto di gladiatore, part. 212 circa, Roma. Museo Nazionale, h </a:t>
            </a:r>
            <a:r>
              <a:rPr lang="it-IT" sz="2000" dirty="0" err="1" smtClean="0"/>
              <a:t>o.96</a:t>
            </a:r>
            <a:endParaRPr lang="it-IT" sz="2000"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5477"/>
            <a:ext cx="5378861" cy="685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24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04248" y="274638"/>
            <a:ext cx="2339752" cy="1143000"/>
          </a:xfrm>
        </p:spPr>
        <p:txBody>
          <a:bodyPr>
            <a:normAutofit fontScale="90000"/>
          </a:bodyPr>
          <a:lstStyle/>
          <a:p>
            <a:r>
              <a:rPr lang="it-IT" sz="2000" dirty="0" smtClean="0"/>
              <a:t>Roma, ritratto di papa Callisto. </a:t>
            </a:r>
            <a:r>
              <a:rPr lang="it-IT" sz="2000" dirty="0" err="1" smtClean="0"/>
              <a:t>3.o</a:t>
            </a:r>
            <a:r>
              <a:rPr lang="it-IT" sz="2000" dirty="0" smtClean="0"/>
              <a:t> secolo, Parigi, </a:t>
            </a:r>
            <a:r>
              <a:rPr lang="it-IT" sz="2000" dirty="0" err="1" smtClean="0"/>
              <a:t>Bibliotèque</a:t>
            </a:r>
            <a:r>
              <a:rPr lang="it-IT" sz="2000" dirty="0" smtClean="0"/>
              <a:t> </a:t>
            </a:r>
            <a:r>
              <a:rPr lang="it-IT" sz="2000" dirty="0" err="1" smtClean="0"/>
              <a:t>Nationale</a:t>
            </a:r>
            <a:r>
              <a:rPr lang="it-IT" sz="2000" dirty="0" smtClean="0"/>
              <a:t>, Cabinet </a:t>
            </a:r>
            <a:r>
              <a:rPr lang="it-IT" sz="2000" dirty="0" err="1" smtClean="0"/>
              <a:t>des</a:t>
            </a:r>
            <a:r>
              <a:rPr lang="it-IT" sz="2000" dirty="0" smtClean="0"/>
              <a:t> </a:t>
            </a:r>
            <a:r>
              <a:rPr lang="it-IT" sz="2000" dirty="0" err="1" smtClean="0"/>
              <a:t>Médaailles</a:t>
            </a:r>
            <a:r>
              <a:rPr lang="it-IT" sz="2000" dirty="0" smtClean="0"/>
              <a:t>, Vetro  e oro in foglia, D. m. o</a:t>
            </a:r>
            <a:r>
              <a:rPr lang="it-IT" sz="2000" smtClean="0"/>
              <a:t>, 046</a:t>
            </a:r>
            <a:endParaRPr lang="it-IT" sz="2000"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69" y="0"/>
            <a:ext cx="6585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8543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786" y="6237312"/>
            <a:ext cx="9121214" cy="620688"/>
          </a:xfrm>
        </p:spPr>
        <p:txBody>
          <a:bodyPr>
            <a:noAutofit/>
          </a:bodyPr>
          <a:lstStyle/>
          <a:p>
            <a:r>
              <a:rPr lang="it-IT" sz="2000" dirty="0" err="1" smtClean="0"/>
              <a:t>Antiquiarium</a:t>
            </a:r>
            <a:r>
              <a:rPr lang="it-IT" sz="2000" dirty="0" smtClean="0"/>
              <a:t>, sul Palatino</a:t>
            </a:r>
            <a:endParaRPr lang="it-IT" sz="2000" dirty="0"/>
          </a:p>
        </p:txBody>
      </p:sp>
      <p:sp>
        <p:nvSpPr>
          <p:cNvPr id="3" name="Segnaposto contenuto 2"/>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6" y="8992"/>
            <a:ext cx="8400437" cy="63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1260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156176" y="274638"/>
            <a:ext cx="2880320" cy="1143000"/>
          </a:xfrm>
        </p:spPr>
        <p:txBody>
          <a:bodyPr>
            <a:normAutofit/>
          </a:bodyPr>
          <a:lstStyle/>
          <a:p>
            <a:endParaRPr lang="it-IT" sz="2000" dirty="0"/>
          </a:p>
        </p:txBody>
      </p:sp>
      <p:sp>
        <p:nvSpPr>
          <p:cNvPr id="3" name="Segnaposto contenuto 2"/>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3546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52148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fontScale="90000"/>
          </a:bodyPr>
          <a:lstStyle/>
          <a:p>
            <a:r>
              <a:rPr lang="it-IT" sz="2000" dirty="0" smtClean="0"/>
              <a:t>Apollo citaredo, affresco scoperto negli scavi delle </a:t>
            </a:r>
            <a:r>
              <a:rPr lang="it-IT" sz="2000" dirty="0" err="1" smtClean="0"/>
              <a:t>Scalae</a:t>
            </a:r>
            <a:r>
              <a:rPr lang="it-IT" sz="2000" dirty="0" smtClean="0"/>
              <a:t> Caci, </a:t>
            </a:r>
            <a:r>
              <a:rPr lang="it-IT" sz="2000" dirty="0" err="1" smtClean="0"/>
              <a:t>Antiquarium</a:t>
            </a:r>
            <a:r>
              <a:rPr lang="it-IT" sz="2000" dirty="0" smtClean="0"/>
              <a:t> Palatino</a:t>
            </a:r>
            <a:endParaRPr lang="it-IT" sz="2000" dirty="0"/>
          </a:p>
        </p:txBody>
      </p:sp>
      <p:sp>
        <p:nvSpPr>
          <p:cNvPr id="3" name="Segnaposto contenuto 2"/>
          <p:cNvSpPr>
            <a:spLocks noGrp="1"/>
          </p:cNvSpPr>
          <p:nvPr>
            <p:ph idx="1"/>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970"/>
            <a:ext cx="8360403" cy="636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4249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508104" y="274638"/>
            <a:ext cx="3178696" cy="1143000"/>
          </a:xfrm>
        </p:spPr>
        <p:txBody>
          <a:bodyPr>
            <a:normAutofit/>
          </a:bodyPr>
          <a:lstStyle/>
          <a:p>
            <a:r>
              <a:rPr lang="it-IT" sz="2000" dirty="0" smtClean="0"/>
              <a:t>Cista </a:t>
            </a:r>
            <a:r>
              <a:rPr lang="it-IT" sz="2000" dirty="0" err="1" smtClean="0"/>
              <a:t>Ficoroni</a:t>
            </a:r>
            <a:r>
              <a:rPr lang="it-IT" sz="2000" dirty="0" smtClean="0"/>
              <a:t>, Punizione di </a:t>
            </a:r>
            <a:r>
              <a:rPr lang="it-IT" sz="2000" dirty="0" err="1" smtClean="0"/>
              <a:t>Amikos</a:t>
            </a:r>
            <a:r>
              <a:rPr lang="it-IT" sz="2000" dirty="0"/>
              <a:t>.</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2873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22946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3116</Words>
  <Application>Microsoft Office PowerPoint</Application>
  <PresentationFormat>Presentazione su schermo (4:3)</PresentationFormat>
  <Paragraphs>121</Paragraphs>
  <Slides>85</Slides>
  <Notes>9</Notes>
  <HiddenSlides>0</HiddenSlides>
  <MMClips>0</MMClips>
  <ScaleCrop>false</ScaleCrop>
  <HeadingPairs>
    <vt:vector size="4" baseType="variant">
      <vt:variant>
        <vt:lpstr>Tema</vt:lpstr>
      </vt:variant>
      <vt:variant>
        <vt:i4>1</vt:i4>
      </vt:variant>
      <vt:variant>
        <vt:lpstr>Titoli diapositive</vt:lpstr>
      </vt:variant>
      <vt:variant>
        <vt:i4>85</vt:i4>
      </vt:variant>
    </vt:vector>
  </HeadingPairs>
  <TitlesOfParts>
    <vt:vector size="86" baseType="lpstr">
      <vt:lpstr>Tema di Office</vt:lpstr>
      <vt:lpstr>Presentazione standard di PowerPoint</vt:lpstr>
      <vt:lpstr>Tivoli,, Villa Adriana, Centauro e fiere, 130-138, Berlino Staatliche Museen.mosaico pvimntale, l m o.62</vt:lpstr>
      <vt:lpstr>Palestrina, Santuario della Fortuna Primigenia, mosaico con paesaggio nilotico, Palestrina, Museo Prenestino Barberiniano</vt:lpstr>
      <vt:lpstr>Prima Porta, Villa di Livia, Grande sala decorata con scene di giardini e uccelli, part. Prime metà del 1.o sec., Roma, Museo Nazionale, ffresco</vt:lpstr>
      <vt:lpstr>Larino, Mosaico pavimentale, I pastori scoprono la lupa  i gemelli. III secolo, Larino, Municipio Marmi colorati</vt:lpstr>
      <vt:lpstr>Vulci, Toma Francois, Mcstrna e altri personaggi della leggenda locale, 300-280 av. Cr. Roma, Villa Albani, affresco, h. 1.28</vt:lpstr>
      <vt:lpstr>Vulci, Tomba Francois, Episodio della leggenda tebana:eteoche e Plonice, 30-280 av. Cr., Roma, Villa Albani, h. 1.28, affresco</vt:lpstr>
      <vt:lpstr>L acista Ficoroni, eseguita a Roma, 300 av. Cr. circa, Roma Museo Nazionale di Villa Giulia, bronzo, h. o.74</vt:lpstr>
      <vt:lpstr>Cista Ficoroni, Punizione di Amikos.</vt:lpstr>
      <vt:lpstr>Cista di Ficoroni, part. Coperchio, Dionisio tra du satiri</vt:lpstr>
      <vt:lpstr>Pompei, tomba di Vestorius PRISCUS. Servizio di argenteria sua una tavaola, 1.0 sec. affresco</vt:lpstr>
      <vt:lpstr>Pompei. Il fonaio ed i suoi clienti, 1.o sec. Napoli, Museo Archeologico Nazionale, affresco, h 0.50, l. 0.56</vt:lpstr>
      <vt:lpstr>Pompei, Rissa nell’anfiteatro, Napoli, Muso Archeologico Nazionale, affresco h 1.70, l 1.85</vt:lpstr>
      <vt:lpstr>Il sacrificio d Ifigenia</vt:lpstr>
      <vt:lpstr>Bacco ed il Vesuvio</vt:lpstr>
      <vt:lpstr>Enea ferito</vt:lpstr>
      <vt:lpstr>Perseo ed Andromeda</vt:lpstr>
      <vt:lpstr>Cd. Flora </vt:lpstr>
      <vt:lpstr>Europa su toro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Ostia, Via di Diana, Insegna di una tavola calda ( thermopoiu ), affresco, h. 0.50, l 1.05</vt:lpstr>
      <vt:lpstr>Roma, Via Portuense, affresco all’ingresso di una tomba, cestino di fiori, 2.0 sec. Roma. Museo Nazionale l 1.07</vt:lpstr>
      <vt:lpstr>Roma, Via Latina, Iscrizione a mosaico all’ingresso di un colombario, 1.o sec., mosaico</vt:lpstr>
      <vt:lpstr>Roma, Via Portuense, Ritratto  clipeato, 2.o sec. , Roma Museo Nazionale, affresco</vt:lpstr>
      <vt:lpstr>Pompei, ritratti su clipei appesi in un edificio, 1.o sec. affresco</vt:lpstr>
      <vt:lpstr>Pompei, ritratto diun magistrato e di sua moglie, 1.o sec. Napoli, Museo Arch. Nazionale, affresco, h.0,58</vt:lpstr>
      <vt:lpstr>Ritratto cd, di Saffo</vt:lpstr>
      <vt:lpstr>El Fayyum, ritratto i donna anziana, 2.o sec. Berlino, Staatliche Museen,Antikensammlungen, encausto su legno, h o.35, l o.18</vt:lpstr>
      <vt:lpstr>Ercolano, basilica, Teseo libera i giovani ateniesi, tra 60 e 70, Napoli, Museo Arch. Nazionale, affresco, h 1.90, l 1.53</vt:lpstr>
      <vt:lpstr>Roma, tomba sull’esquilino, scena con soggetto storico, 3.o sec. Av. Cr., Roma, Campidoglio, Palazzo dei Conservatori, affresco, h o.875, l 0.45</vt:lpstr>
      <vt:lpstr>Pompei, Casa di Gavius Rufus, Teseo libera i giovani ateniesi, tra 60-79, Napoli, Museo Arch. Nazionale, affresc, h. o.90, l0.80</vt:lpstr>
      <vt:lpstr>Ercolano, basilica, Teseo libera i giovani ateniesi, part., tra il 60-79, Napolo, Museo Arch. Nazionale, affresco</vt:lpstr>
      <vt:lpstr>Tarquinia, piccola scodella di ceramica fabbricata nel Lazio, prima metà del 3.o sec. Av. Cr. , Tarquinia, Museo Nazionale, terracotta,</vt:lpstr>
      <vt:lpstr>Roma, casa sull’Esquilino, scena che illustra un episodio dell’Odissea, part., , h 1.55, . Si tratta del più antico documento di pittura in Roma, .av. Cr., Vaticano, Biblioteca Apostolica, affresco</vt:lpstr>
      <vt:lpstr>Roma, casa sul Palatino detta ‘casa dei Grifi’, Decorzione parietale con effetti di propsettiva, 90-80 a. Cr., Roma Antiquarium del Palatino, affrecso, m 4X3</vt:lpstr>
      <vt:lpstr>Roma, casa dei Grifi, sul Palatino</vt:lpstr>
      <vt:lpstr>Roma, casa nei pressi della Frnesina, nvi, 25-19 a. Cr. Roma Museo Nazionale, affresco, l o.73</vt:lpstr>
      <vt:lpstr>Roma, casa nei pressi della Farnesina, Maschere, part. 25-19 a. Cr. Roma Museo Nazionale, affresco, h o.23</vt:lpstr>
      <vt:lpstr>Roma, sala sul Palatino, ‘Aula Isiaca, fregio part., emblemi del culto di Iside, 30-20 . Cr. Roma, Antiuarium del Palatino</vt:lpstr>
      <vt:lpstr>Roma, sala sul Palatino, ‘Aula Isiaca’, decorazione delle pareti e del soffitto, part.</vt:lpstr>
      <vt:lpstr>Roma, casa sul Palatino detta ‘casa di Livia’, decorazione parietale part. Inizio swl 1.o sec. ffresco</vt:lpstr>
      <vt:lpstr>Prima Porta, Villa di Livia, grande sala decorata con scene di giradini e uccelli, part. Prima metà del 1.o secolo. Roma, Museo Nazionale, affresco</vt:lpstr>
      <vt:lpstr>Roma, casa sul Palatino detta ‘Casa di Livia’ , decorazione parietale con il mito di Io sorvegliata da Argo , inizio 1.o sec., affresco, h 2.30, l 1.60</vt:lpstr>
      <vt:lpstr>Roma, casa sul Palatino detta ‘Casa dell maschere’, decorazione parietale part. 1.o sec.affresco</vt:lpstr>
      <vt:lpstr>Roma, Palatino, Domus Transitoria di Nerone, decorazione della volta di un ninfeo, 54-64, Roma Antiuarium del Palatino, affresco</vt:lpstr>
      <vt:lpstr>Roma, Domus aurea di Nerone, Coridoio, volta di passaggio trasversale, 64-68, affresco.</vt:lpstr>
      <vt:lpstr>Roma, Domus aurea di Nerone, sala di Achille a Sciro, 64-68, affresco</vt:lpstr>
      <vt:lpstr>Roma, Domus Aurea di Nerone, Fabulus?, soffitto della sala di Achille a Sciro, affresco</vt:lpstr>
      <vt:lpstr>Boscotrecase, Villa detta ‘Di Agrippa Postumo’ paaesaggio, 1.o quarto di secolo, Napoli, Museo Arch. Nazionale, affresco, h 1,1, l 1.30</vt:lpstr>
      <vt:lpstr>Roma, tomba della Via Portuense, Giochi di ragazzi, part., 2.o secolo Roma, Museo Nazionale</vt:lpstr>
      <vt:lpstr>Roma, tomba della Via Portuense, Giochi di ragazazz, part. 2.o secolo, Roma, Museo Nazionale</vt:lpstr>
      <vt:lpstr>Francisco de Hollandia, acquarello, una volta della Domus Aurea di Nerone, saladella volta dorata, circa 1538. El escorial, biblioteca, acquarello su pergamena, h m o.35, l m 0.50 </vt:lpstr>
      <vt:lpstr>Tarquinia, necropoli, Tomba dei tori, decorazione parietale, part. 530-520 a. Cr. , affresco, h 1.65, l 1.30</vt:lpstr>
      <vt:lpstr>Roma, casa nei pressi della Farnesina, volta decorata da stucchi, part. 30-25 a. Cr. Roma, Museo Nazionale , stucco biianco, l m 0.65</vt:lpstr>
      <vt:lpstr>Castellammare di Stabbia, tazza con motivi egiziani, 1.o secolo, Napolo, Museo Arch. Nazionale, ossidiana, smalto e oro, h o.12</vt:lpstr>
      <vt:lpstr>Roma, Via Latina,volta di una tomba, 2.o secolo stucchi e affreschi</vt:lpstr>
      <vt:lpstr>Roma, casa nei pressi del porto fluviale, decorazione parietale, 131, Roma, Museo Nazionale affresco</vt:lpstr>
      <vt:lpstr>Tivoli, villa Adriana, moaico, 130-138, mosaico pavimentale</vt:lpstr>
      <vt:lpstr>Roma, necropoli delle Grotte Vaticane, tomba dei Valerii, decorazione di una nicchia, 160 circa, stucco</vt:lpstr>
      <vt:lpstr>Roma, casa sotto la basilica di S. Sebastiano sulla Via Appia, decorazione parietale, prt., Ville in iva al mare, 180 circa, affresco, l. 1.04</vt:lpstr>
      <vt:lpstr>Ostia, nnecropoli dell’Isola Sacar, soffitto di una tomba, part., Mercurio, circa 150, Ostia, Museo, affresco.</vt:lpstr>
      <vt:lpstr>Ostia, casa dalle volte dipinte, soffitto di una camera, 130 circa, affresco</vt:lpstr>
      <vt:lpstr>Roma, mosaico pvimentale, Menade, fin del 2.o secolo, Roma, Museo Nazionale h 1.40, l 1.40</vt:lpstr>
      <vt:lpstr>Roma, Domus aurea di Nerone, sala con rchitetture e paesaggi, 64-65, affreschi</vt:lpstr>
      <vt:lpstr>Ostia, casa dei dipinti, sala gialla, decorazione parietale dell’età di Commodo, 180-190, affrsco</vt:lpstr>
      <vt:lpstr>Roma, casa dei SS. Govanni e Paolo sul Celio, scena mitologica, part. La dea con la coppa, fine 2.o secolo, inizio 3.o</vt:lpstr>
      <vt:lpstr>Roma, casa dei SS. Govanni e Paolo sul Celio, scena mitologica, part. fine 2.o secolo, inizio 3.o</vt:lpstr>
      <vt:lpstr>Marino, Mitreo, Mitra tauroctono, 160-170, affresco, l m 3.40</vt:lpstr>
      <vt:lpstr>Roma, Terme di Caracalla, mosaico pavimentale, ritratto di gladiatore, part. 212 circa, Roma. Museo Nazionale, h o.96</vt:lpstr>
      <vt:lpstr>Roma, ritratto di papa Callisto. 3.o secolo, Parigi, Bibliotèque Nationale, Cabinet des Médaailles, Vetro  e oro in foglia, D. m. o, 046</vt:lpstr>
      <vt:lpstr>Antiquiarium, sul Palatino</vt:lpstr>
      <vt:lpstr>Presentazione standard di PowerPoint</vt:lpstr>
      <vt:lpstr>Apollo citaredo, affresco scoperto negli scavi delle Scalae Caci, Antiquarium Palatino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40</cp:revision>
  <dcterms:created xsi:type="dcterms:W3CDTF">2018-07-12T09:18:05Z</dcterms:created>
  <dcterms:modified xsi:type="dcterms:W3CDTF">2018-07-14T05:01:29Z</dcterms:modified>
</cp:coreProperties>
</file>