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932" y="-68"/>
      </p:cViewPr>
      <p:guideLst>
        <p:guide orient="horz" pos="2160"/>
        <p:guide pos="2880"/>
      </p:guideLst>
    </p:cSldViewPr>
  </p:slideViewPr>
  <p:notesTextViewPr>
    <p:cViewPr>
      <p:scale>
        <a:sx n="1" d="1"/>
        <a:sy n="1" d="1"/>
      </p:scale>
      <p:origin x="0" y="0"/>
    </p:cViewPr>
  </p:notesTextViewPr>
  <p:sorterViewPr>
    <p:cViewPr>
      <p:scale>
        <a:sx n="100" d="100"/>
        <a:sy n="100" d="100"/>
      </p:scale>
      <p:origin x="0" y="18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6D6E4D-AA94-4392-8428-A8B9B67D8A8A}" type="datetimeFigureOut">
              <a:rPr lang="it-IT" smtClean="0"/>
              <a:t>26/04/2019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C45AFB-D812-4DCA-8835-0348D18BF4F1}" type="slidenum">
              <a:rPr lang="it-IT" smtClean="0"/>
              <a:t>‹N›</a:t>
            </a:fld>
            <a:endParaRPr lang="it-IT"/>
          </a:p>
        </p:txBody>
      </p:sp>
    </p:spTree>
    <p:extLst>
      <p:ext uri="{BB962C8B-B14F-4D97-AF65-F5344CB8AC3E}">
        <p14:creationId xmlns:p14="http://schemas.microsoft.com/office/powerpoint/2010/main" val="2829086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Rissa tra Pompeiani e </a:t>
            </a:r>
            <a:r>
              <a:rPr lang="it-IT" dirty="0" err="1" smtClean="0"/>
              <a:t>Nucerini</a:t>
            </a:r>
            <a:endParaRPr lang="it-IT" dirty="0" smtClean="0"/>
          </a:p>
          <a:p>
            <a:r>
              <a:rPr lang="it-IT" dirty="0" smtClean="0"/>
              <a:t>L’affresco, in IV stile pompeiano (59-79 d.C.), fu rinvenuto nel 1869 nel </a:t>
            </a:r>
            <a:r>
              <a:rPr lang="it-IT" dirty="0" err="1" smtClean="0"/>
              <a:t>peristilium</a:t>
            </a:r>
            <a:r>
              <a:rPr lang="it-IT" dirty="0" smtClean="0"/>
              <a:t> (portico colonnato con giardino) della Casa di </a:t>
            </a:r>
            <a:r>
              <a:rPr lang="it-IT" dirty="0" err="1" smtClean="0"/>
              <a:t>Actius</a:t>
            </a:r>
            <a:r>
              <a:rPr lang="it-IT" dirty="0" smtClean="0"/>
              <a:t> </a:t>
            </a:r>
            <a:r>
              <a:rPr lang="it-IT" dirty="0" err="1" smtClean="0"/>
              <a:t>Anicetus</a:t>
            </a:r>
            <a:r>
              <a:rPr lang="it-IT" dirty="0" smtClean="0"/>
              <a:t> o della Rissa all’Anfiteatro a Pompei.</a:t>
            </a:r>
          </a:p>
          <a:p>
            <a:r>
              <a:rPr lang="it-IT" dirty="0" smtClean="0"/>
              <a:t>L’affresco, che riproduce luoghi e avvenimenti con fedeltà nei particolari e con immediatezza espressiva, rappresenta la rissa scoppiata a Pompei nel 59 d.C. in occasione di giochi nell’arena, che coinvolse Pompeiani e </a:t>
            </a:r>
            <a:r>
              <a:rPr lang="it-IT" dirty="0" err="1" smtClean="0"/>
              <a:t>Nucerini</a:t>
            </a:r>
            <a:r>
              <a:rPr lang="it-IT" dirty="0" smtClean="0"/>
              <a:t> e che causò, per volere di Nerone, la chiusura dell’anfiteatro per dieci anni.</a:t>
            </a:r>
          </a:p>
          <a:p>
            <a:r>
              <a:rPr lang="it-IT" dirty="0" smtClean="0"/>
              <a:t>L’attenzione nel riprodurre i particolari in maniera realistica, l’assenza di prospettiva nella resa non solo degli edifici ma anche nelle proporzioni degli individui, sempre delle stesse dimensioni indipendentemente dalla collocazione nello spazio, e la scelta di mostrare i luoghi a volo d’uccello richiamano, da un canto, il filone dell’arte romana definito generalmente popolare e si legano, dall’altro, alle scene presenti sulle colonne coclidi di Roma, nonché alla pittura trionfale, purtroppo pervenuta a noi solo attraverso le testimonianze delle fonti storiche.</a:t>
            </a:r>
            <a:endParaRPr lang="it-IT" dirty="0"/>
          </a:p>
        </p:txBody>
      </p:sp>
      <p:sp>
        <p:nvSpPr>
          <p:cNvPr id="4" name="Segnaposto numero diapositiva 3"/>
          <p:cNvSpPr>
            <a:spLocks noGrp="1"/>
          </p:cNvSpPr>
          <p:nvPr>
            <p:ph type="sldNum" sz="quarter" idx="10"/>
          </p:nvPr>
        </p:nvSpPr>
        <p:spPr/>
        <p:txBody>
          <a:bodyPr/>
          <a:lstStyle/>
          <a:p>
            <a:fld id="{9570C1C6-A0D3-4458-AEA0-ADD86486316A}" type="slidenum">
              <a:rPr lang="it-IT" smtClean="0">
                <a:solidFill>
                  <a:prstClr val="black"/>
                </a:solidFill>
              </a:rPr>
              <a:pPr/>
              <a:t>1</a:t>
            </a:fld>
            <a:endParaRPr lang="it-IT">
              <a:solidFill>
                <a:prstClr val="black"/>
              </a:solidFill>
            </a:endParaRPr>
          </a:p>
        </p:txBody>
      </p:sp>
    </p:spTree>
    <p:extLst>
      <p:ext uri="{BB962C8B-B14F-4D97-AF65-F5344CB8AC3E}">
        <p14:creationId xmlns:p14="http://schemas.microsoft.com/office/powerpoint/2010/main" val="20215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r>
              <a:rPr lang="it-IT" dirty="0" smtClean="0"/>
              <a:t>Il sacrificio di Ifigenia</a:t>
            </a:r>
          </a:p>
          <a:p>
            <a:r>
              <a:rPr lang="it-IT" dirty="0" smtClean="0"/>
              <a:t>L’affresco, in IV stile pompeiano, databile attorno al 45 – 79 </a:t>
            </a:r>
            <a:r>
              <a:rPr lang="it-IT" dirty="0" err="1" smtClean="0"/>
              <a:t>d.C</a:t>
            </a:r>
            <a:r>
              <a:rPr lang="it-IT" dirty="0" smtClean="0"/>
              <a:t>, fu rinvenuto, il 30 aprile del 1825, nel </a:t>
            </a:r>
            <a:r>
              <a:rPr lang="it-IT" dirty="0" err="1" smtClean="0"/>
              <a:t>peristilium</a:t>
            </a:r>
            <a:r>
              <a:rPr lang="it-IT" dirty="0" smtClean="0"/>
              <a:t> (porticato colonnato con giardino) della Casa del Poeta Tragico a Pompei.</a:t>
            </a:r>
          </a:p>
          <a:p>
            <a:r>
              <a:rPr lang="it-IT" dirty="0" smtClean="0"/>
              <a:t>Il grande affresco si può suddividere orizzontalmente in due registri. In basso al centro è il gruppo di Ifigenia, trasportata a forza verso l’altare del sacrificio da Ulisse e Diomede o da Ulisse ed Achille, vestiti con corte tuniche rosse; sulla destra il sacerdote Calcante, vestito di una lunga tunica rossa e con una sopravveste bianca avvolta in vita, mentre all’estrema sinistra il re Agamennone volge le spalle alla scena, sotto il peso della responsabilità di aver acconsentito al sacrificio della figlia.</a:t>
            </a:r>
          </a:p>
          <a:p>
            <a:r>
              <a:rPr lang="it-IT" dirty="0" smtClean="0"/>
              <a:t>La parte superiore della scena è occupata da due busti femminili che emergono dalle nuvole: sono la dea Artemide e una Ninfa che conduce una cerva. Il pittore ha voluto rappresentare il momento culminante del mito, quello più carico di tensione, anticipandone però in qualche modo l’epilogo, con l’introduzione dell’intervento divino che salverà la fanciulla.</a:t>
            </a:r>
            <a:endParaRPr lang="it-IT" dirty="0"/>
          </a:p>
        </p:txBody>
      </p:sp>
      <p:sp>
        <p:nvSpPr>
          <p:cNvPr id="4" name="Segnaposto numero diapositiva 3"/>
          <p:cNvSpPr>
            <a:spLocks noGrp="1"/>
          </p:cNvSpPr>
          <p:nvPr>
            <p:ph type="sldNum" sz="quarter" idx="10"/>
          </p:nvPr>
        </p:nvSpPr>
        <p:spPr/>
        <p:txBody>
          <a:bodyPr/>
          <a:lstStyle/>
          <a:p>
            <a:fld id="{9570C1C6-A0D3-4458-AEA0-ADD86486316A}" type="slidenum">
              <a:rPr lang="it-IT" smtClean="0">
                <a:solidFill>
                  <a:prstClr val="black"/>
                </a:solidFill>
              </a:rPr>
              <a:pPr/>
              <a:t>2</a:t>
            </a:fld>
            <a:endParaRPr lang="it-IT">
              <a:solidFill>
                <a:prstClr val="black"/>
              </a:solidFill>
            </a:endParaRPr>
          </a:p>
        </p:txBody>
      </p:sp>
    </p:spTree>
    <p:extLst>
      <p:ext uri="{BB962C8B-B14F-4D97-AF65-F5344CB8AC3E}">
        <p14:creationId xmlns:p14="http://schemas.microsoft.com/office/powerpoint/2010/main" val="2949065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Bacco e il Vesuvio</a:t>
            </a:r>
          </a:p>
          <a:p>
            <a:r>
              <a:rPr lang="it-IT" dirty="0" smtClean="0"/>
              <a:t>L’affresco, in IV stile pompeiano, risalente al 68-79 d.C., fu rinvenuto, il 29 settembre del 1880, nel </a:t>
            </a:r>
            <a:r>
              <a:rPr lang="it-IT" dirty="0" err="1" smtClean="0"/>
              <a:t>lararium</a:t>
            </a:r>
            <a:r>
              <a:rPr lang="it-IT" dirty="0" smtClean="0"/>
              <a:t> (altare domestico dedicato ai Lares, spiriti protettori degli antenati defunti) nell’</a:t>
            </a:r>
            <a:r>
              <a:rPr lang="it-IT" dirty="0" err="1" smtClean="0"/>
              <a:t>atrium</a:t>
            </a:r>
            <a:r>
              <a:rPr lang="it-IT" dirty="0" smtClean="0"/>
              <a:t> secondario della Casa del Centenario a Pompei.</a:t>
            </a:r>
          </a:p>
          <a:p>
            <a:r>
              <a:rPr lang="it-IT" dirty="0" smtClean="0"/>
              <a:t>Nell’affresco sono raffigurati Bacco e un alto monte isolato, con le pendici ricoperte da filari di viti sostenute da pali, interpretato come il Vesuvio prima dell’eruzione del 79 d.C., e, dunque, contraddistinto da una sola cima, oppure come il monte Nisa, dove secondo la leggenda, Bacco sarebbe stato allevato.</a:t>
            </a:r>
          </a:p>
          <a:p>
            <a:r>
              <a:rPr lang="it-IT" dirty="0" smtClean="0"/>
              <a:t>Il dio è caratterizzato dai suoi classici attributi: regge nella mano sinistra il tirso (lungo bastone rituale, avvolto da pampini, con pigna sulla sommità), mentre con la destra porge un kantharos (alto calice a due manici per bere vino) ad una pantera accovacciata ai suoi piedi.</a:t>
            </a:r>
          </a:p>
          <a:p>
            <a:r>
              <a:rPr lang="it-IT" dirty="0" smtClean="0"/>
              <a:t>La scena è inquadrata in alto da una ghirlanda curva con nastri su cui poggia un uccello; in basso un serpente </a:t>
            </a:r>
            <a:r>
              <a:rPr lang="it-IT" dirty="0" err="1" smtClean="0"/>
              <a:t>agatodemone</a:t>
            </a:r>
            <a:r>
              <a:rPr lang="it-IT" dirty="0" smtClean="0"/>
              <a:t> si snoda tra i cespi di un mirto in direzione di un altare con un uovo.</a:t>
            </a:r>
            <a:endParaRPr lang="it-IT" dirty="0"/>
          </a:p>
        </p:txBody>
      </p:sp>
      <p:sp>
        <p:nvSpPr>
          <p:cNvPr id="4" name="Segnaposto numero diapositiva 3"/>
          <p:cNvSpPr>
            <a:spLocks noGrp="1"/>
          </p:cNvSpPr>
          <p:nvPr>
            <p:ph type="sldNum" sz="quarter" idx="10"/>
          </p:nvPr>
        </p:nvSpPr>
        <p:spPr/>
        <p:txBody>
          <a:bodyPr/>
          <a:lstStyle/>
          <a:p>
            <a:fld id="{9570C1C6-A0D3-4458-AEA0-ADD86486316A}" type="slidenum">
              <a:rPr lang="it-IT" smtClean="0">
                <a:solidFill>
                  <a:prstClr val="black"/>
                </a:solidFill>
              </a:rPr>
              <a:pPr/>
              <a:t>3</a:t>
            </a:fld>
            <a:endParaRPr lang="it-IT">
              <a:solidFill>
                <a:prstClr val="black"/>
              </a:solidFill>
            </a:endParaRPr>
          </a:p>
        </p:txBody>
      </p:sp>
    </p:spTree>
    <p:extLst>
      <p:ext uri="{BB962C8B-B14F-4D97-AF65-F5344CB8AC3E}">
        <p14:creationId xmlns:p14="http://schemas.microsoft.com/office/powerpoint/2010/main" val="371411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Enea ferito</a:t>
            </a:r>
          </a:p>
          <a:p>
            <a:r>
              <a:rPr lang="it-IT" dirty="0" smtClean="0"/>
              <a:t>L’affresco, in IV stile pompeiano, databile attorno 45 – 79 d.C., fu rinvenuto, il 30 aprile del 1825, nel </a:t>
            </a:r>
            <a:r>
              <a:rPr lang="it-IT" dirty="0" err="1" smtClean="0"/>
              <a:t>triclinium</a:t>
            </a:r>
            <a:r>
              <a:rPr lang="it-IT" dirty="0" smtClean="0"/>
              <a:t> (sala per banchetti) della Casa di Sirico a Pompei.</a:t>
            </a:r>
          </a:p>
          <a:p>
            <a:r>
              <a:rPr lang="it-IT" dirty="0" smtClean="0"/>
              <a:t>La pittura raffigura Enea mentre viene operato dal medico </a:t>
            </a:r>
            <a:r>
              <a:rPr lang="it-IT" dirty="0" err="1" smtClean="0"/>
              <a:t>Japix</a:t>
            </a:r>
            <a:r>
              <a:rPr lang="it-IT" dirty="0" smtClean="0"/>
              <a:t>, che cerca di estrarre con un forcipe o un bisturi la cuspide della freccia nemica conficcatasi nella coscia destra.</a:t>
            </a:r>
          </a:p>
          <a:p>
            <a:r>
              <a:rPr lang="it-IT" dirty="0" smtClean="0"/>
              <a:t>L’affresco riprende l’episodio narrato da Virgilio nell’ultimo libro dell’Eneide, quando, in una battaglia contro i Rutuli sul suolo italico, l’eroe troiano venne ferito ad una coscia da una freccia vagante e fu costretto a ritirarsi accompagnato da Ascanio, Acate e </a:t>
            </a:r>
            <a:r>
              <a:rPr lang="it-IT" dirty="0" err="1" smtClean="0"/>
              <a:t>Mnesteo</a:t>
            </a:r>
            <a:r>
              <a:rPr lang="it-IT" dirty="0" smtClean="0"/>
              <a:t>. Realizzato da un pittore dalle scarse capacità artistiche, l’interesse maggiore della pittura sta soprattutto nel vedere un medico in atto di eseguire una vera e propria operazione chirurgica. La scelta del soggetto, rappresentato all’interno di un </a:t>
            </a:r>
            <a:r>
              <a:rPr lang="it-IT" dirty="0" err="1" smtClean="0"/>
              <a:t>triclinium</a:t>
            </a:r>
            <a:r>
              <a:rPr lang="it-IT" dirty="0" smtClean="0"/>
              <a:t>, e dunque in una sala destinata a ricevere ospiti, rappresenta, senza dubbio, un omaggio al racconto mitologico delle origini di Roma.</a:t>
            </a:r>
            <a:endParaRPr lang="it-IT" dirty="0"/>
          </a:p>
        </p:txBody>
      </p:sp>
      <p:sp>
        <p:nvSpPr>
          <p:cNvPr id="4" name="Segnaposto numero diapositiva 3"/>
          <p:cNvSpPr>
            <a:spLocks noGrp="1"/>
          </p:cNvSpPr>
          <p:nvPr>
            <p:ph type="sldNum" sz="quarter" idx="10"/>
          </p:nvPr>
        </p:nvSpPr>
        <p:spPr/>
        <p:txBody>
          <a:bodyPr/>
          <a:lstStyle/>
          <a:p>
            <a:fld id="{9570C1C6-A0D3-4458-AEA0-ADD86486316A}" type="slidenum">
              <a:rPr lang="it-IT" smtClean="0">
                <a:solidFill>
                  <a:prstClr val="black"/>
                </a:solidFill>
              </a:rPr>
              <a:pPr/>
              <a:t>4</a:t>
            </a:fld>
            <a:endParaRPr lang="it-IT">
              <a:solidFill>
                <a:prstClr val="black"/>
              </a:solidFill>
            </a:endParaRPr>
          </a:p>
        </p:txBody>
      </p:sp>
    </p:spTree>
    <p:extLst>
      <p:ext uri="{BB962C8B-B14F-4D97-AF65-F5344CB8AC3E}">
        <p14:creationId xmlns:p14="http://schemas.microsoft.com/office/powerpoint/2010/main" val="1903611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Perseo e Andromeda</a:t>
            </a:r>
          </a:p>
          <a:p>
            <a:r>
              <a:rPr lang="it-IT" dirty="0" smtClean="0"/>
              <a:t>L’affresco, in IV stile pompeiano, databile tra il 62 ed il 79 d.C., fu rinvenuto, nel 1824 – 1825, nel </a:t>
            </a:r>
            <a:r>
              <a:rPr lang="it-IT" dirty="0" err="1" smtClean="0"/>
              <a:t>peristilium</a:t>
            </a:r>
            <a:r>
              <a:rPr lang="it-IT" dirty="0" smtClean="0"/>
              <a:t> (porticato colonnato con giardino) della Casa dei Dioscuri a Pompei.</a:t>
            </a:r>
          </a:p>
          <a:p>
            <a:r>
              <a:rPr lang="it-IT" dirty="0" smtClean="0"/>
              <a:t>Il quadro raffigura l’eroe Perseo nell’atto di liberare Andromeda dopo aver ucciso il mostro, al quale la fanciulla doveva essere sacrificata per volere di Poseidone per punire la madre Cassiopea, che l’aveva considerata più bella delle Nereidi.</a:t>
            </a:r>
          </a:p>
          <a:p>
            <a:r>
              <a:rPr lang="it-IT" dirty="0" smtClean="0"/>
              <a:t>Il tema della liberazione di Andromeda ad opera di Perseo è tra i più raffigurati nell’antichità: dalla sola Pompei provengono sei repliche.</a:t>
            </a:r>
          </a:p>
          <a:p>
            <a:r>
              <a:rPr lang="it-IT" dirty="0" smtClean="0"/>
              <a:t>Le raffigurazioni più antiche, in III stile, pongono l’attenzione sulla presenza di personaggi minori del mito (da Cassiopea a </a:t>
            </a:r>
            <a:r>
              <a:rPr lang="it-IT" dirty="0" err="1" smtClean="0"/>
              <a:t>Cefeo</a:t>
            </a:r>
            <a:r>
              <a:rPr lang="it-IT" dirty="0" smtClean="0"/>
              <a:t>), quelle più tarde insistono sui due protagonisti assoluti, Perseo e Andromeda, prefigurando il futuro legame sentimentale dei due.</a:t>
            </a:r>
          </a:p>
          <a:p>
            <a:r>
              <a:rPr lang="it-IT" dirty="0" smtClean="0"/>
              <a:t>In questo affresco, nonostante i limiti nella resa pittorica dovuti ad un’esecuzione artigianale, si notano comunque dei mirabili tentativi di rielaborazione del tema, esemplificati nell’accentuazione dei chiaroscuri,</a:t>
            </a:r>
          </a:p>
          <a:p>
            <a:r>
              <a:rPr lang="it-IT" dirty="0" smtClean="0"/>
              <a:t>nella morbidezza delle vesti e nel sapiente uso della luce.</a:t>
            </a:r>
            <a:endParaRPr lang="it-IT" dirty="0"/>
          </a:p>
        </p:txBody>
      </p:sp>
      <p:sp>
        <p:nvSpPr>
          <p:cNvPr id="4" name="Segnaposto numero diapositiva 3"/>
          <p:cNvSpPr>
            <a:spLocks noGrp="1"/>
          </p:cNvSpPr>
          <p:nvPr>
            <p:ph type="sldNum" sz="quarter" idx="10"/>
          </p:nvPr>
        </p:nvSpPr>
        <p:spPr/>
        <p:txBody>
          <a:bodyPr/>
          <a:lstStyle/>
          <a:p>
            <a:fld id="{9570C1C6-A0D3-4458-AEA0-ADD86486316A}" type="slidenum">
              <a:rPr lang="it-IT" smtClean="0">
                <a:solidFill>
                  <a:prstClr val="black"/>
                </a:solidFill>
              </a:rPr>
              <a:pPr/>
              <a:t>5</a:t>
            </a:fld>
            <a:endParaRPr lang="it-IT">
              <a:solidFill>
                <a:prstClr val="black"/>
              </a:solidFill>
            </a:endParaRPr>
          </a:p>
        </p:txBody>
      </p:sp>
    </p:spTree>
    <p:extLst>
      <p:ext uri="{BB962C8B-B14F-4D97-AF65-F5344CB8AC3E}">
        <p14:creationId xmlns:p14="http://schemas.microsoft.com/office/powerpoint/2010/main" val="1397102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L’affresco, in III stile pompeiano, databile attorno al 15 – 45 </a:t>
            </a:r>
            <a:r>
              <a:rPr lang="it-IT" dirty="0" err="1" smtClean="0"/>
              <a:t>d.C</a:t>
            </a:r>
            <a:r>
              <a:rPr lang="it-IT" dirty="0" smtClean="0"/>
              <a:t>, fu rinvenuto nel 1759 nel </a:t>
            </a:r>
            <a:r>
              <a:rPr lang="it-IT" dirty="0" err="1" smtClean="0"/>
              <a:t>cubiculum</a:t>
            </a:r>
            <a:r>
              <a:rPr lang="it-IT" dirty="0" smtClean="0"/>
              <a:t> (stanza da letto) della Villa di Arianna, presso l’antica </a:t>
            </a:r>
            <a:r>
              <a:rPr lang="it-IT" dirty="0" err="1" smtClean="0"/>
              <a:t>Stabiae</a:t>
            </a:r>
            <a:r>
              <a:rPr lang="it-IT" dirty="0" smtClean="0"/>
              <a:t>.</a:t>
            </a:r>
          </a:p>
          <a:p>
            <a:r>
              <a:rPr lang="it-IT" dirty="0" smtClean="0"/>
              <a:t>L’affresco, su fondo verde, raffigura una fanciulla scalza, volta di spalle, nell’atto di raccogliere da un alberello con la mano destra fiori bianchi che depone in un </a:t>
            </a:r>
            <a:r>
              <a:rPr lang="it-IT" dirty="0" err="1" smtClean="0"/>
              <a:t>kalathos</a:t>
            </a:r>
            <a:r>
              <a:rPr lang="it-IT" dirty="0" smtClean="0"/>
              <a:t> (cesto) tenuto nella sinistra.</a:t>
            </a:r>
          </a:p>
          <a:p>
            <a:r>
              <a:rPr lang="it-IT" dirty="0" smtClean="0"/>
              <a:t>Indossa un chitone (tunica) giallo, che lascia nuda la spalla destra, ed è ornata di diadema sul capo ed armilla (bracciale) al braccio destro. Ispirato a figure del IV sec. a.C. e rinvenuto insieme ad altri tre affreschi simili raffiguranti Leda (sempre su fondo verde), Medea e Diana (su fondo azzurro) in pannelli collocati nella zona mediana delle pareti di un </a:t>
            </a:r>
            <a:r>
              <a:rPr lang="it-IT" dirty="0" err="1" smtClean="0"/>
              <a:t>cubiculum</a:t>
            </a:r>
            <a:r>
              <a:rPr lang="it-IT" dirty="0" smtClean="0"/>
              <a:t> della villa, non si sa con certezza se rappresenti una figura umana o divina, una Ninfa, Proserpina o Flora, secondo la descrizione fatta dal poeta Ovidio (Fasti, V. 20 ss.).</a:t>
            </a:r>
            <a:endParaRPr lang="it-IT" dirty="0"/>
          </a:p>
        </p:txBody>
      </p:sp>
      <p:sp>
        <p:nvSpPr>
          <p:cNvPr id="4" name="Segnaposto numero diapositiva 3"/>
          <p:cNvSpPr>
            <a:spLocks noGrp="1"/>
          </p:cNvSpPr>
          <p:nvPr>
            <p:ph type="sldNum" sz="quarter" idx="10"/>
          </p:nvPr>
        </p:nvSpPr>
        <p:spPr/>
        <p:txBody>
          <a:bodyPr/>
          <a:lstStyle/>
          <a:p>
            <a:fld id="{9570C1C6-A0D3-4458-AEA0-ADD86486316A}" type="slidenum">
              <a:rPr lang="it-IT" smtClean="0">
                <a:solidFill>
                  <a:prstClr val="black"/>
                </a:solidFill>
              </a:rPr>
              <a:pPr/>
              <a:t>6</a:t>
            </a:fld>
            <a:endParaRPr lang="it-IT">
              <a:solidFill>
                <a:prstClr val="black"/>
              </a:solidFill>
            </a:endParaRPr>
          </a:p>
        </p:txBody>
      </p:sp>
    </p:spTree>
    <p:extLst>
      <p:ext uri="{BB962C8B-B14F-4D97-AF65-F5344CB8AC3E}">
        <p14:creationId xmlns:p14="http://schemas.microsoft.com/office/powerpoint/2010/main" val="1776739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Europa su toro</a:t>
            </a:r>
          </a:p>
          <a:p>
            <a:r>
              <a:rPr lang="it-IT" dirty="0" smtClean="0"/>
              <a:t>L’affresco, in III stile pompeiano, databile attorno al 20 – 25 d.C., fu rinvenuto, il 7 luglio del 1878, nell’</a:t>
            </a:r>
            <a:r>
              <a:rPr lang="it-IT" dirty="0" err="1" smtClean="0"/>
              <a:t>oecus</a:t>
            </a:r>
            <a:r>
              <a:rPr lang="it-IT" dirty="0" smtClean="0"/>
              <a:t> (sala di rappresentanza per banchetti) della Casa di Giasone a Pompei.</a:t>
            </a:r>
          </a:p>
          <a:p>
            <a:r>
              <a:rPr lang="it-IT" dirty="0" smtClean="0"/>
              <a:t>La pittura raffigura il rapimento di Europa, figlia di Agenore, da parte di Zeus sotto le sembianze di un toro.</a:t>
            </a:r>
          </a:p>
          <a:p>
            <a:r>
              <a:rPr lang="it-IT" dirty="0" smtClean="0"/>
              <a:t>Si tratta in questo caso di una rivisitazione del mito di Europa rapita da Zeus, rispetto all’immagine classica secondo cui Zeus avrebbe condotto via mare la fanciulla fino all’isola di Creta, generandovi Minosse, </a:t>
            </a:r>
            <a:r>
              <a:rPr lang="it-IT" dirty="0" err="1" smtClean="0"/>
              <a:t>Radamante</a:t>
            </a:r>
            <a:r>
              <a:rPr lang="it-IT" dirty="0" smtClean="0"/>
              <a:t> e </a:t>
            </a:r>
            <a:r>
              <a:rPr lang="it-IT" dirty="0" err="1" smtClean="0"/>
              <a:t>Sarpedonte</a:t>
            </a:r>
            <a:r>
              <a:rPr lang="it-IT" dirty="0" smtClean="0"/>
              <a:t>.</a:t>
            </a:r>
          </a:p>
          <a:p>
            <a:r>
              <a:rPr lang="it-IT" dirty="0" smtClean="0"/>
              <a:t>La scena ha per sfondo un paesaggio roccioso, con alberi, arbusti e rocce a gradini, con al centro una colonna dal fusto liscio, simbolo di sacralità, e una quercia, sacra a Zeus. L’affresco presenta un’atmosfera calma e maestosa e sembra derivare da un modello greco databile alla fine del IV sec. a.C.</a:t>
            </a:r>
            <a:endParaRPr lang="it-IT" dirty="0"/>
          </a:p>
        </p:txBody>
      </p:sp>
      <p:sp>
        <p:nvSpPr>
          <p:cNvPr id="4" name="Segnaposto numero diapositiva 3"/>
          <p:cNvSpPr>
            <a:spLocks noGrp="1"/>
          </p:cNvSpPr>
          <p:nvPr>
            <p:ph type="sldNum" sz="quarter" idx="10"/>
          </p:nvPr>
        </p:nvSpPr>
        <p:spPr/>
        <p:txBody>
          <a:bodyPr/>
          <a:lstStyle/>
          <a:p>
            <a:fld id="{9570C1C6-A0D3-4458-AEA0-ADD86486316A}" type="slidenum">
              <a:rPr lang="it-IT" smtClean="0">
                <a:solidFill>
                  <a:prstClr val="black"/>
                </a:solidFill>
              </a:rPr>
              <a:pPr/>
              <a:t>7</a:t>
            </a:fld>
            <a:endParaRPr lang="it-IT">
              <a:solidFill>
                <a:prstClr val="black"/>
              </a:solidFill>
            </a:endParaRPr>
          </a:p>
        </p:txBody>
      </p:sp>
    </p:spTree>
    <p:extLst>
      <p:ext uri="{BB962C8B-B14F-4D97-AF65-F5344CB8AC3E}">
        <p14:creationId xmlns:p14="http://schemas.microsoft.com/office/powerpoint/2010/main" val="450715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EEF63D6-BF40-4B56-AEF3-9C6684EFB6F5}" type="datetimeFigureOut">
              <a:rPr lang="it-IT" smtClean="0"/>
              <a:t>26/04/2019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93E2638-7E46-465D-909D-FFCD02827784}" type="slidenum">
              <a:rPr lang="it-IT" smtClean="0"/>
              <a:t>‹N›</a:t>
            </a:fld>
            <a:endParaRPr lang="it-IT"/>
          </a:p>
        </p:txBody>
      </p:sp>
    </p:spTree>
    <p:extLst>
      <p:ext uri="{BB962C8B-B14F-4D97-AF65-F5344CB8AC3E}">
        <p14:creationId xmlns:p14="http://schemas.microsoft.com/office/powerpoint/2010/main" val="4249183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EEF63D6-BF40-4B56-AEF3-9C6684EFB6F5}" type="datetimeFigureOut">
              <a:rPr lang="it-IT" smtClean="0"/>
              <a:t>26/04/2019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93E2638-7E46-465D-909D-FFCD02827784}" type="slidenum">
              <a:rPr lang="it-IT" smtClean="0"/>
              <a:t>‹N›</a:t>
            </a:fld>
            <a:endParaRPr lang="it-IT"/>
          </a:p>
        </p:txBody>
      </p:sp>
    </p:spTree>
    <p:extLst>
      <p:ext uri="{BB962C8B-B14F-4D97-AF65-F5344CB8AC3E}">
        <p14:creationId xmlns:p14="http://schemas.microsoft.com/office/powerpoint/2010/main" val="150038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EEF63D6-BF40-4B56-AEF3-9C6684EFB6F5}" type="datetimeFigureOut">
              <a:rPr lang="it-IT" smtClean="0"/>
              <a:t>26/04/2019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93E2638-7E46-465D-909D-FFCD02827784}" type="slidenum">
              <a:rPr lang="it-IT" smtClean="0"/>
              <a:t>‹N›</a:t>
            </a:fld>
            <a:endParaRPr lang="it-IT"/>
          </a:p>
        </p:txBody>
      </p:sp>
    </p:spTree>
    <p:extLst>
      <p:ext uri="{BB962C8B-B14F-4D97-AF65-F5344CB8AC3E}">
        <p14:creationId xmlns:p14="http://schemas.microsoft.com/office/powerpoint/2010/main" val="1994153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EEF63D6-BF40-4B56-AEF3-9C6684EFB6F5}" type="datetimeFigureOut">
              <a:rPr lang="it-IT" smtClean="0"/>
              <a:t>26/04/2019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93E2638-7E46-465D-909D-FFCD02827784}" type="slidenum">
              <a:rPr lang="it-IT" smtClean="0"/>
              <a:t>‹N›</a:t>
            </a:fld>
            <a:endParaRPr lang="it-IT"/>
          </a:p>
        </p:txBody>
      </p:sp>
    </p:spTree>
    <p:extLst>
      <p:ext uri="{BB962C8B-B14F-4D97-AF65-F5344CB8AC3E}">
        <p14:creationId xmlns:p14="http://schemas.microsoft.com/office/powerpoint/2010/main" val="1912715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EEF63D6-BF40-4B56-AEF3-9C6684EFB6F5}" type="datetimeFigureOut">
              <a:rPr lang="it-IT" smtClean="0"/>
              <a:t>26/04/2019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93E2638-7E46-465D-909D-FFCD02827784}" type="slidenum">
              <a:rPr lang="it-IT" smtClean="0"/>
              <a:t>‹N›</a:t>
            </a:fld>
            <a:endParaRPr lang="it-IT"/>
          </a:p>
        </p:txBody>
      </p:sp>
    </p:spTree>
    <p:extLst>
      <p:ext uri="{BB962C8B-B14F-4D97-AF65-F5344CB8AC3E}">
        <p14:creationId xmlns:p14="http://schemas.microsoft.com/office/powerpoint/2010/main" val="2509205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EEF63D6-BF40-4B56-AEF3-9C6684EFB6F5}" type="datetimeFigureOut">
              <a:rPr lang="it-IT" smtClean="0"/>
              <a:t>26/04/2019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93E2638-7E46-465D-909D-FFCD02827784}" type="slidenum">
              <a:rPr lang="it-IT" smtClean="0"/>
              <a:t>‹N›</a:t>
            </a:fld>
            <a:endParaRPr lang="it-IT"/>
          </a:p>
        </p:txBody>
      </p:sp>
    </p:spTree>
    <p:extLst>
      <p:ext uri="{BB962C8B-B14F-4D97-AF65-F5344CB8AC3E}">
        <p14:creationId xmlns:p14="http://schemas.microsoft.com/office/powerpoint/2010/main" val="2388775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EEF63D6-BF40-4B56-AEF3-9C6684EFB6F5}" type="datetimeFigureOut">
              <a:rPr lang="it-IT" smtClean="0"/>
              <a:t>26/04/2019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93E2638-7E46-465D-909D-FFCD02827784}" type="slidenum">
              <a:rPr lang="it-IT" smtClean="0"/>
              <a:t>‹N›</a:t>
            </a:fld>
            <a:endParaRPr lang="it-IT"/>
          </a:p>
        </p:txBody>
      </p:sp>
    </p:spTree>
    <p:extLst>
      <p:ext uri="{BB962C8B-B14F-4D97-AF65-F5344CB8AC3E}">
        <p14:creationId xmlns:p14="http://schemas.microsoft.com/office/powerpoint/2010/main" val="909260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EEF63D6-BF40-4B56-AEF3-9C6684EFB6F5}" type="datetimeFigureOut">
              <a:rPr lang="it-IT" smtClean="0"/>
              <a:t>26/04/2019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93E2638-7E46-465D-909D-FFCD02827784}" type="slidenum">
              <a:rPr lang="it-IT" smtClean="0"/>
              <a:t>‹N›</a:t>
            </a:fld>
            <a:endParaRPr lang="it-IT"/>
          </a:p>
        </p:txBody>
      </p:sp>
    </p:spTree>
    <p:extLst>
      <p:ext uri="{BB962C8B-B14F-4D97-AF65-F5344CB8AC3E}">
        <p14:creationId xmlns:p14="http://schemas.microsoft.com/office/powerpoint/2010/main" val="1506713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EEF63D6-BF40-4B56-AEF3-9C6684EFB6F5}" type="datetimeFigureOut">
              <a:rPr lang="it-IT" smtClean="0"/>
              <a:t>26/04/2019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93E2638-7E46-465D-909D-FFCD02827784}" type="slidenum">
              <a:rPr lang="it-IT" smtClean="0"/>
              <a:t>‹N›</a:t>
            </a:fld>
            <a:endParaRPr lang="it-IT"/>
          </a:p>
        </p:txBody>
      </p:sp>
    </p:spTree>
    <p:extLst>
      <p:ext uri="{BB962C8B-B14F-4D97-AF65-F5344CB8AC3E}">
        <p14:creationId xmlns:p14="http://schemas.microsoft.com/office/powerpoint/2010/main" val="2601092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EEF63D6-BF40-4B56-AEF3-9C6684EFB6F5}" type="datetimeFigureOut">
              <a:rPr lang="it-IT" smtClean="0"/>
              <a:t>26/04/2019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93E2638-7E46-465D-909D-FFCD02827784}" type="slidenum">
              <a:rPr lang="it-IT" smtClean="0"/>
              <a:t>‹N›</a:t>
            </a:fld>
            <a:endParaRPr lang="it-IT"/>
          </a:p>
        </p:txBody>
      </p:sp>
    </p:spTree>
    <p:extLst>
      <p:ext uri="{BB962C8B-B14F-4D97-AF65-F5344CB8AC3E}">
        <p14:creationId xmlns:p14="http://schemas.microsoft.com/office/powerpoint/2010/main" val="8886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EEF63D6-BF40-4B56-AEF3-9C6684EFB6F5}" type="datetimeFigureOut">
              <a:rPr lang="it-IT" smtClean="0"/>
              <a:t>26/04/2019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93E2638-7E46-465D-909D-FFCD02827784}" type="slidenum">
              <a:rPr lang="it-IT" smtClean="0"/>
              <a:t>‹N›</a:t>
            </a:fld>
            <a:endParaRPr lang="it-IT"/>
          </a:p>
        </p:txBody>
      </p:sp>
    </p:spTree>
    <p:extLst>
      <p:ext uri="{BB962C8B-B14F-4D97-AF65-F5344CB8AC3E}">
        <p14:creationId xmlns:p14="http://schemas.microsoft.com/office/powerpoint/2010/main" val="636354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F63D6-BF40-4B56-AEF3-9C6684EFB6F5}" type="datetimeFigureOut">
              <a:rPr lang="it-IT" smtClean="0"/>
              <a:t>26/04/2019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E2638-7E46-465D-909D-FFCD02827784}" type="slidenum">
              <a:rPr lang="it-IT" smtClean="0"/>
              <a:t>‹N›</a:t>
            </a:fld>
            <a:endParaRPr lang="it-IT"/>
          </a:p>
        </p:txBody>
      </p:sp>
    </p:spTree>
    <p:extLst>
      <p:ext uri="{BB962C8B-B14F-4D97-AF65-F5344CB8AC3E}">
        <p14:creationId xmlns:p14="http://schemas.microsoft.com/office/powerpoint/2010/main" val="31129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237312"/>
            <a:ext cx="8229600" cy="620688"/>
          </a:xfrm>
        </p:spPr>
        <p:txBody>
          <a:bodyPr>
            <a:noAutofit/>
          </a:bodyPr>
          <a:lstStyle/>
          <a:p>
            <a:r>
              <a:rPr lang="it-IT" sz="2000" dirty="0" smtClean="0"/>
              <a:t>Pompei, Rissa nell’anfiteatro, Napoli, Muso Archeologico Nazionale, affresco h 1.70, l 1.85</a:t>
            </a:r>
            <a:endParaRPr lang="it-IT" sz="2000" dirty="0"/>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558" y="28465"/>
            <a:ext cx="7129618" cy="6280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361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24486" y="274638"/>
            <a:ext cx="2412010" cy="1143000"/>
          </a:xfrm>
        </p:spPr>
        <p:txBody>
          <a:bodyPr>
            <a:normAutofit/>
          </a:bodyPr>
          <a:lstStyle/>
          <a:p>
            <a:r>
              <a:rPr lang="it-IT" sz="2000" dirty="0" smtClean="0"/>
              <a:t>Il sacrificio d Ifigenia</a:t>
            </a:r>
            <a:endParaRPr lang="it-IT" sz="2000" dirty="0"/>
          </a:p>
        </p:txBody>
      </p:sp>
      <p:sp>
        <p:nvSpPr>
          <p:cNvPr id="3" name="Segnaposto contenuto 2"/>
          <p:cNvSpPr>
            <a:spLocks noGrp="1"/>
          </p:cNvSpPr>
          <p:nvPr>
            <p:ph idx="1"/>
          </p:nvPr>
        </p:nvSpPr>
        <p:spPr/>
        <p:txBody>
          <a:bodyPr/>
          <a:lstStyle/>
          <a:p>
            <a:endParaRPr lang="it-IT"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7" y="33738"/>
            <a:ext cx="6604339" cy="68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647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48064" y="274638"/>
            <a:ext cx="3538736" cy="1143000"/>
          </a:xfrm>
        </p:spPr>
        <p:txBody>
          <a:bodyPr>
            <a:normAutofit/>
          </a:bodyPr>
          <a:lstStyle/>
          <a:p>
            <a:r>
              <a:rPr lang="it-IT" sz="2000" dirty="0" smtClean="0"/>
              <a:t>Bacco ed il Vesuvio</a:t>
            </a:r>
            <a:endParaRPr lang="it-IT" sz="2000" dirty="0"/>
          </a:p>
        </p:txBody>
      </p:sp>
      <p:sp>
        <p:nvSpPr>
          <p:cNvPr id="3" name="Segnaposto contenuto 2"/>
          <p:cNvSpPr>
            <a:spLocks noGrp="1"/>
          </p:cNvSpPr>
          <p:nvPr>
            <p:ph idx="1"/>
          </p:nvPr>
        </p:nvSpPr>
        <p:spPr/>
        <p:txBody>
          <a:bodyPr/>
          <a:lstStyle/>
          <a:p>
            <a:endParaRPr lang="it-IT"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3465"/>
            <a:ext cx="4932040" cy="687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2108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40152" y="274638"/>
            <a:ext cx="2746648" cy="1143000"/>
          </a:xfrm>
        </p:spPr>
        <p:txBody>
          <a:bodyPr>
            <a:normAutofit/>
          </a:bodyPr>
          <a:lstStyle/>
          <a:p>
            <a:r>
              <a:rPr lang="it-IT" sz="2000" dirty="0" smtClean="0"/>
              <a:t>Enea ferito</a:t>
            </a:r>
            <a:endParaRPr lang="it-IT" sz="2000" dirty="0"/>
          </a:p>
        </p:txBody>
      </p:sp>
      <p:sp>
        <p:nvSpPr>
          <p:cNvPr id="3" name="Segnaposto contenuto 2"/>
          <p:cNvSpPr>
            <a:spLocks noGrp="1"/>
          </p:cNvSpPr>
          <p:nvPr>
            <p:ph idx="1"/>
          </p:nvPr>
        </p:nvSpPr>
        <p:spPr/>
        <p:txBody>
          <a:bodyPr/>
          <a:lstStyle/>
          <a:p>
            <a:endParaRPr lang="it-IT"/>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6498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480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868144" y="274638"/>
            <a:ext cx="2818656" cy="1143000"/>
          </a:xfrm>
        </p:spPr>
        <p:txBody>
          <a:bodyPr>
            <a:normAutofit/>
          </a:bodyPr>
          <a:lstStyle/>
          <a:p>
            <a:r>
              <a:rPr lang="it-IT" sz="2000" dirty="0" smtClean="0"/>
              <a:t>Perseo ed Andromeda</a:t>
            </a:r>
            <a:endParaRPr lang="it-IT" sz="2000"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6707"/>
            <a:ext cx="5690520" cy="683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053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76730" y="274638"/>
            <a:ext cx="2710070" cy="1143000"/>
          </a:xfrm>
        </p:spPr>
        <p:txBody>
          <a:bodyPr>
            <a:normAutofit/>
          </a:bodyPr>
          <a:lstStyle/>
          <a:p>
            <a:r>
              <a:rPr lang="it-IT" sz="2000" dirty="0" err="1" smtClean="0"/>
              <a:t>Cd</a:t>
            </a:r>
            <a:r>
              <a:rPr lang="it-IT" sz="2000" dirty="0" smtClean="0"/>
              <a:t>. Flora</a:t>
            </a:r>
            <a:br>
              <a:rPr lang="it-IT" sz="2000" dirty="0" smtClean="0"/>
            </a:br>
            <a:endParaRPr lang="it-IT" sz="2000"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537" y="28465"/>
            <a:ext cx="5636024" cy="6829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8711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08104" y="274638"/>
            <a:ext cx="3178696" cy="1143000"/>
          </a:xfrm>
        </p:spPr>
        <p:txBody>
          <a:bodyPr>
            <a:normAutofit/>
          </a:bodyPr>
          <a:lstStyle/>
          <a:p>
            <a:r>
              <a:rPr lang="it-IT" sz="2000" dirty="0" smtClean="0"/>
              <a:t>Europa su toro</a:t>
            </a:r>
            <a:endParaRPr lang="it-IT" sz="2000"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24689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8082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36296" y="274638"/>
            <a:ext cx="1907704" cy="1143000"/>
          </a:xfrm>
        </p:spPr>
        <p:txBody>
          <a:bodyPr>
            <a:normAutofit fontScale="90000"/>
          </a:bodyPr>
          <a:lstStyle/>
          <a:p>
            <a:r>
              <a:rPr lang="it-IT" sz="2000" dirty="0" smtClean="0"/>
              <a:t>Suonatore di flauto e altri strumenti, mosaico </a:t>
            </a:r>
            <a:r>
              <a:rPr lang="it-IT" sz="2000" smtClean="0"/>
              <a:t>di Pompei</a:t>
            </a:r>
            <a:endParaRPr lang="it-IT" sz="2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714746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924271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1359</Words>
  <Application>Microsoft Office PowerPoint</Application>
  <PresentationFormat>Presentazione su schermo (4:3)</PresentationFormat>
  <Paragraphs>48</Paragraphs>
  <Slides>8</Slides>
  <Notes>7</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Tema di Office</vt:lpstr>
      <vt:lpstr>Pompei, Rissa nell’anfiteatro, Napoli, Muso Archeologico Nazionale, affresco h 1.70, l 1.85</vt:lpstr>
      <vt:lpstr>Il sacrificio d Ifigenia</vt:lpstr>
      <vt:lpstr>Bacco ed il Vesuvio</vt:lpstr>
      <vt:lpstr>Enea ferito</vt:lpstr>
      <vt:lpstr>Perseo ed Andromeda</vt:lpstr>
      <vt:lpstr>Cd. Flora </vt:lpstr>
      <vt:lpstr>Europa su toro</vt:lpstr>
      <vt:lpstr>Suonatore di flauto e altri strumenti, mosaico di Pompei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Pompei, Rissa nell’anfiteatro, Napoli, Muso Archeologico Nazionale, affresco h 1.70, l 1.85</dc:title>
  <dc:creator>lenovo</dc:creator>
  <cp:lastModifiedBy>lenovo</cp:lastModifiedBy>
  <cp:revision>2</cp:revision>
  <dcterms:created xsi:type="dcterms:W3CDTF">2018-07-14T09:25:09Z</dcterms:created>
  <dcterms:modified xsi:type="dcterms:W3CDTF">2019-04-26T14:28:18Z</dcterms:modified>
</cp:coreProperties>
</file>