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5F30-577D-4C86-B572-39057BD08C88}" type="datetimeFigureOut">
              <a:rPr lang="it-IT" smtClean="0"/>
              <a:t>29/12/2019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4DB-8930-47FD-9EEC-A488F3F442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95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5F30-577D-4C86-B572-39057BD08C88}" type="datetimeFigureOut">
              <a:rPr lang="it-IT" smtClean="0"/>
              <a:t>29/12/2019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4DB-8930-47FD-9EEC-A488F3F442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1046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5F30-577D-4C86-B572-39057BD08C88}" type="datetimeFigureOut">
              <a:rPr lang="it-IT" smtClean="0"/>
              <a:t>29/12/2019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4DB-8930-47FD-9EEC-A488F3F442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286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5F30-577D-4C86-B572-39057BD08C88}" type="datetimeFigureOut">
              <a:rPr lang="it-IT" smtClean="0"/>
              <a:t>29/12/2019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4DB-8930-47FD-9EEC-A488F3F442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7803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5F30-577D-4C86-B572-39057BD08C88}" type="datetimeFigureOut">
              <a:rPr lang="it-IT" smtClean="0"/>
              <a:t>29/12/2019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4DB-8930-47FD-9EEC-A488F3F442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4635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5F30-577D-4C86-B572-39057BD08C88}" type="datetimeFigureOut">
              <a:rPr lang="it-IT" smtClean="0"/>
              <a:t>29/12/2019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4DB-8930-47FD-9EEC-A488F3F442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920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5F30-577D-4C86-B572-39057BD08C88}" type="datetimeFigureOut">
              <a:rPr lang="it-IT" smtClean="0"/>
              <a:t>29/12/2019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4DB-8930-47FD-9EEC-A488F3F442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464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5F30-577D-4C86-B572-39057BD08C88}" type="datetimeFigureOut">
              <a:rPr lang="it-IT" smtClean="0"/>
              <a:t>29/12/2019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4DB-8930-47FD-9EEC-A488F3F442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033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5F30-577D-4C86-B572-39057BD08C88}" type="datetimeFigureOut">
              <a:rPr lang="it-IT" smtClean="0"/>
              <a:t>29/12/2019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4DB-8930-47FD-9EEC-A488F3F442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9645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5F30-577D-4C86-B572-39057BD08C88}" type="datetimeFigureOut">
              <a:rPr lang="it-IT" smtClean="0"/>
              <a:t>29/12/2019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4DB-8930-47FD-9EEC-A488F3F442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0677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5F30-577D-4C86-B572-39057BD08C88}" type="datetimeFigureOut">
              <a:rPr lang="it-IT" smtClean="0"/>
              <a:t>29/12/2019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74DB-8930-47FD-9EEC-A488F3F442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2092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E5F30-577D-4C86-B572-39057BD08C88}" type="datetimeFigureOut">
              <a:rPr lang="it-IT" smtClean="0"/>
              <a:t>29/12/2019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274DB-8930-47FD-9EEC-A488F3F4426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300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6741368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036496" cy="6858000"/>
          </a:xfrm>
        </p:spPr>
        <p:txBody>
          <a:bodyPr/>
          <a:lstStyle/>
          <a:p>
            <a:r>
              <a:rPr lang="it-IT" dirty="0" smtClean="0"/>
              <a:t>Gli Avori Salernitani sono un ciclo di 67 tavolette di avorio (in origine erano una settantina) raffiguranti scene del Vecchio e Nuovo Testamento provenienti dalla Cattedrale di Salerno ed esposti per la maggior parte nel locale Museo Diocesano. Per la loro quasi completezza e l'eccellente stato di conservazione, rappresentano il ciclo decorativo eburneo più importante al mondo.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0204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589240"/>
            <a:ext cx="8229600" cy="126876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Noè esce dall'arca - Noè compie l'olocausto di ringraziamento. </a:t>
            </a:r>
            <a:br>
              <a:rPr lang="it-IT" sz="2000" dirty="0" smtClean="0"/>
            </a:br>
            <a:r>
              <a:rPr lang="it-IT" sz="2000" dirty="0" smtClean="0"/>
              <a:t> </a:t>
            </a:r>
            <a:br>
              <a:rPr lang="it-IT" sz="2000" dirty="0" smtClean="0"/>
            </a:br>
            <a:endParaRPr lang="it-IT" sz="2000" dirty="0"/>
          </a:p>
        </p:txBody>
      </p:sp>
      <p:pic>
        <p:nvPicPr>
          <p:cNvPr id="12290" name="Picture 2" descr="C:\Users\lenovo\Downloads\SAL 8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9692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5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4509120"/>
            <a:ext cx="9036496" cy="234888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Lo Spirito divide la luce dalle tenebre - Creazione degli angeli. </a:t>
            </a:r>
            <a:br>
              <a:rPr lang="it-IT" sz="2000" dirty="0" smtClean="0"/>
            </a:br>
            <a:r>
              <a:rPr lang="it-IT" sz="2000" dirty="0" smtClean="0"/>
              <a:t>In effetti, la creazione degli angeli non si legge nel testo biblico come singolo episodio, ma è ricollegabile alla creazione del firmamento, come da interpretazione che si ritrova nella cultura ebraica. </a:t>
            </a:r>
            <a:br>
              <a:rPr lang="it-IT" sz="2000" dirty="0" smtClean="0"/>
            </a:br>
            <a:r>
              <a:rPr lang="it-IT" sz="2000" dirty="0" smtClean="0"/>
              <a:t>Probabilmente, fra questa formella e la successiva giunta fino a noi è andata perduta quella relativa alla divisione delle acque e alla comparsa dell'asciutto, senza la quale non vi sarebbe continuità con la creazione della vegetazione. Da notare che questa formella è l'unica fra quelle che presentano la colonna divisoria tortile ad avere le spirali della stessa calanti a sinistra. </a:t>
            </a:r>
            <a:br>
              <a:rPr lang="it-IT" sz="2000" dirty="0" smtClean="0"/>
            </a:br>
            <a:r>
              <a:rPr lang="it-IT" sz="2000" dirty="0" smtClean="0"/>
              <a:t> </a:t>
            </a:r>
            <a:endParaRPr lang="it-IT" sz="2000" dirty="0"/>
          </a:p>
        </p:txBody>
      </p:sp>
      <p:pic>
        <p:nvPicPr>
          <p:cNvPr id="46082" name="Picture 2" descr="C:\Users\lenovo\Downloads\SAL 5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259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26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Dio crea la vegetazione e gli astri, sole e luna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0"/>
            <a:ext cx="9258930" cy="4436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42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Creazione degli animali. </a:t>
            </a:r>
            <a:br>
              <a:rPr lang="it-IT" sz="2000" dirty="0" smtClean="0"/>
            </a:br>
            <a:r>
              <a:rPr lang="it-IT" sz="2000" dirty="0" smtClean="0"/>
              <a:t>La formella fu sottratta al patrimonio della Cattedrale e tagliata in due lungo la colonna divisoria. Attualmente, la parte sinistra si trova all'</a:t>
            </a:r>
            <a:r>
              <a:rPr lang="it-IT" sz="2000" dirty="0" err="1" smtClean="0"/>
              <a:t>Iparmüvészeti</a:t>
            </a:r>
            <a:r>
              <a:rPr lang="it-IT" sz="2000" dirty="0" smtClean="0"/>
              <a:t> </a:t>
            </a:r>
            <a:r>
              <a:rPr lang="it-IT" sz="2000" dirty="0" err="1" smtClean="0"/>
              <a:t>Múzeum</a:t>
            </a:r>
            <a:r>
              <a:rPr lang="it-IT" sz="2000" dirty="0" smtClean="0"/>
              <a:t> di Budapest, la destra al </a:t>
            </a:r>
            <a:r>
              <a:rPr lang="it-IT" sz="2000" dirty="0" err="1" smtClean="0"/>
              <a:t>Metropolitan</a:t>
            </a:r>
            <a:r>
              <a:rPr lang="it-IT" sz="2000" dirty="0" smtClean="0"/>
              <a:t> </a:t>
            </a:r>
            <a:r>
              <a:rPr lang="it-IT" sz="2000" dirty="0" err="1" smtClean="0"/>
              <a:t>Museum</a:t>
            </a:r>
            <a:r>
              <a:rPr lang="it-IT" sz="2000" dirty="0" smtClean="0"/>
              <a:t> di New York.  </a:t>
            </a:r>
            <a:br>
              <a:rPr lang="it-IT" sz="2000" dirty="0" smtClean="0"/>
            </a:br>
            <a:r>
              <a:rPr lang="it-IT" sz="2000" dirty="0" smtClean="0"/>
              <a:t> </a:t>
            </a:r>
            <a:br>
              <a:rPr lang="it-IT" sz="2000" dirty="0" smtClean="0"/>
            </a:br>
            <a:r>
              <a:rPr lang="it-IT" sz="2000" dirty="0" smtClean="0"/>
              <a:t> </a:t>
            </a:r>
            <a:endParaRPr lang="it-IT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" y="5003"/>
            <a:ext cx="919149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61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Creazione di Eva dal costato di Adamo - Tentazione e peccato originale. </a:t>
            </a:r>
            <a:br>
              <a:rPr lang="it-IT" sz="2000" dirty="0" smtClean="0"/>
            </a:br>
            <a:r>
              <a:rPr lang="it-IT" sz="2000" dirty="0" smtClean="0"/>
              <a:t>Nella parte sinistra, in basso, sono raffigurate le sorgenti dei fiumi del Giardino dell'Eden: </a:t>
            </a:r>
            <a:r>
              <a:rPr lang="it-IT" sz="2000" dirty="0" err="1" smtClean="0"/>
              <a:t>Phison</a:t>
            </a:r>
            <a:r>
              <a:rPr lang="it-IT" sz="2000" dirty="0" smtClean="0"/>
              <a:t>, </a:t>
            </a:r>
            <a:r>
              <a:rPr lang="it-IT" sz="2000" dirty="0" err="1" smtClean="0"/>
              <a:t>Gehon</a:t>
            </a:r>
            <a:r>
              <a:rPr lang="it-IT" sz="2000" dirty="0" smtClean="0"/>
              <a:t>, Tigri ed Eufrate.</a:t>
            </a:r>
            <a:br>
              <a:rPr lang="it-IT" sz="2000" dirty="0" smtClean="0"/>
            </a:br>
            <a:r>
              <a:rPr lang="it-IT" sz="2000" dirty="0" smtClean="0"/>
              <a:t> </a:t>
            </a:r>
            <a:endParaRPr lang="it-IT" sz="2000" dirty="0"/>
          </a:p>
        </p:txBody>
      </p:sp>
      <p:pic>
        <p:nvPicPr>
          <p:cNvPr id="8194" name="Picture 2" descr="C:\Users\lenovo\Downloads\SAL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" y="0"/>
            <a:ext cx="9275904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62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733256"/>
            <a:ext cx="8229600" cy="112474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Cacciata dei progenitori, Fatica dei progenitori</a:t>
            </a:r>
            <a:endParaRPr lang="it-IT" sz="2000" dirty="0"/>
          </a:p>
        </p:txBody>
      </p:sp>
      <p:pic>
        <p:nvPicPr>
          <p:cNvPr id="7170" name="Picture 2" descr="C:\Users\lenovo\Downloads\SAL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296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58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733256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Caino e Abele offrono doni a Dio - Fratricidio e punizione di Caino. </a:t>
            </a:r>
            <a:br>
              <a:rPr lang="it-IT" sz="2000" dirty="0" smtClean="0"/>
            </a:br>
            <a:r>
              <a:rPr lang="it-IT" sz="2000" dirty="0" smtClean="0"/>
              <a:t>Da notare nel fratricidio la singolare interpretazione dell'artista che, a maggiore efferatezza, lo fa avvenire per strangolamento, senza uso di armi. La formella fu sottratta al patrimonio della Cattedrale e attualmente si trova al </a:t>
            </a:r>
            <a:r>
              <a:rPr lang="it-IT" sz="2000" dirty="0" err="1" smtClean="0"/>
              <a:t>Musée</a:t>
            </a:r>
            <a:r>
              <a:rPr lang="it-IT" sz="2000" dirty="0" smtClean="0"/>
              <a:t> </a:t>
            </a:r>
            <a:r>
              <a:rPr lang="it-IT" sz="2000" dirty="0" err="1" smtClean="0"/>
              <a:t>du</a:t>
            </a:r>
            <a:r>
              <a:rPr lang="it-IT" sz="2000" dirty="0" smtClean="0"/>
              <a:t> Louvre di Parigi.  </a:t>
            </a:r>
            <a:br>
              <a:rPr lang="it-IT" sz="2000" dirty="0" smtClean="0"/>
            </a:br>
            <a:r>
              <a:rPr lang="it-IT" sz="2000" dirty="0" smtClean="0"/>
              <a:t> </a:t>
            </a:r>
            <a:br>
              <a:rPr lang="it-IT" sz="2000" dirty="0" smtClean="0"/>
            </a:br>
            <a:endParaRPr lang="it-IT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192"/>
            <a:ext cx="9214625" cy="4504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51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229600" cy="836712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Dio comanda a Noè di costruire l'arca - Costruzione dell'arca. </a:t>
            </a:r>
            <a:br>
              <a:rPr lang="it-IT" sz="2000" dirty="0" smtClean="0"/>
            </a:br>
            <a:r>
              <a:rPr lang="it-IT" sz="2000" dirty="0" smtClean="0"/>
              <a:t> </a:t>
            </a:r>
            <a:br>
              <a:rPr lang="it-IT" sz="2000" dirty="0" smtClean="0"/>
            </a:br>
            <a:endParaRPr lang="it-IT" sz="2000" dirty="0"/>
          </a:p>
        </p:txBody>
      </p:sp>
      <p:pic>
        <p:nvPicPr>
          <p:cNvPr id="11266" name="Picture 2" descr="C:\Users\lenovo\Downloads\avori%20a%200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1" y="0"/>
            <a:ext cx="9154166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76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869160"/>
            <a:ext cx="8229600" cy="198884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Dio chiude la porta dell'arca: inizio del diluvio - La colomba riporta il ramoscello d'ulivo: fine del diluvio. </a:t>
            </a:r>
            <a:br>
              <a:rPr lang="it-IT" sz="2000" dirty="0" smtClean="0"/>
            </a:br>
            <a:r>
              <a:rPr lang="it-IT" sz="2000" dirty="0" smtClean="0"/>
              <a:t>Da notare come l'artista rinunciò al consueto corteo delle coppie di animali che si imbarcano sull'arca per preferire il gesto divino di convalida e suggello dell'opera eseguita da Noè e dalla sua famiglia.</a:t>
            </a:r>
            <a:br>
              <a:rPr lang="it-IT" sz="2000" dirty="0" smtClean="0"/>
            </a:br>
            <a:r>
              <a:rPr lang="it-IT" sz="2000" dirty="0" smtClean="0"/>
              <a:t> </a:t>
            </a:r>
            <a:endParaRPr lang="it-IT" sz="2000" dirty="0"/>
          </a:p>
        </p:txBody>
      </p:sp>
      <p:pic>
        <p:nvPicPr>
          <p:cNvPr id="10242" name="Picture 2" descr="C:\Users\lenovo\Downloads\SAL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412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31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Microsoft Office PowerPoint</Application>
  <PresentationFormat>Presentazione su schermo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Presentazione standard di PowerPoint</vt:lpstr>
      <vt:lpstr>Lo Spirito divide la luce dalle tenebre - Creazione degli angeli.  In effetti, la creazione degli angeli non si legge nel testo biblico come singolo episodio, ma è ricollegabile alla creazione del firmamento, come da interpretazione che si ritrova nella cultura ebraica.  Probabilmente, fra questa formella e la successiva giunta fino a noi è andata perduta quella relativa alla divisione delle acque e alla comparsa dell'asciutto, senza la quale non vi sarebbe continuità con la creazione della vegetazione. Da notare che questa formella è l'unica fra quelle che presentano la colonna divisoria tortile ad avere le spirali della stessa calanti a sinistra.   </vt:lpstr>
      <vt:lpstr>Dio crea la vegetazione e gli astri, sole e luna</vt:lpstr>
      <vt:lpstr>Creazione degli animali.  La formella fu sottratta al patrimonio della Cattedrale e tagliata in due lungo la colonna divisoria. Attualmente, la parte sinistra si trova all'Iparmüvészeti Múzeum di Budapest, la destra al Metropolitan Museum di New York.      </vt:lpstr>
      <vt:lpstr>Creazione di Eva dal costato di Adamo - Tentazione e peccato originale.  Nella parte sinistra, in basso, sono raffigurate le sorgenti dei fiumi del Giardino dell'Eden: Phison, Gehon, Tigri ed Eufrate.  </vt:lpstr>
      <vt:lpstr>Cacciata dei progenitori, Fatica dei progenitori</vt:lpstr>
      <vt:lpstr> Caino e Abele offrono doni a Dio - Fratricidio e punizione di Caino.  Da notare nel fratricidio la singolare interpretazione dell'artista che, a maggiore efferatezza, lo fa avvenire per strangolamento, senza uso di armi. La formella fu sottratta al patrimonio della Cattedrale e attualmente si trova al Musée du Louvre di Parigi.     </vt:lpstr>
      <vt:lpstr>Dio comanda a Noè di costruire l'arca - Costruzione dell'arca.    </vt:lpstr>
      <vt:lpstr> Dio chiude la porta dell'arca: inizio del diluvio - La colomba riporta il ramoscello d'ulivo: fine del diluvio.  Da notare come l'artista rinunciò al consueto corteo delle coppie di animali che si imbarcano sull'arca per preferire il gesto divino di convalida e suggello dell'opera eseguita da Noè e dalla sua famiglia.  </vt:lpstr>
      <vt:lpstr>Noè esce dall'arca - Noè compie l'olocausto di ringraziamento.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2019-12-29T21:44:59Z</dcterms:created>
  <dcterms:modified xsi:type="dcterms:W3CDTF">2019-12-29T21:45:47Z</dcterms:modified>
</cp:coreProperties>
</file>