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25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3B0EFCA-4BF0-4746-A6BC-719DD8BDD856}" type="datetimeFigureOut">
              <a:rPr lang="it-IT" smtClean="0"/>
              <a:t>30/12/2019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392365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B0EFCA-4BF0-4746-A6BC-719DD8BDD856}" type="datetimeFigureOut">
              <a:rPr lang="it-IT" smtClean="0"/>
              <a:t>30/12/2019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44845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B0EFCA-4BF0-4746-A6BC-719DD8BDD856}" type="datetimeFigureOut">
              <a:rPr lang="it-IT" smtClean="0"/>
              <a:t>30/12/2019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296585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B0EFCA-4BF0-4746-A6BC-719DD8BDD856}" type="datetimeFigureOut">
              <a:rPr lang="it-IT" smtClean="0"/>
              <a:t>30/12/2019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331436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3B0EFCA-4BF0-4746-A6BC-719DD8BDD856}" type="datetimeFigureOut">
              <a:rPr lang="it-IT" smtClean="0"/>
              <a:t>30/12/2019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170085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3B0EFCA-4BF0-4746-A6BC-719DD8BDD856}" type="datetimeFigureOut">
              <a:rPr lang="it-IT" smtClean="0"/>
              <a:t>30/12/2019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279875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3B0EFCA-4BF0-4746-A6BC-719DD8BDD856}" type="datetimeFigureOut">
              <a:rPr lang="it-IT" smtClean="0"/>
              <a:t>30/12/2019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117745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3B0EFCA-4BF0-4746-A6BC-719DD8BDD856}" type="datetimeFigureOut">
              <a:rPr lang="it-IT" smtClean="0"/>
              <a:t>30/12/2019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314127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3B0EFCA-4BF0-4746-A6BC-719DD8BDD856}" type="datetimeFigureOut">
              <a:rPr lang="it-IT" smtClean="0"/>
              <a:t>30/12/2019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160160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3B0EFCA-4BF0-4746-A6BC-719DD8BDD856}" type="datetimeFigureOut">
              <a:rPr lang="it-IT" smtClean="0"/>
              <a:t>30/12/2019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38665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3B0EFCA-4BF0-4746-A6BC-719DD8BDD856}" type="datetimeFigureOut">
              <a:rPr lang="it-IT" smtClean="0"/>
              <a:t>30/12/2019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7309EE-A6F5-43EE-AFF3-20E06FA41E78}" type="slidenum">
              <a:rPr lang="it-IT" smtClean="0"/>
              <a:t>‹N›</a:t>
            </a:fld>
            <a:endParaRPr lang="it-IT"/>
          </a:p>
        </p:txBody>
      </p:sp>
    </p:spTree>
    <p:extLst>
      <p:ext uri="{BB962C8B-B14F-4D97-AF65-F5344CB8AC3E}">
        <p14:creationId xmlns:p14="http://schemas.microsoft.com/office/powerpoint/2010/main" val="66580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0EFCA-4BF0-4746-A6BC-719DD8BDD856}" type="datetimeFigureOut">
              <a:rPr lang="it-IT" smtClean="0"/>
              <a:t>30/12/2019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309EE-A6F5-43EE-AFF3-20E06FA41E78}" type="slidenum">
              <a:rPr lang="it-IT" smtClean="0"/>
              <a:t>‹N›</a:t>
            </a:fld>
            <a:endParaRPr lang="it-IT"/>
          </a:p>
        </p:txBody>
      </p:sp>
    </p:spTree>
    <p:extLst>
      <p:ext uri="{BB962C8B-B14F-4D97-AF65-F5344CB8AC3E}">
        <p14:creationId xmlns:p14="http://schemas.microsoft.com/office/powerpoint/2010/main" val="325633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661248"/>
            <a:ext cx="8229600" cy="1196752"/>
          </a:xfrm>
        </p:spPr>
        <p:txBody>
          <a:bodyPr>
            <a:normAutofit/>
          </a:bodyPr>
          <a:lstStyle/>
          <a:p>
            <a:r>
              <a:rPr lang="it-IT" sz="2000" dirty="0" smtClean="0"/>
              <a:t>Dio benedice Noè e i figli - Noè viticultore. </a:t>
            </a:r>
            <a:br>
              <a:rPr lang="it-IT" sz="2000" dirty="0" smtClean="0"/>
            </a:br>
            <a:r>
              <a:rPr lang="it-IT" sz="2000" dirty="0" smtClean="0"/>
              <a:t> </a:t>
            </a:r>
            <a:br>
              <a:rPr lang="it-IT" sz="2000" dirty="0" smtClean="0"/>
            </a:br>
            <a:endParaRPr lang="it-IT" sz="2000" dirty="0"/>
          </a:p>
        </p:txBody>
      </p:sp>
      <p:pic>
        <p:nvPicPr>
          <p:cNvPr id="13314" name="Picture 2" descr="C:\Users\lenovo\Downloads\SAL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54432"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529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5035826"/>
            <a:ext cx="9036496" cy="1705542"/>
          </a:xfrm>
        </p:spPr>
        <p:txBody>
          <a:bodyPr>
            <a:normAutofit/>
          </a:bodyPr>
          <a:lstStyle/>
          <a:p>
            <a:r>
              <a:rPr lang="it-IT" sz="2000" dirty="0" smtClean="0"/>
              <a:t>In alto: Maria visita Elisabetta - Giuseppe dubbioso rassicurato dall'angelo - Verso Betlemme - Natività - Annuncio ai pastori. </a:t>
            </a:r>
            <a:br>
              <a:rPr lang="it-IT" sz="2000" dirty="0" smtClean="0"/>
            </a:br>
            <a:r>
              <a:rPr lang="it-IT" sz="2000" dirty="0" smtClean="0"/>
              <a:t>In basso: I Magi da Erode - I Magi da Gesù - L'angelo avverte Giuseppe di fuggire - Fuga in Egitto - Strage degli innocenti.</a:t>
            </a:r>
            <a:endParaRPr lang="it-IT" sz="2000" dirty="0"/>
          </a:p>
        </p:txBody>
      </p:sp>
      <p:pic>
        <p:nvPicPr>
          <p:cNvPr id="22530" name="Picture 2" descr="C:\Users\lenovo\Downloads\SAL 1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07647"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6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733256"/>
            <a:ext cx="8229600" cy="1124744"/>
          </a:xfrm>
        </p:spPr>
        <p:txBody>
          <a:bodyPr>
            <a:normAutofit/>
          </a:bodyPr>
          <a:lstStyle/>
          <a:p>
            <a:r>
              <a:rPr lang="it-IT" sz="2000" dirty="0" smtClean="0"/>
              <a:t>Ebbrezza di Noè - Torre di Babele.</a:t>
            </a:r>
            <a:br>
              <a:rPr lang="it-IT" sz="2000" dirty="0" smtClean="0"/>
            </a:br>
            <a:r>
              <a:rPr lang="it-IT" sz="2000" dirty="0" smtClean="0"/>
              <a:t> </a:t>
            </a:r>
            <a:br>
              <a:rPr lang="it-IT" sz="2000" dirty="0" smtClean="0"/>
            </a:br>
            <a:endParaRPr lang="it-IT" sz="2000" dirty="0"/>
          </a:p>
        </p:txBody>
      </p:sp>
      <p:pic>
        <p:nvPicPr>
          <p:cNvPr id="14338" name="Picture 2" descr="C:\Users\lenovo\Downloads\SAL 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31106"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23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077072"/>
            <a:ext cx="9036496" cy="2708920"/>
          </a:xfrm>
        </p:spPr>
        <p:txBody>
          <a:bodyPr>
            <a:normAutofit/>
          </a:bodyPr>
          <a:lstStyle/>
          <a:p>
            <a:r>
              <a:rPr lang="it-IT" sz="2000" dirty="0" smtClean="0"/>
              <a:t>Dio comanda ad Abramo di lasciare </a:t>
            </a:r>
            <a:r>
              <a:rPr lang="it-IT" sz="2000" dirty="0" err="1" smtClean="0"/>
              <a:t>Haran</a:t>
            </a:r>
            <a:r>
              <a:rPr lang="it-IT" sz="2000" dirty="0" smtClean="0"/>
              <a:t> - Sarah e </a:t>
            </a:r>
            <a:r>
              <a:rPr lang="it-IT" sz="2000" dirty="0" err="1" smtClean="0"/>
              <a:t>Lot</a:t>
            </a:r>
            <a:r>
              <a:rPr lang="it-IT" sz="2000" dirty="0" smtClean="0"/>
              <a:t> nella casa di Abramo. </a:t>
            </a:r>
            <a:br>
              <a:rPr lang="it-IT" sz="2000" dirty="0" smtClean="0"/>
            </a:br>
            <a:r>
              <a:rPr lang="it-IT" sz="2000" dirty="0" smtClean="0"/>
              <a:t>L'interpretazione di questa formella è stata molto controversa fra gli studiosi; quella qui riportata è la generalmente accolta ed è fatta propria dalla pubblicazione L'enigma degli Avori medievali da Amalfi a Salerno edita a corredo della mostra con uguale titolo tenutasi dal 20 dicembre 2007 al 30 aprile 2008 presso il Museo Diocesano. Da notare che con questa formella inizia la serie che tratta le storie da Abramo a Mosè caratterizzata dalla presenza di colonne divisorie non più tortili, ma lisce.</a:t>
            </a:r>
            <a:endParaRPr lang="it-IT" sz="2000" dirty="0"/>
          </a:p>
        </p:txBody>
      </p:sp>
      <p:pic>
        <p:nvPicPr>
          <p:cNvPr id="15362" name="Picture 2" descr="C:\Users\lenovo\Downloads\SAL 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5" y="0"/>
            <a:ext cx="9105467"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3216"/>
            <a:ext cx="8229600" cy="1484784"/>
          </a:xfrm>
        </p:spPr>
        <p:txBody>
          <a:bodyPr>
            <a:normAutofit/>
          </a:bodyPr>
          <a:lstStyle/>
          <a:p>
            <a:r>
              <a:rPr lang="it-IT" sz="2000" dirty="0" smtClean="0"/>
              <a:t>Dio parla ad Abramo a </a:t>
            </a:r>
            <a:r>
              <a:rPr lang="it-IT" sz="2000" dirty="0" err="1" smtClean="0"/>
              <a:t>Sichem</a:t>
            </a:r>
            <a:r>
              <a:rPr lang="it-IT" sz="2000" dirty="0" smtClean="0"/>
              <a:t> - Il faraone restituisce Sarah ad Abramo. </a:t>
            </a:r>
            <a:br>
              <a:rPr lang="it-IT" sz="2000" dirty="0" smtClean="0"/>
            </a:br>
            <a:r>
              <a:rPr lang="it-IT" sz="2000" dirty="0" smtClean="0"/>
              <a:t> </a:t>
            </a:r>
            <a:br>
              <a:rPr lang="it-IT" sz="2000" dirty="0" smtClean="0"/>
            </a:br>
            <a:endParaRPr lang="it-IT" sz="2000" dirty="0"/>
          </a:p>
        </p:txBody>
      </p:sp>
      <p:pic>
        <p:nvPicPr>
          <p:cNvPr id="16386" name="Picture 2" descr="C:\Users\lenovo\Downloads\SAL1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67" y="18254"/>
            <a:ext cx="9203271" cy="377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26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77272"/>
            <a:ext cx="8229600" cy="864096"/>
          </a:xfrm>
        </p:spPr>
        <p:txBody>
          <a:bodyPr>
            <a:normAutofit/>
          </a:bodyPr>
          <a:lstStyle/>
          <a:p>
            <a:r>
              <a:rPr lang="it-IT" sz="2000" dirty="0" smtClean="0"/>
              <a:t>Interruzione del sacrificio di Isacco - Dio benedice Abramo. </a:t>
            </a:r>
            <a:br>
              <a:rPr lang="it-IT" sz="2000" dirty="0" smtClean="0"/>
            </a:br>
            <a:r>
              <a:rPr lang="it-IT" sz="2000" dirty="0" smtClean="0"/>
              <a:t> </a:t>
            </a:r>
            <a:endParaRPr lang="it-IT" sz="2000" dirty="0"/>
          </a:p>
        </p:txBody>
      </p:sp>
      <p:pic>
        <p:nvPicPr>
          <p:cNvPr id="17410" name="Picture 2" descr="C:\Users\lenovo\Downloads\SAL1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356"/>
            <a:ext cx="9174459" cy="388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17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3216"/>
            <a:ext cx="8229600" cy="1296144"/>
          </a:xfrm>
        </p:spPr>
        <p:txBody>
          <a:bodyPr>
            <a:normAutofit/>
          </a:bodyPr>
          <a:lstStyle/>
          <a:p>
            <a:r>
              <a:rPr lang="it-IT" sz="2000" dirty="0" smtClean="0"/>
              <a:t>Sogno di Giacobbe - Mosè si toglie i calzari in presenza del Roveto ardente.</a:t>
            </a:r>
            <a:br>
              <a:rPr lang="it-IT" sz="2000" dirty="0" smtClean="0"/>
            </a:br>
            <a:r>
              <a:rPr lang="it-IT" sz="2000" dirty="0" smtClean="0"/>
              <a:t> </a:t>
            </a:r>
            <a:endParaRPr lang="it-IT" sz="2000" dirty="0"/>
          </a:p>
        </p:txBody>
      </p:sp>
      <p:pic>
        <p:nvPicPr>
          <p:cNvPr id="18434" name="Picture 2" descr="C:\Users\lenovo\Downloads\SAL 1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96779"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11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517232"/>
            <a:ext cx="8229600" cy="1224136"/>
          </a:xfrm>
        </p:spPr>
        <p:txBody>
          <a:bodyPr>
            <a:normAutofit fontScale="90000"/>
          </a:bodyPr>
          <a:lstStyle/>
          <a:p>
            <a:r>
              <a:rPr lang="it-IT" sz="2000" dirty="0" smtClean="0"/>
              <a:t>Dio muta in serpe la verga di Mosè - Dio rende lebbrosa una mano di Mosè. </a:t>
            </a:r>
            <a:br>
              <a:rPr lang="it-IT" sz="2000" dirty="0" smtClean="0"/>
            </a:br>
            <a:r>
              <a:rPr lang="it-IT" sz="2000" dirty="0" smtClean="0"/>
              <a:t> </a:t>
            </a:r>
            <a:br>
              <a:rPr lang="it-IT" sz="2000" dirty="0" smtClean="0"/>
            </a:br>
            <a:r>
              <a:rPr lang="it-IT" sz="2000" dirty="0" smtClean="0"/>
              <a:t> </a:t>
            </a:r>
            <a:br>
              <a:rPr lang="it-IT" sz="2000" dirty="0" smtClean="0"/>
            </a:br>
            <a:r>
              <a:rPr lang="it-IT" sz="2000" dirty="0" smtClean="0"/>
              <a:t> </a:t>
            </a:r>
            <a:endParaRPr lang="it-IT" sz="2000" dirty="0"/>
          </a:p>
        </p:txBody>
      </p:sp>
      <p:pic>
        <p:nvPicPr>
          <p:cNvPr id="19458" name="Picture 2" descr="C:\Users\lenovo\Downloads\SAL 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22" y="0"/>
            <a:ext cx="9216583"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0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3296"/>
            <a:ext cx="8229600" cy="764704"/>
          </a:xfrm>
        </p:spPr>
        <p:txBody>
          <a:bodyPr>
            <a:normAutofit fontScale="90000"/>
          </a:bodyPr>
          <a:lstStyle/>
          <a:p>
            <a:r>
              <a:rPr lang="it-IT" sz="2000" dirty="0" smtClean="0"/>
              <a:t>Dio e Abramo. Mosè riceve la Legge. </a:t>
            </a:r>
            <a:br>
              <a:rPr lang="it-IT" sz="2000" dirty="0" smtClean="0"/>
            </a:br>
            <a:r>
              <a:rPr lang="it-IT" sz="2000" dirty="0" smtClean="0"/>
              <a:t>La prima formella fu sottratta al patrimonio della Cattedrale e attualmente si trova allo </a:t>
            </a:r>
            <a:r>
              <a:rPr lang="it-IT" sz="2000" dirty="0" err="1" smtClean="0"/>
              <a:t>Staatliche</a:t>
            </a:r>
            <a:r>
              <a:rPr lang="it-IT" sz="2000" dirty="0" smtClean="0"/>
              <a:t> </a:t>
            </a:r>
            <a:r>
              <a:rPr lang="it-IT" sz="2000" dirty="0" err="1" smtClean="0"/>
              <a:t>Museen</a:t>
            </a:r>
            <a:r>
              <a:rPr lang="it-IT" sz="2000" dirty="0" smtClean="0"/>
              <a:t> di Berlino.</a:t>
            </a:r>
            <a:br>
              <a:rPr lang="it-IT" sz="2000" dirty="0" smtClean="0"/>
            </a:br>
            <a:r>
              <a:rPr lang="it-IT" sz="2000" dirty="0" smtClean="0"/>
              <a:t> </a:t>
            </a:r>
            <a:endParaRPr lang="it-IT" sz="2000" dirty="0"/>
          </a:p>
        </p:txBody>
      </p:sp>
      <p:pic>
        <p:nvPicPr>
          <p:cNvPr id="20482" name="Picture 2" descr="C:\Users\lenovo\Downloads\SAL 1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0"/>
            <a:ext cx="7562666"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4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99" y="6237312"/>
            <a:ext cx="9144000" cy="980728"/>
          </a:xfrm>
        </p:spPr>
        <p:txBody>
          <a:bodyPr>
            <a:normAutofit fontScale="90000"/>
          </a:bodyPr>
          <a:lstStyle/>
          <a:p>
            <a:r>
              <a:rPr lang="it-IT" sz="2000" dirty="0" smtClean="0"/>
              <a:t>Dio e Abramo. Mosè riceve la Legge. La prima formella fu sottratta al patrimonio della Cattedrale e attualmente si trova allo </a:t>
            </a:r>
            <a:r>
              <a:rPr lang="it-IT" sz="2000" dirty="0" err="1" smtClean="0"/>
              <a:t>Staatliche</a:t>
            </a:r>
            <a:r>
              <a:rPr lang="it-IT" sz="2000" dirty="0" smtClean="0"/>
              <a:t> </a:t>
            </a:r>
            <a:r>
              <a:rPr lang="it-IT" sz="2000" dirty="0" err="1" smtClean="0"/>
              <a:t>Museen</a:t>
            </a:r>
            <a:r>
              <a:rPr lang="it-IT" sz="2000" dirty="0" smtClean="0"/>
              <a:t> di Berlino.</a:t>
            </a:r>
            <a:br>
              <a:rPr lang="it-IT" sz="2000" dirty="0" smtClean="0"/>
            </a:br>
            <a:r>
              <a:rPr lang="it-IT" sz="2000" dirty="0" smtClean="0"/>
              <a:t> </a:t>
            </a:r>
            <a:endParaRPr lang="it-IT" sz="2000" dirty="0"/>
          </a:p>
        </p:txBody>
      </p:sp>
      <p:pic>
        <p:nvPicPr>
          <p:cNvPr id="21506" name="Picture 2" descr="C:\Users\lenovo\Downloads\SAL 1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0"/>
            <a:ext cx="8025083" cy="623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51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Words>
  <Application>Microsoft Office PowerPoint</Application>
  <PresentationFormat>Presentazione su schermo (4:3)</PresentationFormat>
  <Paragraphs>10</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Dio benedice Noè e i figli - Noè viticultore.    </vt:lpstr>
      <vt:lpstr>Ebbrezza di Noè - Torre di Babele.   </vt:lpstr>
      <vt:lpstr>Dio comanda ad Abramo di lasciare Haran - Sarah e Lot nella casa di Abramo.  L'interpretazione di questa formella è stata molto controversa fra gli studiosi; quella qui riportata è la generalmente accolta ed è fatta propria dalla pubblicazione L'enigma degli Avori medievali da Amalfi a Salerno edita a corredo della mostra con uguale titolo tenutasi dal 20 dicembre 2007 al 30 aprile 2008 presso il Museo Diocesano. Da notare che con questa formella inizia la serie che tratta le storie da Abramo a Mosè caratterizzata dalla presenza di colonne divisorie non più tortili, ma lisce.</vt:lpstr>
      <vt:lpstr>Dio parla ad Abramo a Sichem - Il faraone restituisce Sarah ad Abramo.    </vt:lpstr>
      <vt:lpstr>Interruzione del sacrificio di Isacco - Dio benedice Abramo.   </vt:lpstr>
      <vt:lpstr>Sogno di Giacobbe - Mosè si toglie i calzari in presenza del Roveto ardente.  </vt:lpstr>
      <vt:lpstr>Dio muta in serpe la verga di Mosè - Dio rende lebbrosa una mano di Mosè.       </vt:lpstr>
      <vt:lpstr>Dio e Abramo. Mosè riceve la Legge.  La prima formella fu sottratta al patrimonio della Cattedrale e attualmente si trova allo Staatliche Museen di Berlino.  </vt:lpstr>
      <vt:lpstr>Dio e Abramo. Mosè riceve la Legge. La prima formella fu sottratta al patrimonio della Cattedrale e attualmente si trova allo Staatliche Museen di Berlino.  </vt:lpstr>
      <vt:lpstr>In alto: Maria visita Elisabetta - Giuseppe dubbioso rassicurato dall'angelo - Verso Betlemme - Natività - Annuncio ai pastori.  In basso: I Magi da Erode - I Magi da Gesù - L'angelo avverte Giuseppe di fuggire - Fuga in Egitto - Strage degli innocenti.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 benedice Noè e i figli - Noè viticultore.    </dc:title>
  <dc:creator>lenovo</dc:creator>
  <cp:lastModifiedBy>lenovo</cp:lastModifiedBy>
  <cp:revision>1</cp:revision>
  <dcterms:created xsi:type="dcterms:W3CDTF">2019-12-30T09:37:14Z</dcterms:created>
  <dcterms:modified xsi:type="dcterms:W3CDTF">2019-12-30T09:37:59Z</dcterms:modified>
</cp:coreProperties>
</file>