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0" r:id="rId4"/>
    <p:sldId id="258"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384"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2A7808F-B4FC-450D-B781-A25A3025E546}" type="datetimeFigureOut">
              <a:rPr lang="it-IT" smtClean="0"/>
              <a:t>11/08/2019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352CA9-A625-4E9D-932F-F5CC3D86907B}" type="slidenum">
              <a:rPr lang="it-IT" smtClean="0"/>
              <a:t>‹N›</a:t>
            </a:fld>
            <a:endParaRPr lang="it-IT"/>
          </a:p>
        </p:txBody>
      </p:sp>
    </p:spTree>
    <p:extLst>
      <p:ext uri="{BB962C8B-B14F-4D97-AF65-F5344CB8AC3E}">
        <p14:creationId xmlns:p14="http://schemas.microsoft.com/office/powerpoint/2010/main" val="3874683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A7808F-B4FC-450D-B781-A25A3025E546}" type="datetimeFigureOut">
              <a:rPr lang="it-IT" smtClean="0"/>
              <a:t>11/08/2019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352CA9-A625-4E9D-932F-F5CC3D86907B}" type="slidenum">
              <a:rPr lang="it-IT" smtClean="0"/>
              <a:t>‹N›</a:t>
            </a:fld>
            <a:endParaRPr lang="it-IT"/>
          </a:p>
        </p:txBody>
      </p:sp>
    </p:spTree>
    <p:extLst>
      <p:ext uri="{BB962C8B-B14F-4D97-AF65-F5344CB8AC3E}">
        <p14:creationId xmlns:p14="http://schemas.microsoft.com/office/powerpoint/2010/main" val="417275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A7808F-B4FC-450D-B781-A25A3025E546}" type="datetimeFigureOut">
              <a:rPr lang="it-IT" smtClean="0"/>
              <a:t>11/08/2019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352CA9-A625-4E9D-932F-F5CC3D86907B}" type="slidenum">
              <a:rPr lang="it-IT" smtClean="0"/>
              <a:t>‹N›</a:t>
            </a:fld>
            <a:endParaRPr lang="it-IT"/>
          </a:p>
        </p:txBody>
      </p:sp>
    </p:spTree>
    <p:extLst>
      <p:ext uri="{BB962C8B-B14F-4D97-AF65-F5344CB8AC3E}">
        <p14:creationId xmlns:p14="http://schemas.microsoft.com/office/powerpoint/2010/main" val="224600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A7808F-B4FC-450D-B781-A25A3025E546}" type="datetimeFigureOut">
              <a:rPr lang="it-IT" smtClean="0"/>
              <a:t>11/08/2019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352CA9-A625-4E9D-932F-F5CC3D86907B}" type="slidenum">
              <a:rPr lang="it-IT" smtClean="0"/>
              <a:t>‹N›</a:t>
            </a:fld>
            <a:endParaRPr lang="it-IT"/>
          </a:p>
        </p:txBody>
      </p:sp>
    </p:spTree>
    <p:extLst>
      <p:ext uri="{BB962C8B-B14F-4D97-AF65-F5344CB8AC3E}">
        <p14:creationId xmlns:p14="http://schemas.microsoft.com/office/powerpoint/2010/main" val="145083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2A7808F-B4FC-450D-B781-A25A3025E546}" type="datetimeFigureOut">
              <a:rPr lang="it-IT" smtClean="0"/>
              <a:t>11/08/2019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352CA9-A625-4E9D-932F-F5CC3D86907B}" type="slidenum">
              <a:rPr lang="it-IT" smtClean="0"/>
              <a:t>‹N›</a:t>
            </a:fld>
            <a:endParaRPr lang="it-IT"/>
          </a:p>
        </p:txBody>
      </p:sp>
    </p:spTree>
    <p:extLst>
      <p:ext uri="{BB962C8B-B14F-4D97-AF65-F5344CB8AC3E}">
        <p14:creationId xmlns:p14="http://schemas.microsoft.com/office/powerpoint/2010/main" val="6252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2A7808F-B4FC-450D-B781-A25A3025E546}" type="datetimeFigureOut">
              <a:rPr lang="it-IT" smtClean="0"/>
              <a:t>11/08/2019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352CA9-A625-4E9D-932F-F5CC3D86907B}" type="slidenum">
              <a:rPr lang="it-IT" smtClean="0"/>
              <a:t>‹N›</a:t>
            </a:fld>
            <a:endParaRPr lang="it-IT"/>
          </a:p>
        </p:txBody>
      </p:sp>
    </p:spTree>
    <p:extLst>
      <p:ext uri="{BB962C8B-B14F-4D97-AF65-F5344CB8AC3E}">
        <p14:creationId xmlns:p14="http://schemas.microsoft.com/office/powerpoint/2010/main" val="44774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2A7808F-B4FC-450D-B781-A25A3025E546}" type="datetimeFigureOut">
              <a:rPr lang="it-IT" smtClean="0"/>
              <a:t>11/08/2019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F352CA9-A625-4E9D-932F-F5CC3D86907B}" type="slidenum">
              <a:rPr lang="it-IT" smtClean="0"/>
              <a:t>‹N›</a:t>
            </a:fld>
            <a:endParaRPr lang="it-IT"/>
          </a:p>
        </p:txBody>
      </p:sp>
    </p:spTree>
    <p:extLst>
      <p:ext uri="{BB962C8B-B14F-4D97-AF65-F5344CB8AC3E}">
        <p14:creationId xmlns:p14="http://schemas.microsoft.com/office/powerpoint/2010/main" val="411149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2A7808F-B4FC-450D-B781-A25A3025E546}" type="datetimeFigureOut">
              <a:rPr lang="it-IT" smtClean="0"/>
              <a:t>11/08/2019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F352CA9-A625-4E9D-932F-F5CC3D86907B}" type="slidenum">
              <a:rPr lang="it-IT" smtClean="0"/>
              <a:t>‹N›</a:t>
            </a:fld>
            <a:endParaRPr lang="it-IT"/>
          </a:p>
        </p:txBody>
      </p:sp>
    </p:spTree>
    <p:extLst>
      <p:ext uri="{BB962C8B-B14F-4D97-AF65-F5344CB8AC3E}">
        <p14:creationId xmlns:p14="http://schemas.microsoft.com/office/powerpoint/2010/main" val="141690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2A7808F-B4FC-450D-B781-A25A3025E546}" type="datetimeFigureOut">
              <a:rPr lang="it-IT" smtClean="0"/>
              <a:t>11/08/2019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F352CA9-A625-4E9D-932F-F5CC3D86907B}" type="slidenum">
              <a:rPr lang="it-IT" smtClean="0"/>
              <a:t>‹N›</a:t>
            </a:fld>
            <a:endParaRPr lang="it-IT"/>
          </a:p>
        </p:txBody>
      </p:sp>
    </p:spTree>
    <p:extLst>
      <p:ext uri="{BB962C8B-B14F-4D97-AF65-F5344CB8AC3E}">
        <p14:creationId xmlns:p14="http://schemas.microsoft.com/office/powerpoint/2010/main" val="1401301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2A7808F-B4FC-450D-B781-A25A3025E546}" type="datetimeFigureOut">
              <a:rPr lang="it-IT" smtClean="0"/>
              <a:t>11/08/2019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352CA9-A625-4E9D-932F-F5CC3D86907B}" type="slidenum">
              <a:rPr lang="it-IT" smtClean="0"/>
              <a:t>‹N›</a:t>
            </a:fld>
            <a:endParaRPr lang="it-IT"/>
          </a:p>
        </p:txBody>
      </p:sp>
    </p:spTree>
    <p:extLst>
      <p:ext uri="{BB962C8B-B14F-4D97-AF65-F5344CB8AC3E}">
        <p14:creationId xmlns:p14="http://schemas.microsoft.com/office/powerpoint/2010/main" val="290609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2A7808F-B4FC-450D-B781-A25A3025E546}" type="datetimeFigureOut">
              <a:rPr lang="it-IT" smtClean="0"/>
              <a:t>11/08/2019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352CA9-A625-4E9D-932F-F5CC3D86907B}" type="slidenum">
              <a:rPr lang="it-IT" smtClean="0"/>
              <a:t>‹N›</a:t>
            </a:fld>
            <a:endParaRPr lang="it-IT"/>
          </a:p>
        </p:txBody>
      </p:sp>
    </p:spTree>
    <p:extLst>
      <p:ext uri="{BB962C8B-B14F-4D97-AF65-F5344CB8AC3E}">
        <p14:creationId xmlns:p14="http://schemas.microsoft.com/office/powerpoint/2010/main" val="49747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7808F-B4FC-450D-B781-A25A3025E546}" type="datetimeFigureOut">
              <a:rPr lang="it-IT" smtClean="0"/>
              <a:t>11/08/2019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52CA9-A625-4E9D-932F-F5CC3D86907B}" type="slidenum">
              <a:rPr lang="it-IT" smtClean="0"/>
              <a:t>‹N›</a:t>
            </a:fld>
            <a:endParaRPr lang="it-IT"/>
          </a:p>
        </p:txBody>
      </p:sp>
    </p:spTree>
    <p:extLst>
      <p:ext uri="{BB962C8B-B14F-4D97-AF65-F5344CB8AC3E}">
        <p14:creationId xmlns:p14="http://schemas.microsoft.com/office/powerpoint/2010/main" val="3225777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48064" y="274638"/>
            <a:ext cx="3538736" cy="1143000"/>
          </a:xfrm>
        </p:spPr>
        <p:txBody>
          <a:bodyPr>
            <a:normAutofit fontScale="90000"/>
          </a:bodyPr>
          <a:lstStyle/>
          <a:p>
            <a:r>
              <a:rPr lang="it-IT" sz="2000" dirty="0" smtClean="0"/>
              <a:t>Nel semicatino:</a:t>
            </a:r>
            <a:br>
              <a:rPr lang="it-IT" sz="2000" dirty="0" smtClean="0"/>
            </a:br>
            <a:r>
              <a:rPr lang="it-IT" sz="2000" dirty="0" smtClean="0"/>
              <a:t>il Pantocrator</a:t>
            </a:r>
            <a:br>
              <a:rPr lang="it-IT" sz="2000" dirty="0" smtClean="0"/>
            </a:br>
            <a:r>
              <a:rPr lang="it-IT" sz="2000" dirty="0" smtClean="0"/>
              <a:t>Nella fascia sottostante .</a:t>
            </a:r>
            <a:br>
              <a:rPr lang="it-IT" sz="2000" dirty="0" smtClean="0"/>
            </a:br>
            <a:r>
              <a:rPr lang="it-IT" sz="2000" dirty="0" smtClean="0"/>
              <a:t>I 4 Santi Protettori di Venezia.</a:t>
            </a:r>
            <a:endParaRPr lang="it-IT" sz="20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274"/>
            <a:ext cx="5018575" cy="685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832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40352" y="274638"/>
            <a:ext cx="1403648" cy="1143000"/>
          </a:xfrm>
        </p:spPr>
        <p:txBody>
          <a:bodyPr>
            <a:normAutofit/>
          </a:bodyPr>
          <a:lstStyle/>
          <a:p>
            <a:r>
              <a:rPr lang="it-IT" sz="2000" dirty="0" smtClean="0"/>
              <a:t>San Nicola, particolare</a:t>
            </a:r>
            <a:endParaRPr lang="it-IT" sz="2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7827"/>
            <a:ext cx="7784493" cy="686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259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67944" y="274638"/>
            <a:ext cx="4618856" cy="3154362"/>
          </a:xfrm>
        </p:spPr>
        <p:txBody>
          <a:bodyPr>
            <a:normAutofit/>
          </a:bodyPr>
          <a:lstStyle/>
          <a:p>
            <a:r>
              <a:rPr lang="it-IT" sz="2000" dirty="0"/>
              <a:t>Fascia sottostante il </a:t>
            </a:r>
            <a:r>
              <a:rPr lang="it-IT" sz="2000" dirty="0" smtClean="0"/>
              <a:t>semicatino</a:t>
            </a:r>
            <a:br>
              <a:rPr lang="it-IT" sz="2000" dirty="0" smtClean="0"/>
            </a:br>
            <a:r>
              <a:rPr lang="it-IT" sz="2000" dirty="0" smtClean="0"/>
              <a:t>San Pietro</a:t>
            </a:r>
            <a:br>
              <a:rPr lang="it-IT" sz="2000" dirty="0" smtClean="0"/>
            </a:br>
            <a:r>
              <a:rPr lang="it-IT" sz="2000" i="1" dirty="0" smtClean="0"/>
              <a:t>Sanctus </a:t>
            </a:r>
            <a:r>
              <a:rPr lang="it-IT" sz="2000" i="1" dirty="0" err="1" smtClean="0"/>
              <a:t>Petrus</a:t>
            </a:r>
            <a:r>
              <a:rPr lang="it-IT" sz="2000" i="1" dirty="0" smtClean="0"/>
              <a:t/>
            </a:r>
            <a:br>
              <a:rPr lang="it-IT" sz="2000" i="1" dirty="0" smtClean="0"/>
            </a:br>
            <a:r>
              <a:rPr lang="it-IT" sz="2000" i="1" dirty="0"/>
              <a:t/>
            </a:r>
            <a:br>
              <a:rPr lang="it-IT" sz="2000" i="1" dirty="0"/>
            </a:br>
            <a:r>
              <a:rPr lang="it-IT" sz="2000" dirty="0" smtClean="0"/>
              <a:t>In atteggiamento di dare il Vangelo </a:t>
            </a:r>
            <a:br>
              <a:rPr lang="it-IT" sz="2000" dirty="0" smtClean="0"/>
            </a:br>
            <a:r>
              <a:rPr lang="it-IT" sz="2000" dirty="0" smtClean="0"/>
              <a:t>a San Marco.</a:t>
            </a:r>
            <a:endParaRPr lang="it-IT" sz="20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37755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67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453336"/>
            <a:ext cx="9144000" cy="404664"/>
          </a:xfrm>
        </p:spPr>
        <p:txBody>
          <a:bodyPr>
            <a:normAutofit/>
          </a:bodyPr>
          <a:lstStyle/>
          <a:p>
            <a:r>
              <a:rPr lang="it-IT" sz="2000" dirty="0" smtClean="0"/>
              <a:t>San Pietro, particolare</a:t>
            </a:r>
            <a:endParaRPr lang="it-IT" sz="20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92" y="7228"/>
            <a:ext cx="9073008" cy="644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38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27984" y="274638"/>
            <a:ext cx="4258816" cy="1143000"/>
          </a:xfrm>
        </p:spPr>
        <p:txBody>
          <a:bodyPr>
            <a:normAutofit/>
          </a:bodyPr>
          <a:lstStyle/>
          <a:p>
            <a:r>
              <a:rPr lang="it-IT" sz="2000" dirty="0"/>
              <a:t>Fascia sottostante il </a:t>
            </a:r>
            <a:r>
              <a:rPr lang="it-IT" sz="2000" dirty="0" smtClean="0"/>
              <a:t>semicatino</a:t>
            </a:r>
            <a:br>
              <a:rPr lang="it-IT" sz="2000" dirty="0" smtClean="0"/>
            </a:br>
            <a:r>
              <a:rPr lang="it-IT" sz="2000" dirty="0" smtClean="0"/>
              <a:t>San Marco</a:t>
            </a:r>
            <a:br>
              <a:rPr lang="it-IT" sz="2000" dirty="0" smtClean="0"/>
            </a:br>
            <a:r>
              <a:rPr lang="it-IT" sz="2000" i="1" dirty="0" smtClean="0"/>
              <a:t>Sanctus Marcus</a:t>
            </a:r>
            <a:endParaRPr lang="it-IT" sz="20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423472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99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453336"/>
            <a:ext cx="8229600" cy="360040"/>
          </a:xfrm>
        </p:spPr>
        <p:txBody>
          <a:bodyPr>
            <a:noAutofit/>
          </a:bodyPr>
          <a:lstStyle/>
          <a:p>
            <a:r>
              <a:rPr lang="it-IT" sz="2000" dirty="0" smtClean="0"/>
              <a:t>San Marco, particolare</a:t>
            </a:r>
            <a:endParaRPr lang="it-IT" sz="20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429"/>
            <a:ext cx="9151842" cy="5794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53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3888" y="274638"/>
            <a:ext cx="5122912" cy="5674642"/>
          </a:xfrm>
        </p:spPr>
        <p:txBody>
          <a:bodyPr>
            <a:normAutofit fontScale="90000"/>
          </a:bodyPr>
          <a:lstStyle/>
          <a:p>
            <a:r>
              <a:rPr lang="it-IT" sz="2000" dirty="0"/>
              <a:t>Fascia sottostante il </a:t>
            </a:r>
            <a:r>
              <a:rPr lang="it-IT" sz="2000" dirty="0" smtClean="0"/>
              <a:t>semicatino</a:t>
            </a:r>
            <a:br>
              <a:rPr lang="it-IT" sz="2000" dirty="0" smtClean="0"/>
            </a:br>
            <a:r>
              <a:rPr lang="it-IT" sz="2000" dirty="0" smtClean="0"/>
              <a:t>Sant’Ermagora</a:t>
            </a:r>
            <a:br>
              <a:rPr lang="it-IT" sz="2000" dirty="0" smtClean="0"/>
            </a:br>
            <a:r>
              <a:rPr lang="it-IT" sz="2000" i="1" dirty="0" smtClean="0"/>
              <a:t>Sanctus </a:t>
            </a:r>
            <a:r>
              <a:rPr lang="it-IT" sz="2000" i="1" dirty="0" err="1" smtClean="0"/>
              <a:t>Hermagoras</a:t>
            </a:r>
            <a:r>
              <a:rPr lang="it-IT" sz="2000" i="1" dirty="0" smtClean="0"/>
              <a:t/>
            </a:r>
            <a:br>
              <a:rPr lang="it-IT" sz="2000" i="1" dirty="0" smtClean="0"/>
            </a:br>
            <a:r>
              <a:rPr lang="it-IT" sz="2000" i="1" dirty="0"/>
              <a:t/>
            </a:r>
            <a:br>
              <a:rPr lang="it-IT" sz="2000" i="1" dirty="0"/>
            </a:br>
            <a:r>
              <a:rPr lang="it-IT" sz="2000" dirty="0" smtClean="0"/>
              <a:t>Al di sopra dei Santi la scritta.</a:t>
            </a:r>
            <a:br>
              <a:rPr lang="it-IT" sz="2000" dirty="0" smtClean="0"/>
            </a:br>
            <a:r>
              <a:rPr lang="it-IT" sz="2000" i="1" dirty="0" err="1" smtClean="0"/>
              <a:t>Quatuor</a:t>
            </a:r>
            <a:r>
              <a:rPr lang="it-IT" sz="2000" i="1" dirty="0" smtClean="0"/>
              <a:t> </a:t>
            </a:r>
            <a:r>
              <a:rPr lang="it-IT" sz="2000" i="1" dirty="0" err="1" smtClean="0"/>
              <a:t>hos</a:t>
            </a:r>
            <a:r>
              <a:rPr lang="it-IT" sz="2000" i="1" dirty="0" smtClean="0"/>
              <a:t> </a:t>
            </a:r>
            <a:r>
              <a:rPr lang="it-IT" sz="2000" i="1" dirty="0" err="1" smtClean="0"/>
              <a:t>jure</a:t>
            </a:r>
            <a:r>
              <a:rPr lang="it-IT" sz="2000" i="1" dirty="0" smtClean="0"/>
              <a:t> </a:t>
            </a:r>
            <a:r>
              <a:rPr lang="it-IT" sz="2000" i="1" dirty="0" err="1" smtClean="0"/>
              <a:t>fuit</a:t>
            </a:r>
            <a:r>
              <a:rPr lang="it-IT" sz="2000" i="1" dirty="0" smtClean="0"/>
              <a:t> hic </a:t>
            </a:r>
            <a:r>
              <a:rPr lang="it-IT" sz="2000" i="1" dirty="0" err="1" smtClean="0"/>
              <a:t>proponere</a:t>
            </a:r>
            <a:r>
              <a:rPr lang="it-IT" sz="2000" i="1" dirty="0" smtClean="0"/>
              <a:t/>
            </a:r>
            <a:br>
              <a:rPr lang="it-IT" sz="2000" i="1" dirty="0" smtClean="0"/>
            </a:br>
            <a:r>
              <a:rPr lang="it-IT" sz="2000" i="1" dirty="0" smtClean="0"/>
              <a:t>cure quorum </a:t>
            </a:r>
            <a:r>
              <a:rPr lang="it-IT" sz="2000" i="1" dirty="0" err="1" smtClean="0"/>
              <a:t>corporibus</a:t>
            </a:r>
            <a:r>
              <a:rPr lang="it-IT" sz="2000" i="1" dirty="0" smtClean="0"/>
              <a:t> quorum </a:t>
            </a:r>
            <a:r>
              <a:rPr lang="it-IT" sz="2000" i="1" dirty="0" err="1" smtClean="0"/>
              <a:t>precellit</a:t>
            </a:r>
            <a:r>
              <a:rPr lang="it-IT" sz="2000" i="1" dirty="0" smtClean="0"/>
              <a:t> </a:t>
            </a:r>
            <a:r>
              <a:rPr lang="it-IT" sz="2000" i="1" dirty="0" err="1" smtClean="0"/>
              <a:t>honor</a:t>
            </a:r>
            <a:r>
              <a:rPr lang="it-IT" sz="2000" i="1" dirty="0" smtClean="0"/>
              <a:t> </a:t>
            </a:r>
            <a:r>
              <a:rPr lang="it-IT" sz="2000" i="1" dirty="0" err="1" smtClean="0"/>
              <a:t>Venetorum</a:t>
            </a:r>
            <a:r>
              <a:rPr lang="it-IT" sz="2000" i="1" dirty="0" smtClean="0"/>
              <a:t>.</a:t>
            </a:r>
            <a:br>
              <a:rPr lang="it-IT" sz="2000" i="1" dirty="0" smtClean="0"/>
            </a:br>
            <a:r>
              <a:rPr lang="it-IT" sz="2000" i="1" dirty="0" smtClean="0"/>
              <a:t>His </a:t>
            </a:r>
            <a:r>
              <a:rPr lang="it-IT" sz="2000" i="1" dirty="0" err="1" smtClean="0"/>
              <a:t>viget</a:t>
            </a:r>
            <a:r>
              <a:rPr lang="it-IT" sz="2000" i="1" dirty="0" smtClean="0"/>
              <a:t>, </a:t>
            </a:r>
            <a:r>
              <a:rPr lang="it-IT" sz="2000" i="1" dirty="0" err="1" smtClean="0"/>
              <a:t>his</a:t>
            </a:r>
            <a:r>
              <a:rPr lang="it-IT" sz="2000" i="1" dirty="0" smtClean="0"/>
              <a:t> </a:t>
            </a:r>
            <a:r>
              <a:rPr lang="it-IT" sz="2000" i="1" dirty="0" err="1" smtClean="0"/>
              <a:t>crescit</a:t>
            </a:r>
            <a:r>
              <a:rPr lang="it-IT" sz="2000" i="1" dirty="0" smtClean="0"/>
              <a:t> </a:t>
            </a:r>
            <a:r>
              <a:rPr lang="it-IT" sz="2000" i="1" dirty="0" err="1" smtClean="0"/>
              <a:t>terraque</a:t>
            </a:r>
            <a:r>
              <a:rPr lang="it-IT" sz="2000" i="1" dirty="0" smtClean="0"/>
              <a:t>  </a:t>
            </a:r>
            <a:r>
              <a:rPr lang="it-IT" sz="2000" i="1" dirty="0" err="1" smtClean="0"/>
              <a:t>marique</a:t>
            </a:r>
            <a:r>
              <a:rPr lang="it-IT" sz="2000" i="1" dirty="0" smtClean="0"/>
              <a:t> </a:t>
            </a:r>
            <a:r>
              <a:rPr lang="it-IT" sz="2000" i="1" dirty="0" err="1" smtClean="0"/>
              <a:t>nitescit</a:t>
            </a:r>
            <a:r>
              <a:rPr lang="it-IT" sz="2000" i="1" dirty="0" smtClean="0"/>
              <a:t/>
            </a:r>
            <a:br>
              <a:rPr lang="it-IT" sz="2000" i="1" dirty="0" smtClean="0"/>
            </a:br>
            <a:r>
              <a:rPr lang="it-IT" sz="2000" i="1" dirty="0" err="1" smtClean="0"/>
              <a:t>integer</a:t>
            </a:r>
            <a:r>
              <a:rPr lang="it-IT" sz="2000" i="1" dirty="0" smtClean="0"/>
              <a:t> et </a:t>
            </a:r>
            <a:r>
              <a:rPr lang="it-IT" sz="2000" i="1" dirty="0" err="1" smtClean="0"/>
              <a:t>totus</a:t>
            </a:r>
            <a:r>
              <a:rPr lang="it-IT" sz="2000" i="1" dirty="0" smtClean="0"/>
              <a:t> </a:t>
            </a:r>
            <a:r>
              <a:rPr lang="it-IT" sz="2000" i="1" dirty="0" err="1" smtClean="0"/>
              <a:t>sit</a:t>
            </a:r>
            <a:r>
              <a:rPr lang="it-IT" sz="2000" i="1" dirty="0" smtClean="0"/>
              <a:t> ab </a:t>
            </a:r>
            <a:r>
              <a:rPr lang="it-IT" sz="2000" i="1" dirty="0" err="1" smtClean="0"/>
              <a:t>his</a:t>
            </a:r>
            <a:r>
              <a:rPr lang="it-IT" sz="2000" i="1" dirty="0" smtClean="0"/>
              <a:t> </a:t>
            </a:r>
            <a:r>
              <a:rPr lang="it-IT" sz="2000" i="1" dirty="0" err="1" smtClean="0"/>
              <a:t>numquamqure</a:t>
            </a:r>
            <a:r>
              <a:rPr lang="it-IT" sz="2000" i="1" dirty="0" smtClean="0"/>
              <a:t> </a:t>
            </a:r>
            <a:r>
              <a:rPr lang="it-IT" sz="2000" i="1" dirty="0" err="1" smtClean="0"/>
              <a:t>relictus</a:t>
            </a:r>
            <a:r>
              <a:rPr lang="it-IT" sz="2000" i="1" dirty="0" smtClean="0"/>
              <a:t>.</a:t>
            </a:r>
            <a:br>
              <a:rPr lang="it-IT" sz="2000" i="1" dirty="0" smtClean="0"/>
            </a:br>
            <a:r>
              <a:rPr lang="it-IT" sz="2000" b="1" dirty="0" smtClean="0"/>
              <a:t>Fu giusto offrire qui alla devozione </a:t>
            </a:r>
            <a:br>
              <a:rPr lang="it-IT" sz="2000" b="1" dirty="0" smtClean="0"/>
            </a:br>
            <a:r>
              <a:rPr lang="it-IT" sz="2000" b="1" dirty="0" smtClean="0"/>
              <a:t>questi quattro Santi,</a:t>
            </a:r>
            <a:br>
              <a:rPr lang="it-IT" sz="2000" b="1" dirty="0" smtClean="0"/>
            </a:br>
            <a:r>
              <a:rPr lang="it-IT" sz="2000" b="1" dirty="0" smtClean="0"/>
              <a:t>per i cui corpi è particolare il culto dei Veneziani.</a:t>
            </a:r>
            <a:br>
              <a:rPr lang="it-IT" sz="2000" b="1" dirty="0" smtClean="0"/>
            </a:br>
            <a:r>
              <a:rPr lang="it-IT" sz="2000" b="1" dirty="0" smtClean="0"/>
              <a:t>Per loro intercessione Venezia sta salda, </a:t>
            </a:r>
            <a:br>
              <a:rPr lang="it-IT" sz="2000" b="1" dirty="0" smtClean="0"/>
            </a:br>
            <a:r>
              <a:rPr lang="it-IT" sz="2000" b="1" dirty="0" smtClean="0"/>
              <a:t>aumenta la sua potenza,</a:t>
            </a:r>
            <a:br>
              <a:rPr lang="it-IT" sz="2000" b="1" dirty="0" smtClean="0"/>
            </a:br>
            <a:r>
              <a:rPr lang="it-IT" sz="2000" b="1" dirty="0" smtClean="0"/>
              <a:t>è gloriosa per terra e per mare.</a:t>
            </a:r>
            <a:br>
              <a:rPr lang="it-IT" sz="2000" b="1" dirty="0" smtClean="0"/>
            </a:br>
            <a:r>
              <a:rPr lang="it-IT" sz="2000" b="1" dirty="0" smtClean="0"/>
              <a:t>Sia sempre intatta e sicura </a:t>
            </a:r>
            <a:br>
              <a:rPr lang="it-IT" sz="2000" b="1" dirty="0" smtClean="0"/>
            </a:br>
            <a:r>
              <a:rPr lang="it-IT" sz="2000" b="1" dirty="0" smtClean="0"/>
              <a:t>e mai essi l’abbandonino.</a:t>
            </a:r>
            <a:br>
              <a:rPr lang="it-IT" sz="2000" b="1" dirty="0" smtClean="0"/>
            </a:br>
            <a:r>
              <a:rPr lang="it-IT" sz="2000" b="1" dirty="0"/>
              <a:t/>
            </a:r>
            <a:br>
              <a:rPr lang="it-IT" sz="2000" b="1" dirty="0"/>
            </a:br>
            <a:r>
              <a:rPr lang="it-IT" sz="2000" dirty="0" smtClean="0"/>
              <a:t>Tipico linguaggio ... mercantile!</a:t>
            </a:r>
            <a:endParaRPr lang="it-IT" sz="20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0" y="0"/>
            <a:ext cx="30723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84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28384" y="274638"/>
            <a:ext cx="1115616" cy="2866330"/>
          </a:xfrm>
        </p:spPr>
        <p:txBody>
          <a:bodyPr>
            <a:normAutofit/>
          </a:bodyPr>
          <a:lstStyle/>
          <a:p>
            <a:r>
              <a:rPr lang="it-IT" sz="2000" dirty="0" smtClean="0"/>
              <a:t>S Ermagora, particolare</a:t>
            </a:r>
            <a:endParaRPr lang="it-IT" sz="20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807928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986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0"/>
            <a:ext cx="8229600" cy="6858000"/>
          </a:xfrm>
        </p:spPr>
        <p:txBody>
          <a:bodyPr>
            <a:normAutofit fontScale="92500" lnSpcReduction="10000"/>
          </a:bodyPr>
          <a:lstStyle/>
          <a:p>
            <a:pPr algn="ctr"/>
            <a:endParaRPr lang="it-IT" sz="1800" dirty="0" smtClean="0">
              <a:solidFill>
                <a:prstClr val="black"/>
              </a:solidFill>
              <a:ea typeface="+mj-ea"/>
              <a:cs typeface="+mj-cs"/>
            </a:endParaRPr>
          </a:p>
          <a:p>
            <a:pPr algn="ctr"/>
            <a:endParaRPr lang="it-IT" sz="1800" dirty="0">
              <a:solidFill>
                <a:prstClr val="black"/>
              </a:solidFill>
              <a:ea typeface="+mj-ea"/>
              <a:cs typeface="+mj-cs"/>
            </a:endParaRPr>
          </a:p>
          <a:p>
            <a:pPr algn="ctr"/>
            <a:endParaRPr lang="it-IT" sz="1800" dirty="0" smtClean="0">
              <a:solidFill>
                <a:prstClr val="black"/>
              </a:solidFill>
              <a:ea typeface="+mj-ea"/>
              <a:cs typeface="+mj-cs"/>
            </a:endParaRPr>
          </a:p>
          <a:p>
            <a:pPr algn="ctr"/>
            <a:r>
              <a:rPr lang="it-IT" sz="2800" dirty="0" smtClean="0">
                <a:solidFill>
                  <a:prstClr val="black"/>
                </a:solidFill>
                <a:ea typeface="+mj-ea"/>
                <a:cs typeface="+mj-cs"/>
              </a:rPr>
              <a:t>Al </a:t>
            </a:r>
            <a:r>
              <a:rPr lang="it-IT" sz="2800" dirty="0">
                <a:solidFill>
                  <a:prstClr val="black"/>
                </a:solidFill>
                <a:ea typeface="+mj-ea"/>
                <a:cs typeface="+mj-cs"/>
              </a:rPr>
              <a:t>di sopra dei Santi la scritta.</a:t>
            </a:r>
            <a:br>
              <a:rPr lang="it-IT" sz="2800" dirty="0">
                <a:solidFill>
                  <a:prstClr val="black"/>
                </a:solidFill>
                <a:ea typeface="+mj-ea"/>
                <a:cs typeface="+mj-cs"/>
              </a:rPr>
            </a:br>
            <a:r>
              <a:rPr lang="it-IT" sz="2800" i="1" dirty="0" err="1">
                <a:solidFill>
                  <a:prstClr val="black"/>
                </a:solidFill>
                <a:ea typeface="+mj-ea"/>
                <a:cs typeface="+mj-cs"/>
              </a:rPr>
              <a:t>Quatuor</a:t>
            </a:r>
            <a:r>
              <a:rPr lang="it-IT" sz="2800" i="1" dirty="0">
                <a:solidFill>
                  <a:prstClr val="black"/>
                </a:solidFill>
                <a:ea typeface="+mj-ea"/>
                <a:cs typeface="+mj-cs"/>
              </a:rPr>
              <a:t> </a:t>
            </a:r>
            <a:r>
              <a:rPr lang="it-IT" sz="2800" i="1" dirty="0" err="1">
                <a:solidFill>
                  <a:prstClr val="black"/>
                </a:solidFill>
                <a:ea typeface="+mj-ea"/>
                <a:cs typeface="+mj-cs"/>
              </a:rPr>
              <a:t>hos</a:t>
            </a:r>
            <a:r>
              <a:rPr lang="it-IT" sz="2800" i="1" dirty="0">
                <a:solidFill>
                  <a:prstClr val="black"/>
                </a:solidFill>
                <a:ea typeface="+mj-ea"/>
                <a:cs typeface="+mj-cs"/>
              </a:rPr>
              <a:t> </a:t>
            </a:r>
            <a:r>
              <a:rPr lang="it-IT" sz="2800" i="1" dirty="0" err="1">
                <a:solidFill>
                  <a:prstClr val="black"/>
                </a:solidFill>
                <a:ea typeface="+mj-ea"/>
                <a:cs typeface="+mj-cs"/>
              </a:rPr>
              <a:t>jure</a:t>
            </a:r>
            <a:r>
              <a:rPr lang="it-IT" sz="2800" i="1" dirty="0">
                <a:solidFill>
                  <a:prstClr val="black"/>
                </a:solidFill>
                <a:ea typeface="+mj-ea"/>
                <a:cs typeface="+mj-cs"/>
              </a:rPr>
              <a:t> </a:t>
            </a:r>
            <a:r>
              <a:rPr lang="it-IT" sz="2800" i="1" dirty="0" err="1">
                <a:solidFill>
                  <a:prstClr val="black"/>
                </a:solidFill>
                <a:ea typeface="+mj-ea"/>
                <a:cs typeface="+mj-cs"/>
              </a:rPr>
              <a:t>fuit</a:t>
            </a:r>
            <a:r>
              <a:rPr lang="it-IT" sz="2800" i="1" dirty="0">
                <a:solidFill>
                  <a:prstClr val="black"/>
                </a:solidFill>
                <a:ea typeface="+mj-ea"/>
                <a:cs typeface="+mj-cs"/>
              </a:rPr>
              <a:t> hic </a:t>
            </a:r>
            <a:r>
              <a:rPr lang="it-IT" sz="2800" i="1" dirty="0" err="1">
                <a:solidFill>
                  <a:prstClr val="black"/>
                </a:solidFill>
                <a:ea typeface="+mj-ea"/>
                <a:cs typeface="+mj-cs"/>
              </a:rPr>
              <a:t>proponere</a:t>
            </a:r>
            <a:r>
              <a:rPr lang="it-IT" sz="2800" i="1" dirty="0">
                <a:solidFill>
                  <a:prstClr val="black"/>
                </a:solidFill>
                <a:ea typeface="+mj-ea"/>
                <a:cs typeface="+mj-cs"/>
              </a:rPr>
              <a:t/>
            </a:r>
            <a:br>
              <a:rPr lang="it-IT" sz="2800" i="1" dirty="0">
                <a:solidFill>
                  <a:prstClr val="black"/>
                </a:solidFill>
                <a:ea typeface="+mj-ea"/>
                <a:cs typeface="+mj-cs"/>
              </a:rPr>
            </a:br>
            <a:r>
              <a:rPr lang="it-IT" sz="2800" i="1" dirty="0">
                <a:solidFill>
                  <a:prstClr val="black"/>
                </a:solidFill>
                <a:ea typeface="+mj-ea"/>
                <a:cs typeface="+mj-cs"/>
              </a:rPr>
              <a:t>cure quorum </a:t>
            </a:r>
            <a:r>
              <a:rPr lang="it-IT" sz="2800" i="1" dirty="0" err="1">
                <a:solidFill>
                  <a:prstClr val="black"/>
                </a:solidFill>
                <a:ea typeface="+mj-ea"/>
                <a:cs typeface="+mj-cs"/>
              </a:rPr>
              <a:t>corporibus</a:t>
            </a:r>
            <a:r>
              <a:rPr lang="it-IT" sz="2800" i="1" dirty="0">
                <a:solidFill>
                  <a:prstClr val="black"/>
                </a:solidFill>
                <a:ea typeface="+mj-ea"/>
                <a:cs typeface="+mj-cs"/>
              </a:rPr>
              <a:t> </a:t>
            </a:r>
            <a:r>
              <a:rPr lang="it-IT" sz="2800" i="1" dirty="0" err="1" smtClean="0">
                <a:solidFill>
                  <a:prstClr val="black"/>
                </a:solidFill>
                <a:ea typeface="+mj-ea"/>
                <a:cs typeface="+mj-cs"/>
              </a:rPr>
              <a:t>precellit</a:t>
            </a:r>
            <a:r>
              <a:rPr lang="it-IT" sz="2800" i="1" dirty="0" smtClean="0">
                <a:solidFill>
                  <a:prstClr val="black"/>
                </a:solidFill>
                <a:ea typeface="+mj-ea"/>
                <a:cs typeface="+mj-cs"/>
              </a:rPr>
              <a:t> </a:t>
            </a:r>
            <a:r>
              <a:rPr lang="it-IT" sz="2800" i="1" dirty="0" err="1">
                <a:solidFill>
                  <a:prstClr val="black"/>
                </a:solidFill>
                <a:ea typeface="+mj-ea"/>
                <a:cs typeface="+mj-cs"/>
              </a:rPr>
              <a:t>honor</a:t>
            </a:r>
            <a:r>
              <a:rPr lang="it-IT" sz="2800" i="1" dirty="0">
                <a:solidFill>
                  <a:prstClr val="black"/>
                </a:solidFill>
                <a:ea typeface="+mj-ea"/>
                <a:cs typeface="+mj-cs"/>
              </a:rPr>
              <a:t> </a:t>
            </a:r>
            <a:r>
              <a:rPr lang="it-IT" sz="2800" i="1" dirty="0" err="1">
                <a:solidFill>
                  <a:prstClr val="black"/>
                </a:solidFill>
                <a:ea typeface="+mj-ea"/>
                <a:cs typeface="+mj-cs"/>
              </a:rPr>
              <a:t>Venetorum</a:t>
            </a:r>
            <a:r>
              <a:rPr lang="it-IT" sz="2800" i="1" dirty="0">
                <a:solidFill>
                  <a:prstClr val="black"/>
                </a:solidFill>
                <a:ea typeface="+mj-ea"/>
                <a:cs typeface="+mj-cs"/>
              </a:rPr>
              <a:t>.</a:t>
            </a:r>
            <a:br>
              <a:rPr lang="it-IT" sz="2800" i="1" dirty="0">
                <a:solidFill>
                  <a:prstClr val="black"/>
                </a:solidFill>
                <a:ea typeface="+mj-ea"/>
                <a:cs typeface="+mj-cs"/>
              </a:rPr>
            </a:br>
            <a:r>
              <a:rPr lang="it-IT" sz="2800" i="1" dirty="0">
                <a:solidFill>
                  <a:prstClr val="black"/>
                </a:solidFill>
                <a:ea typeface="+mj-ea"/>
                <a:cs typeface="+mj-cs"/>
              </a:rPr>
              <a:t>His </a:t>
            </a:r>
            <a:r>
              <a:rPr lang="it-IT" sz="2800" i="1" dirty="0" err="1">
                <a:solidFill>
                  <a:prstClr val="black"/>
                </a:solidFill>
                <a:ea typeface="+mj-ea"/>
                <a:cs typeface="+mj-cs"/>
              </a:rPr>
              <a:t>viget</a:t>
            </a:r>
            <a:r>
              <a:rPr lang="it-IT" sz="2800" i="1" dirty="0">
                <a:solidFill>
                  <a:prstClr val="black"/>
                </a:solidFill>
                <a:ea typeface="+mj-ea"/>
                <a:cs typeface="+mj-cs"/>
              </a:rPr>
              <a:t>, </a:t>
            </a:r>
            <a:r>
              <a:rPr lang="it-IT" sz="2800" i="1" dirty="0" err="1">
                <a:solidFill>
                  <a:prstClr val="black"/>
                </a:solidFill>
                <a:ea typeface="+mj-ea"/>
                <a:cs typeface="+mj-cs"/>
              </a:rPr>
              <a:t>his</a:t>
            </a:r>
            <a:r>
              <a:rPr lang="it-IT" sz="2800" i="1" dirty="0">
                <a:solidFill>
                  <a:prstClr val="black"/>
                </a:solidFill>
                <a:ea typeface="+mj-ea"/>
                <a:cs typeface="+mj-cs"/>
              </a:rPr>
              <a:t> </a:t>
            </a:r>
            <a:r>
              <a:rPr lang="it-IT" sz="2800" i="1" dirty="0" err="1">
                <a:solidFill>
                  <a:prstClr val="black"/>
                </a:solidFill>
                <a:ea typeface="+mj-ea"/>
                <a:cs typeface="+mj-cs"/>
              </a:rPr>
              <a:t>crescit</a:t>
            </a:r>
            <a:r>
              <a:rPr lang="it-IT" sz="2800" i="1" dirty="0">
                <a:solidFill>
                  <a:prstClr val="black"/>
                </a:solidFill>
                <a:ea typeface="+mj-ea"/>
                <a:cs typeface="+mj-cs"/>
              </a:rPr>
              <a:t> </a:t>
            </a:r>
            <a:r>
              <a:rPr lang="it-IT" sz="2800" i="1" dirty="0" err="1">
                <a:solidFill>
                  <a:prstClr val="black"/>
                </a:solidFill>
                <a:ea typeface="+mj-ea"/>
                <a:cs typeface="+mj-cs"/>
              </a:rPr>
              <a:t>terraque</a:t>
            </a:r>
            <a:r>
              <a:rPr lang="it-IT" sz="2800" i="1" dirty="0">
                <a:solidFill>
                  <a:prstClr val="black"/>
                </a:solidFill>
                <a:ea typeface="+mj-ea"/>
                <a:cs typeface="+mj-cs"/>
              </a:rPr>
              <a:t>  </a:t>
            </a:r>
            <a:r>
              <a:rPr lang="it-IT" sz="2800" i="1" dirty="0" err="1">
                <a:solidFill>
                  <a:prstClr val="black"/>
                </a:solidFill>
                <a:ea typeface="+mj-ea"/>
                <a:cs typeface="+mj-cs"/>
              </a:rPr>
              <a:t>marique</a:t>
            </a:r>
            <a:r>
              <a:rPr lang="it-IT" sz="2800" i="1" dirty="0">
                <a:solidFill>
                  <a:prstClr val="black"/>
                </a:solidFill>
                <a:ea typeface="+mj-ea"/>
                <a:cs typeface="+mj-cs"/>
              </a:rPr>
              <a:t> </a:t>
            </a:r>
            <a:r>
              <a:rPr lang="it-IT" sz="2800" i="1" dirty="0" err="1">
                <a:solidFill>
                  <a:prstClr val="black"/>
                </a:solidFill>
                <a:ea typeface="+mj-ea"/>
                <a:cs typeface="+mj-cs"/>
              </a:rPr>
              <a:t>nitescit</a:t>
            </a:r>
            <a:r>
              <a:rPr lang="it-IT" sz="2800" i="1" dirty="0">
                <a:solidFill>
                  <a:prstClr val="black"/>
                </a:solidFill>
                <a:ea typeface="+mj-ea"/>
                <a:cs typeface="+mj-cs"/>
              </a:rPr>
              <a:t/>
            </a:r>
            <a:br>
              <a:rPr lang="it-IT" sz="2800" i="1" dirty="0">
                <a:solidFill>
                  <a:prstClr val="black"/>
                </a:solidFill>
                <a:ea typeface="+mj-ea"/>
                <a:cs typeface="+mj-cs"/>
              </a:rPr>
            </a:br>
            <a:r>
              <a:rPr lang="it-IT" sz="2800" i="1" dirty="0" err="1">
                <a:solidFill>
                  <a:prstClr val="black"/>
                </a:solidFill>
                <a:ea typeface="+mj-ea"/>
                <a:cs typeface="+mj-cs"/>
              </a:rPr>
              <a:t>integer</a:t>
            </a:r>
            <a:r>
              <a:rPr lang="it-IT" sz="2800" i="1" dirty="0">
                <a:solidFill>
                  <a:prstClr val="black"/>
                </a:solidFill>
                <a:ea typeface="+mj-ea"/>
                <a:cs typeface="+mj-cs"/>
              </a:rPr>
              <a:t> et </a:t>
            </a:r>
            <a:r>
              <a:rPr lang="it-IT" sz="2800" i="1" dirty="0" err="1">
                <a:solidFill>
                  <a:prstClr val="black"/>
                </a:solidFill>
                <a:ea typeface="+mj-ea"/>
                <a:cs typeface="+mj-cs"/>
              </a:rPr>
              <a:t>totus</a:t>
            </a:r>
            <a:r>
              <a:rPr lang="it-IT" sz="2800" i="1" dirty="0">
                <a:solidFill>
                  <a:prstClr val="black"/>
                </a:solidFill>
                <a:ea typeface="+mj-ea"/>
                <a:cs typeface="+mj-cs"/>
              </a:rPr>
              <a:t> </a:t>
            </a:r>
            <a:r>
              <a:rPr lang="it-IT" sz="2800" i="1" dirty="0" err="1">
                <a:solidFill>
                  <a:prstClr val="black"/>
                </a:solidFill>
                <a:ea typeface="+mj-ea"/>
                <a:cs typeface="+mj-cs"/>
              </a:rPr>
              <a:t>sit</a:t>
            </a:r>
            <a:r>
              <a:rPr lang="it-IT" sz="2800" i="1" dirty="0">
                <a:solidFill>
                  <a:prstClr val="black"/>
                </a:solidFill>
                <a:ea typeface="+mj-ea"/>
                <a:cs typeface="+mj-cs"/>
              </a:rPr>
              <a:t> ab </a:t>
            </a:r>
            <a:r>
              <a:rPr lang="it-IT" sz="2800" i="1" dirty="0" err="1">
                <a:solidFill>
                  <a:prstClr val="black"/>
                </a:solidFill>
                <a:ea typeface="+mj-ea"/>
                <a:cs typeface="+mj-cs"/>
              </a:rPr>
              <a:t>his</a:t>
            </a:r>
            <a:r>
              <a:rPr lang="it-IT" sz="2800" i="1" dirty="0">
                <a:solidFill>
                  <a:prstClr val="black"/>
                </a:solidFill>
                <a:ea typeface="+mj-ea"/>
                <a:cs typeface="+mj-cs"/>
              </a:rPr>
              <a:t> </a:t>
            </a:r>
            <a:r>
              <a:rPr lang="it-IT" sz="2800" i="1" smtClean="0">
                <a:solidFill>
                  <a:prstClr val="black"/>
                </a:solidFill>
                <a:ea typeface="+mj-ea"/>
                <a:cs typeface="+mj-cs"/>
              </a:rPr>
              <a:t>numquamque</a:t>
            </a:r>
            <a:r>
              <a:rPr lang="it-IT" sz="2800" i="1" dirty="0" smtClean="0">
                <a:solidFill>
                  <a:prstClr val="black"/>
                </a:solidFill>
                <a:ea typeface="+mj-ea"/>
                <a:cs typeface="+mj-cs"/>
              </a:rPr>
              <a:t> </a:t>
            </a:r>
            <a:r>
              <a:rPr lang="it-IT" sz="2800" i="1" dirty="0" err="1">
                <a:solidFill>
                  <a:prstClr val="black"/>
                </a:solidFill>
                <a:ea typeface="+mj-ea"/>
                <a:cs typeface="+mj-cs"/>
              </a:rPr>
              <a:t>relictus</a:t>
            </a:r>
            <a:r>
              <a:rPr lang="it-IT" sz="2800" i="1" dirty="0">
                <a:solidFill>
                  <a:prstClr val="black"/>
                </a:solidFill>
                <a:ea typeface="+mj-ea"/>
                <a:cs typeface="+mj-cs"/>
              </a:rPr>
              <a:t>.</a:t>
            </a:r>
            <a:br>
              <a:rPr lang="it-IT" sz="2800" i="1" dirty="0">
                <a:solidFill>
                  <a:prstClr val="black"/>
                </a:solidFill>
                <a:ea typeface="+mj-ea"/>
                <a:cs typeface="+mj-cs"/>
              </a:rPr>
            </a:br>
            <a:r>
              <a:rPr lang="it-IT" sz="2800" b="1" dirty="0">
                <a:solidFill>
                  <a:prstClr val="black"/>
                </a:solidFill>
                <a:ea typeface="+mj-ea"/>
                <a:cs typeface="+mj-cs"/>
              </a:rPr>
              <a:t>Fu giusto offrire qui alla devozione </a:t>
            </a:r>
            <a:br>
              <a:rPr lang="it-IT" sz="2800" b="1" dirty="0">
                <a:solidFill>
                  <a:prstClr val="black"/>
                </a:solidFill>
                <a:ea typeface="+mj-ea"/>
                <a:cs typeface="+mj-cs"/>
              </a:rPr>
            </a:br>
            <a:r>
              <a:rPr lang="it-IT" sz="2800" b="1" dirty="0">
                <a:solidFill>
                  <a:prstClr val="black"/>
                </a:solidFill>
                <a:ea typeface="+mj-ea"/>
                <a:cs typeface="+mj-cs"/>
              </a:rPr>
              <a:t>questi quattro Santi,</a:t>
            </a:r>
            <a:br>
              <a:rPr lang="it-IT" sz="2800" b="1" dirty="0">
                <a:solidFill>
                  <a:prstClr val="black"/>
                </a:solidFill>
                <a:ea typeface="+mj-ea"/>
                <a:cs typeface="+mj-cs"/>
              </a:rPr>
            </a:br>
            <a:r>
              <a:rPr lang="it-IT" sz="2800" b="1" dirty="0">
                <a:solidFill>
                  <a:prstClr val="black"/>
                </a:solidFill>
                <a:ea typeface="+mj-ea"/>
                <a:cs typeface="+mj-cs"/>
              </a:rPr>
              <a:t>per i cui corpi è particolare il culto dei Veneziani.</a:t>
            </a:r>
            <a:br>
              <a:rPr lang="it-IT" sz="2800" b="1" dirty="0">
                <a:solidFill>
                  <a:prstClr val="black"/>
                </a:solidFill>
                <a:ea typeface="+mj-ea"/>
                <a:cs typeface="+mj-cs"/>
              </a:rPr>
            </a:br>
            <a:r>
              <a:rPr lang="it-IT" sz="2800" b="1" dirty="0">
                <a:solidFill>
                  <a:prstClr val="black"/>
                </a:solidFill>
                <a:ea typeface="+mj-ea"/>
                <a:cs typeface="+mj-cs"/>
              </a:rPr>
              <a:t>Per loro intercessione Venezia sta salda, </a:t>
            </a:r>
            <a:br>
              <a:rPr lang="it-IT" sz="2800" b="1" dirty="0">
                <a:solidFill>
                  <a:prstClr val="black"/>
                </a:solidFill>
                <a:ea typeface="+mj-ea"/>
                <a:cs typeface="+mj-cs"/>
              </a:rPr>
            </a:br>
            <a:r>
              <a:rPr lang="it-IT" sz="2800" b="1" dirty="0">
                <a:solidFill>
                  <a:prstClr val="black"/>
                </a:solidFill>
                <a:ea typeface="+mj-ea"/>
                <a:cs typeface="+mj-cs"/>
              </a:rPr>
              <a:t>aumenta la sua potenza,</a:t>
            </a:r>
            <a:br>
              <a:rPr lang="it-IT" sz="2800" b="1" dirty="0">
                <a:solidFill>
                  <a:prstClr val="black"/>
                </a:solidFill>
                <a:ea typeface="+mj-ea"/>
                <a:cs typeface="+mj-cs"/>
              </a:rPr>
            </a:br>
            <a:r>
              <a:rPr lang="it-IT" sz="2800" b="1" dirty="0">
                <a:solidFill>
                  <a:prstClr val="black"/>
                </a:solidFill>
                <a:ea typeface="+mj-ea"/>
                <a:cs typeface="+mj-cs"/>
              </a:rPr>
              <a:t>è gloriosa per terra e per mare.</a:t>
            </a:r>
            <a:br>
              <a:rPr lang="it-IT" sz="2800" b="1" dirty="0">
                <a:solidFill>
                  <a:prstClr val="black"/>
                </a:solidFill>
                <a:ea typeface="+mj-ea"/>
                <a:cs typeface="+mj-cs"/>
              </a:rPr>
            </a:br>
            <a:r>
              <a:rPr lang="it-IT" sz="2800" b="1" dirty="0">
                <a:solidFill>
                  <a:prstClr val="black"/>
                </a:solidFill>
                <a:ea typeface="+mj-ea"/>
                <a:cs typeface="+mj-cs"/>
              </a:rPr>
              <a:t>Sia sempre intatta e sicura </a:t>
            </a:r>
            <a:br>
              <a:rPr lang="it-IT" sz="2800" b="1" dirty="0">
                <a:solidFill>
                  <a:prstClr val="black"/>
                </a:solidFill>
                <a:ea typeface="+mj-ea"/>
                <a:cs typeface="+mj-cs"/>
              </a:rPr>
            </a:br>
            <a:r>
              <a:rPr lang="it-IT" sz="2800" b="1" dirty="0">
                <a:solidFill>
                  <a:prstClr val="black"/>
                </a:solidFill>
                <a:ea typeface="+mj-ea"/>
                <a:cs typeface="+mj-cs"/>
              </a:rPr>
              <a:t>e mai essi l’abbandonino.</a:t>
            </a:r>
            <a:br>
              <a:rPr lang="it-IT" sz="2800" b="1" dirty="0">
                <a:solidFill>
                  <a:prstClr val="black"/>
                </a:solidFill>
                <a:ea typeface="+mj-ea"/>
                <a:cs typeface="+mj-cs"/>
              </a:rPr>
            </a:br>
            <a:r>
              <a:rPr lang="it-IT" sz="2800" b="1" dirty="0">
                <a:solidFill>
                  <a:prstClr val="black"/>
                </a:solidFill>
                <a:ea typeface="+mj-ea"/>
                <a:cs typeface="+mj-cs"/>
              </a:rPr>
              <a:t/>
            </a:r>
            <a:br>
              <a:rPr lang="it-IT" sz="2800" b="1" dirty="0">
                <a:solidFill>
                  <a:prstClr val="black"/>
                </a:solidFill>
                <a:ea typeface="+mj-ea"/>
                <a:cs typeface="+mj-cs"/>
              </a:rPr>
            </a:br>
            <a:r>
              <a:rPr lang="it-IT" sz="2800" dirty="0">
                <a:solidFill>
                  <a:prstClr val="black"/>
                </a:solidFill>
                <a:ea typeface="+mj-ea"/>
                <a:cs typeface="+mj-cs"/>
              </a:rPr>
              <a:t>Tipico linguaggio ... mercantile</a:t>
            </a:r>
            <a:endParaRPr lang="it-IT" sz="2800" dirty="0"/>
          </a:p>
        </p:txBody>
      </p:sp>
    </p:spTree>
    <p:extLst>
      <p:ext uri="{BB962C8B-B14F-4D97-AF65-F5344CB8AC3E}">
        <p14:creationId xmlns:p14="http://schemas.microsoft.com/office/powerpoint/2010/main" val="2847043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32040" y="274638"/>
            <a:ext cx="3754760" cy="5314602"/>
          </a:xfrm>
        </p:spPr>
        <p:txBody>
          <a:bodyPr>
            <a:normAutofit/>
          </a:bodyPr>
          <a:lstStyle/>
          <a:p>
            <a:r>
              <a:rPr lang="it-IT" sz="2000" dirty="0"/>
              <a:t>Catino absidale, domina il Pantocrator, sovrano di tutto, </a:t>
            </a:r>
            <a:r>
              <a:rPr lang="it-IT" sz="2000" dirty="0" smtClean="0"/>
              <a:t>Scritta:</a:t>
            </a:r>
            <a:br>
              <a:rPr lang="it-IT" sz="2000" dirty="0" smtClean="0"/>
            </a:br>
            <a:r>
              <a:rPr lang="it-IT" sz="2000" i="1" dirty="0" smtClean="0"/>
              <a:t> </a:t>
            </a:r>
            <a:r>
              <a:rPr lang="it-IT" sz="2000" i="1" dirty="0"/>
              <a:t>Sum Rex </a:t>
            </a:r>
            <a:r>
              <a:rPr lang="it-IT" sz="2000" i="1" dirty="0" err="1"/>
              <a:t>cunctorum</a:t>
            </a:r>
            <a:r>
              <a:rPr lang="it-IT" sz="2000" i="1" dirty="0"/>
              <a:t>, caro </a:t>
            </a:r>
            <a:r>
              <a:rPr lang="it-IT" sz="2000" i="1" dirty="0" err="1"/>
              <a:t>factus</a:t>
            </a:r>
            <a:r>
              <a:rPr lang="it-IT" sz="2000" i="1" dirty="0"/>
              <a:t> amore </a:t>
            </a:r>
            <a:r>
              <a:rPr lang="it-IT" sz="2000" i="1" dirty="0" err="1"/>
              <a:t>reorum</a:t>
            </a:r>
            <a:r>
              <a:rPr lang="it-IT" sz="2000" i="1" dirty="0"/>
              <a:t>: ne </a:t>
            </a:r>
            <a:r>
              <a:rPr lang="it-IT" sz="2000" i="1" dirty="0" err="1"/>
              <a:t>desperetis</a:t>
            </a:r>
            <a:r>
              <a:rPr lang="it-IT" sz="2000" i="1" dirty="0"/>
              <a:t> venie dum </a:t>
            </a:r>
            <a:r>
              <a:rPr lang="it-IT" sz="2000" i="1" dirty="0" err="1" smtClean="0"/>
              <a:t>tempus</a:t>
            </a:r>
            <a:r>
              <a:rPr lang="it-IT" sz="2000" i="1" dirty="0" smtClean="0"/>
              <a:t> </a:t>
            </a:r>
            <a:r>
              <a:rPr lang="it-IT" sz="2000" i="1" dirty="0" err="1"/>
              <a:t>habetis</a:t>
            </a:r>
            <a:r>
              <a:rPr lang="it-IT" sz="2000" dirty="0"/>
              <a:t>. </a:t>
            </a:r>
            <a:r>
              <a:rPr lang="it-IT" sz="2000" dirty="0" smtClean="0"/>
              <a:t/>
            </a:r>
            <a:br>
              <a:rPr lang="it-IT" sz="2000" dirty="0" smtClean="0"/>
            </a:br>
            <a:r>
              <a:rPr lang="it-IT" sz="2000" dirty="0" smtClean="0"/>
              <a:t>Io </a:t>
            </a:r>
            <a:r>
              <a:rPr lang="it-IT" sz="2000" dirty="0"/>
              <a:t>sono il re di tutti , fatto uomo per amore dei peccatori: </a:t>
            </a:r>
            <a:r>
              <a:rPr lang="it-IT" sz="2000" dirty="0" smtClean="0"/>
              <a:t/>
            </a:r>
            <a:br>
              <a:rPr lang="it-IT" sz="2000" dirty="0" smtClean="0"/>
            </a:br>
            <a:r>
              <a:rPr lang="it-IT" sz="2000" dirty="0" smtClean="0"/>
              <a:t>non </a:t>
            </a:r>
            <a:r>
              <a:rPr lang="it-IT" sz="2000" dirty="0"/>
              <a:t>disperate del </a:t>
            </a:r>
            <a:r>
              <a:rPr lang="it-IT" sz="2000" dirty="0" smtClean="0"/>
              <a:t>perdono</a:t>
            </a:r>
            <a:br>
              <a:rPr lang="it-IT" sz="2000" dirty="0" smtClean="0"/>
            </a:br>
            <a:r>
              <a:rPr lang="it-IT" sz="2000" dirty="0" smtClean="0"/>
              <a:t> </a:t>
            </a:r>
            <a:r>
              <a:rPr lang="it-IT" sz="2000" dirty="0" err="1"/>
              <a:t>finchè</a:t>
            </a:r>
            <a:r>
              <a:rPr lang="it-IT" sz="2000" dirty="0"/>
              <a:t> avete tempo</a:t>
            </a:r>
            <a:r>
              <a:rPr lang="it-IT" sz="2000" dirty="0" smtClean="0"/>
              <a:t>!</a:t>
            </a:r>
            <a:br>
              <a:rPr lang="it-IT" sz="2000" dirty="0" smtClean="0"/>
            </a:br>
            <a:r>
              <a:rPr lang="it-IT" sz="2000" dirty="0"/>
              <a:t/>
            </a:r>
            <a:br>
              <a:rPr lang="it-IT" sz="2000" dirty="0"/>
            </a:br>
            <a:r>
              <a:rPr lang="it-IT" sz="2000" dirty="0" smtClean="0"/>
              <a:t>Gesù </a:t>
            </a:r>
            <a:r>
              <a:rPr lang="it-IT" sz="2000" dirty="0"/>
              <a:t>rende visibile il </a:t>
            </a:r>
            <a:r>
              <a:rPr lang="it-IT" sz="2000" dirty="0" smtClean="0"/>
              <a:t>Padre.</a:t>
            </a:r>
            <a:endParaRPr lang="it-IT" sz="20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67285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526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20272" y="274638"/>
            <a:ext cx="1666528" cy="1143000"/>
          </a:xfrm>
        </p:spPr>
        <p:txBody>
          <a:bodyPr>
            <a:normAutofit fontScale="90000"/>
          </a:bodyPr>
          <a:lstStyle/>
          <a:p>
            <a:r>
              <a:rPr lang="it-IT" sz="2000" dirty="0" smtClean="0"/>
              <a:t>Le lettere greche</a:t>
            </a:r>
            <a:br>
              <a:rPr lang="it-IT" sz="2000" dirty="0" smtClean="0"/>
            </a:br>
            <a:r>
              <a:rPr lang="it-IT" sz="2000" dirty="0" err="1" smtClean="0"/>
              <a:t>IC.XC</a:t>
            </a:r>
            <a:r>
              <a:rPr lang="it-IT" sz="2000" dirty="0" smtClean="0"/>
              <a:t/>
            </a:r>
            <a:br>
              <a:rPr lang="it-IT" sz="2000" dirty="0" smtClean="0"/>
            </a:br>
            <a:r>
              <a:rPr lang="it-IT" sz="2000" dirty="0" smtClean="0"/>
              <a:t>indicano </a:t>
            </a:r>
            <a:r>
              <a:rPr lang="it-IT" sz="2000" dirty="0" err="1" smtClean="0"/>
              <a:t>CHRISTUS</a:t>
            </a:r>
            <a:endParaRPr lang="it-IT" sz="20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680385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231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733256"/>
            <a:ext cx="9144000" cy="1440160"/>
          </a:xfrm>
        </p:spPr>
        <p:txBody>
          <a:bodyPr>
            <a:normAutofit/>
          </a:bodyPr>
          <a:lstStyle/>
          <a:p>
            <a:pPr algn="just"/>
            <a:r>
              <a:rPr lang="it-IT" sz="2000" dirty="0"/>
              <a:t>Gesù rende visibile il Padre: chi vede Gesù vede il Padre. Gesù icona del Padre. Col dito benedicente indica il nome greco ( a destra e </a:t>
            </a:r>
            <a:r>
              <a:rPr lang="it-IT" sz="2000" dirty="0" err="1"/>
              <a:t>siniistra</a:t>
            </a:r>
            <a:r>
              <a:rPr lang="it-IT" sz="2000" dirty="0"/>
              <a:t> della testa ). I colori rosso  e azzurro delle vesti alludono alla sua condizione umana e </a:t>
            </a:r>
            <a:r>
              <a:rPr lang="it-IT" sz="2000" dirty="0" smtClean="0"/>
              <a:t>divina.</a:t>
            </a:r>
            <a:r>
              <a:rPr lang="it-IT" sz="2000" dirty="0"/>
              <a:t/>
            </a:r>
            <a:br>
              <a:rPr lang="it-IT" sz="2000" dirty="0"/>
            </a:br>
            <a:endParaRPr lang="it-IT"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4" y="0"/>
            <a:ext cx="9152633"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523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0" y="5805264"/>
            <a:ext cx="9144000" cy="1052736"/>
          </a:xfrm>
        </p:spPr>
        <p:txBody>
          <a:bodyPr>
            <a:normAutofit/>
          </a:bodyPr>
          <a:lstStyle/>
          <a:p>
            <a:r>
              <a:rPr lang="it-IT" sz="2000" dirty="0" smtClean="0"/>
              <a:t>Mosaico </a:t>
            </a:r>
            <a:r>
              <a:rPr lang="it-IT" sz="2000" dirty="0" smtClean="0"/>
              <a:t>datato 1506, ripreso da un prototipo medievale presente in San Marco dal XII sec. danneggiato nell’incendio del 1419. L’atteggiamento : libro chiuso, appoggiato al ginocchio sinistro, schema delle vesti. È tipicamente bizantino.</a:t>
            </a:r>
            <a:endParaRPr lang="it-IT"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
            <a:ext cx="8816229" cy="580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91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200235"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84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83236"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88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 y="9375"/>
            <a:ext cx="9145535" cy="601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99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43808" y="274638"/>
            <a:ext cx="5842992" cy="1143000"/>
          </a:xfrm>
        </p:spPr>
        <p:txBody>
          <a:bodyPr>
            <a:normAutofit/>
          </a:bodyPr>
          <a:lstStyle/>
          <a:p>
            <a:r>
              <a:rPr lang="it-IT" sz="2000" dirty="0" smtClean="0"/>
              <a:t>Fascia sottostante il semicatino</a:t>
            </a:r>
            <a:br>
              <a:rPr lang="it-IT" sz="2000" dirty="0" smtClean="0"/>
            </a:br>
            <a:r>
              <a:rPr lang="it-IT" sz="2000" dirty="0" smtClean="0"/>
              <a:t>San Nicola</a:t>
            </a:r>
            <a:br>
              <a:rPr lang="it-IT" sz="2000" dirty="0" smtClean="0"/>
            </a:br>
            <a:r>
              <a:rPr lang="it-IT" sz="2000" i="1" dirty="0" smtClean="0"/>
              <a:t>Sanctus </a:t>
            </a:r>
            <a:r>
              <a:rPr lang="it-IT" sz="2000" i="1" dirty="0" err="1" smtClean="0"/>
              <a:t>Nicolaus</a:t>
            </a:r>
            <a:endParaRPr lang="it-IT"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375"/>
            <a:ext cx="2747423" cy="684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94040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147</Words>
  <Application>Microsoft Office PowerPoint</Application>
  <PresentationFormat>Presentazione su schermo (4:3)</PresentationFormat>
  <Paragraphs>17</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Nel semicatino: il Pantocrator Nella fascia sottostante . I 4 Santi Protettori di Venezia.</vt:lpstr>
      <vt:lpstr>Catino absidale, domina il Pantocrator, sovrano di tutto, Scritta:  Sum Rex cunctorum, caro factus amore reorum: ne desperetis venie dum tempus habetis.  Io sono il re di tutti , fatto uomo per amore dei peccatori:  non disperate del perdono  finchè avete tempo!  Gesù rende visibile il Padre.</vt:lpstr>
      <vt:lpstr>Le lettere greche IC.XC indicano CHRISTUS</vt:lpstr>
      <vt:lpstr>Gesù rende visibile il Padre: chi vede Gesù vede il Padre. Gesù icona del Padre. Col dito benedicente indica il nome greco ( a destra e siniistra della testa ). I colori rosso  e azzurro delle vesti alludono alla sua condizione umana e divina. </vt:lpstr>
      <vt:lpstr>Presentazione standard di PowerPoint</vt:lpstr>
      <vt:lpstr>Presentazione standard di PowerPoint</vt:lpstr>
      <vt:lpstr>Presentazione standard di PowerPoint</vt:lpstr>
      <vt:lpstr>Presentazione standard di PowerPoint</vt:lpstr>
      <vt:lpstr>Fascia sottostante il semicatino San Nicola Sanctus Nicolaus</vt:lpstr>
      <vt:lpstr>San Nicola, particolare</vt:lpstr>
      <vt:lpstr>Fascia sottostante il semicatino San Pietro Sanctus Petrus  In atteggiamento di dare il Vangelo  a San Marco.</vt:lpstr>
      <vt:lpstr>San Pietro, particolare</vt:lpstr>
      <vt:lpstr>Fascia sottostante il semicatino San Marco Sanctus Marcus</vt:lpstr>
      <vt:lpstr>San Marco, particolare</vt:lpstr>
      <vt:lpstr>Fascia sottostante il semicatino Sant’Ermagora Sanctus Hermagoras  Al di sopra dei Santi la scritta. Quatuor hos jure fuit hic proponere cure quorum corporibus quorum precellit honor Venetorum. His viget, his crescit terraque  marique nitescit integer et totus sit ab his numquamqure relictus. Fu giusto offrire qui alla devozione  questi quattro Santi, per i cui corpi è particolare il culto dei Veneziani. Per loro intercessione Venezia sta salda,  aumenta la sua potenza, è gloriosa per terra e per mare. Sia sempre intatta e sicura  e mai essi l’abbandonino.  Tipico linguaggio ... mercantile!</vt:lpstr>
      <vt:lpstr>S Ermagora, particolare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lenovo</cp:lastModifiedBy>
  <cp:revision>7</cp:revision>
  <dcterms:created xsi:type="dcterms:W3CDTF">2019-08-11T05:02:25Z</dcterms:created>
  <dcterms:modified xsi:type="dcterms:W3CDTF">2019-08-11T13:48:53Z</dcterms:modified>
</cp:coreProperties>
</file>