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9" r:id="rId4"/>
    <p:sldId id="261" r:id="rId5"/>
    <p:sldId id="270" r:id="rId6"/>
    <p:sldId id="26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9" r:id="rId19"/>
    <p:sldId id="290" r:id="rId20"/>
    <p:sldId id="282" r:id="rId21"/>
    <p:sldId id="284" r:id="rId22"/>
    <p:sldId id="283" r:id="rId23"/>
    <p:sldId id="286" r:id="rId24"/>
    <p:sldId id="285" r:id="rId25"/>
    <p:sldId id="287" r:id="rId26"/>
    <p:sldId id="288" r:id="rId27"/>
    <p:sldId id="291" r:id="rId28"/>
    <p:sldId id="292" r:id="rId29"/>
    <p:sldId id="293" r:id="rId30"/>
    <p:sldId id="294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266" r:id="rId40"/>
    <p:sldId id="305" r:id="rId41"/>
    <p:sldId id="306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A53B-9E67-40EC-A4B4-A05C8A3E1795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4F40-43AA-453D-AD9C-20B137A953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67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A53B-9E67-40EC-A4B4-A05C8A3E1795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4F40-43AA-453D-AD9C-20B137A953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94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A53B-9E67-40EC-A4B4-A05C8A3E1795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4F40-43AA-453D-AD9C-20B137A953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67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A53B-9E67-40EC-A4B4-A05C8A3E1795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4F40-43AA-453D-AD9C-20B137A953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67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A53B-9E67-40EC-A4B4-A05C8A3E1795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4F40-43AA-453D-AD9C-20B137A953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63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A53B-9E67-40EC-A4B4-A05C8A3E1795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4F40-43AA-453D-AD9C-20B137A953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27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A53B-9E67-40EC-A4B4-A05C8A3E1795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4F40-43AA-453D-AD9C-20B137A953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33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A53B-9E67-40EC-A4B4-A05C8A3E1795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4F40-43AA-453D-AD9C-20B137A953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82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A53B-9E67-40EC-A4B4-A05C8A3E1795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4F40-43AA-453D-AD9C-20B137A953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62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A53B-9E67-40EC-A4B4-A05C8A3E1795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4F40-43AA-453D-AD9C-20B137A953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18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A53B-9E67-40EC-A4B4-A05C8A3E1795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4F40-43AA-453D-AD9C-20B137A953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70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A53B-9E67-40EC-A4B4-A05C8A3E1795}" type="datetimeFigureOut">
              <a:rPr lang="it-IT" smtClean="0"/>
              <a:t>11/08/2019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4F40-43AA-453D-AD9C-20B137A953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78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409046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Cupola del coro, o dei Profeti, Presbiterio</a:t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55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6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76"/>
            <a:ext cx="6300619" cy="693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96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416247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profeta Geremia.</a:t>
            </a:r>
            <a:br>
              <a:rPr lang="it-IT" sz="2000" dirty="0" smtClean="0"/>
            </a:br>
            <a:r>
              <a:rPr lang="it-IT" sz="2000" i="1" dirty="0" smtClean="0"/>
              <a:t>Hic est </a:t>
            </a:r>
            <a:r>
              <a:rPr lang="it-IT" sz="2000" i="1" dirty="0" err="1" smtClean="0"/>
              <a:t>inquit</a:t>
            </a:r>
            <a:r>
              <a:rPr lang="it-IT" sz="2000" i="1" dirty="0" smtClean="0"/>
              <a:t> Deus </a:t>
            </a:r>
            <a:r>
              <a:rPr lang="it-IT" sz="2000" i="1" dirty="0" err="1" smtClean="0"/>
              <a:t>noster</a:t>
            </a:r>
            <a:r>
              <a:rPr lang="it-IT" sz="2000" i="1" dirty="0" smtClean="0"/>
              <a:t> 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smtClean="0"/>
              <a:t>et </a:t>
            </a:r>
            <a:r>
              <a:rPr lang="it-IT" sz="2000" i="1" dirty="0" smtClean="0"/>
              <a:t>non </a:t>
            </a:r>
            <a:r>
              <a:rPr lang="it-IT" sz="2000" i="1" dirty="0" err="1" smtClean="0"/>
              <a:t>extimabitur</a:t>
            </a:r>
            <a:r>
              <a:rPr lang="it-IT" sz="2000" i="1" dirty="0" smtClean="0"/>
              <a:t> alter 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err="1" smtClean="0"/>
              <a:t>adversus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eum</a:t>
            </a:r>
            <a:r>
              <a:rPr lang="it-IT" sz="2000" i="1" dirty="0" smtClean="0"/>
              <a:t>.</a:t>
            </a:r>
            <a:br>
              <a:rPr lang="it-IT" sz="2000" i="1" dirty="0" smtClean="0"/>
            </a:br>
            <a:r>
              <a:rPr lang="it-IT" sz="2000" dirty="0" smtClean="0"/>
              <a:t>Disse: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Egli </a:t>
            </a:r>
            <a:r>
              <a:rPr lang="it-IT" sz="2000" dirty="0" smtClean="0"/>
              <a:t>è il nostro Dio.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Non </a:t>
            </a:r>
            <a:r>
              <a:rPr lang="it-IT" sz="2000" dirty="0" smtClean="0"/>
              <a:t>c’è .. altro 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che </a:t>
            </a:r>
            <a:r>
              <a:rPr lang="it-IT" sz="2000" dirty="0" smtClean="0"/>
              <a:t>possa essere </a:t>
            </a:r>
            <a:r>
              <a:rPr lang="it-IT" sz="2000" dirty="0" smtClean="0"/>
              <a:t>confrontato </a:t>
            </a:r>
            <a:r>
              <a:rPr lang="it-IT" sz="2000" dirty="0" smtClean="0"/>
              <a:t>con lui.</a:t>
            </a:r>
            <a:endParaRPr lang="it-IT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" y="0"/>
            <a:ext cx="4179027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806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8"/>
            <a:ext cx="6106094" cy="683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49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401845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profeta Daniele:</a:t>
            </a:r>
            <a:br>
              <a:rPr lang="it-IT" sz="2000" dirty="0" smtClean="0"/>
            </a:br>
            <a:r>
              <a:rPr lang="it-IT" sz="2000" i="1" dirty="0" err="1" smtClean="0"/>
              <a:t>Cum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venerit</a:t>
            </a:r>
            <a:r>
              <a:rPr lang="it-IT" sz="2000" i="1" dirty="0" smtClean="0"/>
              <a:t> </a:t>
            </a:r>
            <a:r>
              <a:rPr lang="it-IT" sz="2000" i="1" dirty="0" smtClean="0"/>
              <a:t>Sanctorum</a:t>
            </a:r>
            <a:br>
              <a:rPr lang="it-IT" sz="2000" i="1" dirty="0" smtClean="0"/>
            </a:br>
            <a:r>
              <a:rPr lang="it-IT" sz="2000" i="1" dirty="0" smtClean="0"/>
              <a:t> </a:t>
            </a:r>
            <a:r>
              <a:rPr lang="it-IT" sz="2000" i="1" dirty="0" err="1" smtClean="0"/>
              <a:t>cessabit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unctio</a:t>
            </a:r>
            <a:r>
              <a:rPr lang="it-IT" sz="2000" i="1" dirty="0" smtClean="0"/>
              <a:t>.</a:t>
            </a:r>
            <a:br>
              <a:rPr lang="it-IT" sz="2000" i="1" dirty="0" smtClean="0"/>
            </a:br>
            <a:r>
              <a:rPr lang="it-IT" sz="2000" dirty="0" smtClean="0"/>
              <a:t>Quando verrà il Santo  dei Santi cesserà la consacrazione,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(  </a:t>
            </a:r>
            <a:r>
              <a:rPr lang="it-IT" sz="2000" dirty="0" smtClean="0"/>
              <a:t>citazione da pseudo Agostino )</a:t>
            </a:r>
            <a:endParaRPr lang="it-IT" sz="20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870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9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3" y="0"/>
            <a:ext cx="6288412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15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430649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profeta Osea.</a:t>
            </a:r>
            <a:br>
              <a:rPr lang="it-IT" sz="2000" dirty="0" smtClean="0"/>
            </a:br>
            <a:r>
              <a:rPr lang="it-IT" sz="2000" i="1" dirty="0" smtClean="0"/>
              <a:t>In die </a:t>
            </a:r>
            <a:r>
              <a:rPr lang="it-IT" sz="2000" i="1" dirty="0" err="1" smtClean="0"/>
              <a:t>tertia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suscitabit</a:t>
            </a:r>
            <a:r>
              <a:rPr lang="it-IT" sz="2000" i="1" dirty="0" smtClean="0"/>
              <a:t> nos 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smtClean="0"/>
              <a:t>et </a:t>
            </a:r>
            <a:r>
              <a:rPr lang="it-IT" sz="2000" i="1" dirty="0" err="1" smtClean="0"/>
              <a:t>vivemus</a:t>
            </a:r>
            <a:r>
              <a:rPr lang="it-IT" sz="2000" i="1" dirty="0" smtClean="0"/>
              <a:t>.</a:t>
            </a:r>
            <a:br>
              <a:rPr lang="it-IT" sz="2000" i="1" dirty="0" smtClean="0"/>
            </a:br>
            <a:r>
              <a:rPr lang="it-IT" sz="2000" dirty="0" smtClean="0"/>
              <a:t>Nel terzo </a:t>
            </a:r>
            <a:r>
              <a:rPr lang="it-IT" sz="2000" dirty="0" smtClean="0"/>
              <a:t>giorno </a:t>
            </a:r>
            <a:br>
              <a:rPr lang="it-IT" sz="2000" dirty="0" smtClean="0"/>
            </a:br>
            <a:r>
              <a:rPr lang="it-IT" sz="2000" dirty="0" smtClean="0"/>
              <a:t>ci </a:t>
            </a:r>
            <a:r>
              <a:rPr lang="it-IT" sz="2000" dirty="0" smtClean="0"/>
              <a:t>farà </a:t>
            </a:r>
            <a:r>
              <a:rPr lang="it-IT" sz="2000" dirty="0" smtClean="0"/>
              <a:t>rialzare</a:t>
            </a:r>
            <a:br>
              <a:rPr lang="it-IT" sz="2000" dirty="0" smtClean="0"/>
            </a:br>
            <a:r>
              <a:rPr lang="it-IT" sz="2000" dirty="0" smtClean="0"/>
              <a:t> e noi </a:t>
            </a:r>
            <a:r>
              <a:rPr lang="it-IT" sz="2000" dirty="0" smtClean="0"/>
              <a:t>vivremo.</a:t>
            </a:r>
            <a:endParaRPr lang="it-IT" sz="20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3927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58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97922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901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430649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profeta Giona</a:t>
            </a:r>
            <a:br>
              <a:rPr lang="it-IT" sz="2000" dirty="0" smtClean="0"/>
            </a:br>
            <a:r>
              <a:rPr lang="it-IT" sz="2000" i="1" dirty="0" err="1" smtClean="0"/>
              <a:t>Convertatur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vir</a:t>
            </a:r>
            <a:r>
              <a:rPr lang="it-IT" sz="2000" i="1" dirty="0" smtClean="0"/>
              <a:t> 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smtClean="0"/>
              <a:t>a via </a:t>
            </a:r>
            <a:r>
              <a:rPr lang="it-IT" sz="2000" i="1" dirty="0" smtClean="0"/>
              <a:t>sua mala 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smtClean="0"/>
              <a:t>et </a:t>
            </a:r>
            <a:r>
              <a:rPr lang="it-IT" sz="2000" i="1" dirty="0" smtClean="0"/>
              <a:t>ab </a:t>
            </a:r>
            <a:r>
              <a:rPr lang="it-IT" sz="2000" i="1" dirty="0" err="1" smtClean="0"/>
              <a:t>iniquitate</a:t>
            </a:r>
            <a:r>
              <a:rPr lang="it-IT" sz="2000" i="1" dirty="0" smtClean="0"/>
              <a:t>.</a:t>
            </a:r>
            <a:br>
              <a:rPr lang="it-IT" sz="2000" i="1" dirty="0" smtClean="0"/>
            </a:br>
            <a:r>
              <a:rPr lang="it-IT" sz="2000" dirty="0" err="1" smtClean="0"/>
              <a:t>Oguno</a:t>
            </a:r>
            <a:r>
              <a:rPr lang="it-IT" sz="2000" dirty="0" smtClean="0"/>
              <a:t> si </a:t>
            </a:r>
            <a:r>
              <a:rPr lang="it-IT" sz="2000" dirty="0" smtClean="0"/>
              <a:t>converta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r>
              <a:rPr lang="it-IT" sz="2000" dirty="0" smtClean="0"/>
              <a:t>dalla sua condotta malvagia 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e </a:t>
            </a:r>
            <a:r>
              <a:rPr lang="it-IT" sz="2000" dirty="0" smtClean="0"/>
              <a:t>dalla violenza </a:t>
            </a:r>
            <a:endParaRPr lang="it-IT" sz="20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44656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40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505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122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452251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profeta </a:t>
            </a:r>
            <a:r>
              <a:rPr lang="it-IT" sz="2000" dirty="0" err="1" smtClean="0"/>
              <a:t>Sofonia</a:t>
            </a:r>
            <a:r>
              <a:rPr lang="it-IT" sz="2000" dirty="0" smtClean="0"/>
              <a:t>:</a:t>
            </a:r>
            <a:br>
              <a:rPr lang="it-IT" sz="2000" dirty="0" smtClean="0"/>
            </a:br>
            <a:r>
              <a:rPr lang="it-IT" sz="2000" i="1" dirty="0" err="1" smtClean="0"/>
              <a:t>Querite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Dominum</a:t>
            </a:r>
            <a:r>
              <a:rPr lang="it-IT" sz="2000" i="1" dirty="0" smtClean="0"/>
              <a:t> 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err="1" smtClean="0"/>
              <a:t>omnes</a:t>
            </a:r>
            <a:r>
              <a:rPr lang="it-IT" sz="2000" i="1" dirty="0" smtClean="0"/>
              <a:t> </a:t>
            </a:r>
            <a:r>
              <a:rPr lang="it-IT" sz="2000" i="1" dirty="0" smtClean="0"/>
              <a:t>mansueti  </a:t>
            </a:r>
            <a:r>
              <a:rPr lang="it-IT" sz="2000" i="1" dirty="0" err="1" smtClean="0"/>
              <a:t>terrae</a:t>
            </a:r>
            <a:r>
              <a:rPr lang="it-IT" sz="2000" i="1" dirty="0" smtClean="0"/>
              <a:t>.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smtClean="0"/>
              <a:t>C</a:t>
            </a:r>
            <a:r>
              <a:rPr lang="it-IT" sz="2000" dirty="0" smtClean="0"/>
              <a:t>ercate </a:t>
            </a:r>
            <a:r>
              <a:rPr lang="it-IT" sz="2000" dirty="0" smtClean="0"/>
              <a:t>il Signore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voi </a:t>
            </a:r>
            <a:r>
              <a:rPr lang="it-IT" sz="2000" dirty="0" smtClean="0"/>
              <a:t>tutti umili della </a:t>
            </a:r>
            <a:r>
              <a:rPr lang="it-IT" sz="2000" dirty="0" smtClean="0"/>
              <a:t>terra.</a:t>
            </a:r>
            <a:endParaRPr lang="it-IT" sz="20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4" y="0"/>
            <a:ext cx="43003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99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672408" cy="6583362"/>
          </a:xfrm>
        </p:spPr>
        <p:txBody>
          <a:bodyPr>
            <a:normAutofit fontScale="90000"/>
          </a:bodyPr>
          <a:lstStyle/>
          <a:p>
            <a:r>
              <a:rPr lang="it-IT" sz="2000" b="1" dirty="0" smtClean="0"/>
              <a:t>Cupola dell’Emmanuele, il Dio con noi, al centro, con volto giovanile , senza barba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dirty="0" smtClean="0"/>
              <a:t>Si ode dell’A. T., tramite i 13 profeti, che annunciano la sua venuta</a:t>
            </a:r>
            <a:r>
              <a:rPr lang="it-IT" sz="2000" b="1" i="1" dirty="0" smtClean="0"/>
              <a:t>.</a:t>
            </a:r>
            <a:br>
              <a:rPr lang="it-IT" sz="2000" b="1" i="1" dirty="0" smtClean="0"/>
            </a:br>
            <a:r>
              <a:rPr lang="it-IT" sz="2000" b="1" i="1" dirty="0" smtClean="0"/>
              <a:t>Maria ‘orante, che lo dona. </a:t>
            </a:r>
            <a:br>
              <a:rPr lang="it-IT" sz="2000" b="1" i="1" dirty="0" smtClean="0"/>
            </a:br>
            <a:r>
              <a:rPr lang="it-IT" sz="2000" b="1" dirty="0" smtClean="0"/>
              <a:t>I 4 </a:t>
            </a:r>
            <a:r>
              <a:rPr lang="it-IT" sz="2000" b="1" dirty="0" err="1" smtClean="0"/>
              <a:t>vangelisti</a:t>
            </a:r>
            <a:r>
              <a:rPr lang="it-IT" sz="2000" b="1" dirty="0" smtClean="0"/>
              <a:t>.</a:t>
            </a:r>
            <a:br>
              <a:rPr lang="it-IT" sz="2000" b="1" dirty="0" smtClean="0"/>
            </a:br>
            <a:r>
              <a:rPr lang="it-IT" sz="2000" b="1" dirty="0" err="1" smtClean="0"/>
              <a:t>Lascritta</a:t>
            </a:r>
            <a:r>
              <a:rPr lang="it-IT" sz="2000" b="1" dirty="0" smtClean="0"/>
              <a:t> attorno </a:t>
            </a:r>
            <a:r>
              <a:rPr lang="it-IT" sz="2000" b="1" dirty="0" err="1" smtClean="0"/>
              <a:t>allla</a:t>
            </a:r>
            <a:r>
              <a:rPr lang="it-IT" sz="2000" b="1" dirty="0" smtClean="0"/>
              <a:t> cupola:</a:t>
            </a:r>
            <a:br>
              <a:rPr lang="it-IT" sz="2000" b="1" dirty="0" smtClean="0"/>
            </a:br>
            <a:r>
              <a:rPr lang="it-IT" sz="2000" i="1" dirty="0" err="1" smtClean="0"/>
              <a:t>Quaequaesub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oscuris</a:t>
            </a:r>
            <a:r>
              <a:rPr lang="it-IT" sz="2000" i="1" dirty="0" smtClean="0"/>
              <a:t> de </a:t>
            </a:r>
            <a:r>
              <a:rPr lang="it-IT" sz="2000" i="1" dirty="0" err="1" smtClean="0"/>
              <a:t>Christo</a:t>
            </a:r>
            <a:r>
              <a:rPr lang="it-IT" sz="2000" i="1" dirty="0" smtClean="0"/>
              <a:t> dita </a:t>
            </a:r>
            <a:r>
              <a:rPr lang="it-IT" sz="2000" i="1" dirty="0" err="1" smtClean="0"/>
              <a:t>fguris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his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aperire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datur</a:t>
            </a:r>
            <a:r>
              <a:rPr lang="it-IT" sz="2000" i="1" dirty="0" smtClean="0"/>
              <a:t> et in </a:t>
            </a:r>
            <a:r>
              <a:rPr lang="it-IT" sz="2000" i="1" dirty="0" err="1" smtClean="0"/>
              <a:t>his</a:t>
            </a:r>
            <a:r>
              <a:rPr lang="it-IT" sz="2000" i="1" dirty="0" smtClean="0"/>
              <a:t> Deus ipse </a:t>
            </a:r>
            <a:r>
              <a:rPr lang="it-IT" sz="2000" i="1" dirty="0" err="1" smtClean="0"/>
              <a:t>notatur</a:t>
            </a:r>
            <a:r>
              <a:rPr lang="it-IT" sz="2000" i="1" dirty="0" smtClean="0"/>
              <a:t>.</a:t>
            </a:r>
            <a:br>
              <a:rPr lang="it-IT" sz="2000" i="1" dirty="0" smtClean="0"/>
            </a:br>
            <a:r>
              <a:rPr lang="it-IT" sz="2000" b="1" i="1" dirty="0" smtClean="0"/>
              <a:t>A questi Vangeli è dato di manifestare tutto ciò che fu detto del Cristo nella ‘oscurità delle prefigurazioni: in essi è narrata  la vicenda stessa di Dio.</a:t>
            </a:r>
            <a:br>
              <a:rPr lang="it-IT" sz="2000" b="1" i="1" dirty="0" smtClean="0"/>
            </a:br>
            <a:r>
              <a:rPr lang="it-IT" sz="2000" dirty="0" smtClean="0"/>
              <a:t>Tutti mosaici del XII sec. Non degli stessi decenni</a:t>
            </a:r>
            <a:br>
              <a:rPr lang="it-IT" sz="2000" dirty="0" smtClean="0"/>
            </a:br>
            <a:r>
              <a:rPr lang="it-IT" sz="2000" dirty="0" smtClean="0"/>
              <a:t>Evangelisti da cartoni  di Tintoretto</a:t>
            </a: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0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927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" y="0"/>
            <a:ext cx="632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906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416247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profeta Aggeo:</a:t>
            </a:r>
            <a:br>
              <a:rPr lang="it-IT" sz="2000" dirty="0" smtClean="0"/>
            </a:br>
            <a:r>
              <a:rPr lang="it-IT" sz="2000" i="1" dirty="0" smtClean="0"/>
              <a:t>Ecce </a:t>
            </a:r>
            <a:r>
              <a:rPr lang="it-IT" sz="2000" i="1" dirty="0" err="1" smtClean="0"/>
              <a:t>venier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desideratus</a:t>
            </a:r>
            <a:r>
              <a:rPr lang="it-IT" sz="2000" i="1" dirty="0" smtClean="0"/>
              <a:t> 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err="1" smtClean="0"/>
              <a:t>cunctis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gentibus</a:t>
            </a:r>
            <a:r>
              <a:rPr lang="it-IT" sz="2000" i="1" dirty="0" smtClean="0"/>
              <a:t>.</a:t>
            </a:r>
            <a:br>
              <a:rPr lang="it-IT" sz="2000" i="1" dirty="0" smtClean="0"/>
            </a:br>
            <a:r>
              <a:rPr lang="it-IT" sz="2000" dirty="0" smtClean="0"/>
              <a:t>Ecco, </a:t>
            </a:r>
            <a:r>
              <a:rPr lang="it-IT" sz="2000" dirty="0" smtClean="0"/>
              <a:t>verrà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r>
              <a:rPr lang="it-IT" sz="2000" dirty="0" smtClean="0"/>
              <a:t>il desiderato da tutte le genti.</a:t>
            </a:r>
            <a:endParaRPr lang="it-IT" sz="20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54" y="0"/>
            <a:ext cx="42891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631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679173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303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401845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</a:t>
            </a:r>
            <a:r>
              <a:rPr lang="it-IT" sz="2000" dirty="0" smtClean="0"/>
              <a:t>profeta Zaccaria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i="1" dirty="0" smtClean="0"/>
              <a:t>Ecce </a:t>
            </a:r>
            <a:r>
              <a:rPr lang="it-IT" sz="2000" i="1" dirty="0" err="1" smtClean="0"/>
              <a:t>vir</a:t>
            </a:r>
            <a:r>
              <a:rPr lang="it-IT" sz="2000" i="1" dirty="0" smtClean="0"/>
              <a:t> 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err="1" smtClean="0"/>
              <a:t>oriensnomen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ejus</a:t>
            </a:r>
            <a:r>
              <a:rPr lang="it-IT" sz="2000" i="1" dirty="0" smtClean="0"/>
              <a:t>.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dirty="0" smtClean="0"/>
              <a:t>Ecco un uomo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err="1" smtClean="0"/>
              <a:t>ches</a:t>
            </a:r>
            <a:r>
              <a:rPr lang="it-IT" sz="2000" dirty="0" smtClean="0"/>
              <a:t> </a:t>
            </a:r>
            <a:r>
              <a:rPr lang="it-IT" sz="2000" dirty="0" smtClean="0"/>
              <a:t>i chiama Germoglio.</a:t>
            </a:r>
            <a:endParaRPr lang="it-IT" sz="20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19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739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333091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54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466653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Profeta </a:t>
            </a:r>
            <a:r>
              <a:rPr lang="it-IT" sz="2000" dirty="0" err="1" smtClean="0"/>
              <a:t>Malachia</a:t>
            </a:r>
            <a:r>
              <a:rPr lang="it-IT" sz="2000" dirty="0" smtClean="0"/>
              <a:t>:</a:t>
            </a:r>
            <a:br>
              <a:rPr lang="it-IT" sz="2000" dirty="0" smtClean="0"/>
            </a:br>
            <a:r>
              <a:rPr lang="it-IT" sz="2000" i="1" dirty="0" smtClean="0"/>
              <a:t>Ecce </a:t>
            </a:r>
            <a:r>
              <a:rPr lang="it-IT" sz="2000" i="1" dirty="0" err="1" smtClean="0"/>
              <a:t>mitto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Angelum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meum</a:t>
            </a:r>
            <a:r>
              <a:rPr lang="it-IT" sz="2000" i="1" dirty="0" smtClean="0"/>
              <a:t> </a:t>
            </a:r>
            <a:br>
              <a:rPr lang="it-IT" sz="2000" i="1" dirty="0" smtClean="0"/>
            </a:br>
            <a:r>
              <a:rPr lang="it-IT" sz="2000" i="1" dirty="0" smtClean="0"/>
              <a:t>qui </a:t>
            </a:r>
            <a:r>
              <a:rPr lang="it-IT" sz="2000" i="1" dirty="0" err="1" smtClean="0"/>
              <a:t>praeparabit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viam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tuam</a:t>
            </a:r>
            <a:r>
              <a:rPr lang="it-IT" sz="2000" i="1" dirty="0" smtClean="0"/>
              <a:t>.</a:t>
            </a:r>
            <a:br>
              <a:rPr lang="it-IT" sz="2000" i="1" dirty="0" smtClean="0"/>
            </a:br>
            <a:r>
              <a:rPr lang="it-IT" sz="2000" dirty="0" smtClean="0"/>
              <a:t>Ecco, </a:t>
            </a:r>
            <a:r>
              <a:rPr lang="it-IT" sz="2000" dirty="0" smtClean="0"/>
              <a:t>io mando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il mio messaggero</a:t>
            </a:r>
            <a:br>
              <a:rPr lang="it-IT" sz="2000" dirty="0" smtClean="0"/>
            </a:br>
            <a:r>
              <a:rPr lang="it-IT" sz="2000" dirty="0" smtClean="0"/>
              <a:t>davanti </a:t>
            </a:r>
            <a:r>
              <a:rPr lang="it-IT" sz="2000" dirty="0" smtClean="0"/>
              <a:t>a te,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egli ti preparerà la </a:t>
            </a:r>
            <a:r>
              <a:rPr lang="it-IT" sz="2000" dirty="0" smtClean="0"/>
              <a:t>strada.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smtClean="0"/>
              <a:t>.</a:t>
            </a:r>
            <a:endParaRPr lang="it-IT" sz="20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7" y="722"/>
            <a:ext cx="4173994" cy="685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650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3" y="1073"/>
            <a:ext cx="6123395" cy="685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853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495456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Re Salomone:</a:t>
            </a:r>
            <a:br>
              <a:rPr lang="it-IT" sz="2000" dirty="0" smtClean="0"/>
            </a:br>
            <a:r>
              <a:rPr lang="it-IT" sz="2000" i="1" dirty="0" err="1" smtClean="0"/>
              <a:t>Quae</a:t>
            </a:r>
            <a:r>
              <a:rPr lang="it-IT" sz="2000" i="1" dirty="0" smtClean="0"/>
              <a:t> </a:t>
            </a:r>
            <a:r>
              <a:rPr lang="it-IT" sz="2000" i="1" dirty="0" smtClean="0"/>
              <a:t>est ista? 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err="1" smtClean="0"/>
              <a:t>Ascendit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sicut</a:t>
            </a:r>
            <a:r>
              <a:rPr lang="it-IT" sz="2000" i="1" dirty="0" smtClean="0"/>
              <a:t> aurora </a:t>
            </a:r>
            <a:r>
              <a:rPr lang="it-IT" sz="2000" i="1" dirty="0" err="1" smtClean="0"/>
              <a:t>consurgens</a:t>
            </a:r>
            <a:r>
              <a:rPr lang="it-IT" sz="2000" i="1" dirty="0" smtClean="0"/>
              <a:t>!</a:t>
            </a:r>
            <a:br>
              <a:rPr lang="it-IT" sz="2000" i="1" dirty="0" smtClean="0"/>
            </a:br>
            <a:r>
              <a:rPr lang="it-IT" sz="2000" dirty="0" smtClean="0"/>
              <a:t>Chi è costei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che </a:t>
            </a:r>
            <a:r>
              <a:rPr lang="it-IT" sz="2000" dirty="0" smtClean="0"/>
              <a:t>sorge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come l’aurora al </a:t>
            </a:r>
            <a:r>
              <a:rPr lang="it-IT" sz="2000" dirty="0" smtClean="0"/>
              <a:t>suo levare?</a:t>
            </a:r>
            <a:endParaRPr lang="it-IT" sz="20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72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791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29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984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509857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Re Davide:</a:t>
            </a:r>
            <a:br>
              <a:rPr lang="it-IT" sz="2000" dirty="0" smtClean="0"/>
            </a:br>
            <a:r>
              <a:rPr lang="it-IT" sz="2000" i="1" dirty="0" smtClean="0"/>
              <a:t>De </a:t>
            </a:r>
            <a:r>
              <a:rPr lang="it-IT" sz="2000" i="1" dirty="0" err="1" smtClean="0"/>
              <a:t>fructu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ventris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tui</a:t>
            </a:r>
            <a:r>
              <a:rPr lang="it-IT" sz="2000" i="1" dirty="0" smtClean="0"/>
              <a:t> </a:t>
            </a:r>
            <a:br>
              <a:rPr lang="it-IT" sz="2000" i="1" dirty="0" smtClean="0"/>
            </a:br>
            <a:r>
              <a:rPr lang="it-IT" sz="2000" i="1" dirty="0" err="1" smtClean="0"/>
              <a:t>ponam</a:t>
            </a:r>
            <a:r>
              <a:rPr lang="it-IT" sz="2000" i="1" dirty="0" smtClean="0"/>
              <a:t> super </a:t>
            </a:r>
            <a:r>
              <a:rPr lang="it-IT" sz="2000" i="1" dirty="0" err="1" smtClean="0"/>
              <a:t>sedem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meam</a:t>
            </a:r>
            <a:r>
              <a:rPr lang="it-IT" sz="2000" i="1" dirty="0" smtClean="0"/>
              <a:t>.</a:t>
            </a:r>
            <a:br>
              <a:rPr lang="it-IT" sz="2000" i="1" dirty="0" smtClean="0"/>
            </a:br>
            <a:r>
              <a:rPr lang="it-IT" sz="2000" dirty="0" smtClean="0"/>
              <a:t>Il frutto delle tue </a:t>
            </a:r>
            <a:r>
              <a:rPr lang="it-IT" sz="2000" dirty="0" smtClean="0"/>
              <a:t>viscere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r>
              <a:rPr lang="it-IT" sz="2000" dirty="0" smtClean="0"/>
              <a:t>io metterò sul tuo trono. 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endParaRPr lang="it-IT" sz="2000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553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10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392" y="274638"/>
            <a:ext cx="1043608" cy="394645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Cupola dei Profeti.</a:t>
            </a:r>
            <a:br>
              <a:rPr lang="it-IT" sz="2000" dirty="0" smtClean="0"/>
            </a:br>
            <a:r>
              <a:rPr lang="it-IT" sz="2000" dirty="0" smtClean="0"/>
              <a:t>Al centro, a mezza figura, l’Emmanuele,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il </a:t>
            </a:r>
            <a:r>
              <a:rPr lang="it-IT" sz="2000" dirty="0" smtClean="0"/>
              <a:t>Dio con noi</a:t>
            </a:r>
            <a:endParaRPr lang="it-IT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"/>
            <a:ext cx="8095765" cy="68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5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079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791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/>
              <a:t>Motivi ornamentali tra le finestre del tamburo di base,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7" y="6772"/>
            <a:ext cx="9155857" cy="378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214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/>
              <a:t>Motivi ornamentali tra le finestre del tamburo di base,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9916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8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Motivi ornamentali tra le finestre del tamburo di base.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" y="0"/>
            <a:ext cx="9280473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4090466"/>
          </a:xfrm>
        </p:spPr>
        <p:txBody>
          <a:bodyPr>
            <a:normAutofit/>
          </a:bodyPr>
          <a:lstStyle/>
          <a:p>
            <a:r>
              <a:rPr lang="it-IT" sz="2000" dirty="0"/>
              <a:t>Motivi ornamentali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tra </a:t>
            </a:r>
            <a:r>
              <a:rPr lang="it-IT" sz="2000" dirty="0"/>
              <a:t>le finestre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del </a:t>
            </a:r>
            <a:r>
              <a:rPr lang="it-IT" sz="2000" dirty="0"/>
              <a:t>tamburo di base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4" y="-20878"/>
            <a:ext cx="4780236" cy="687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557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/>
              <a:t>Motivi ornamentali tra le finestre del tamburo di base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" y="0"/>
            <a:ext cx="9187942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233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5530626"/>
          </a:xfrm>
        </p:spPr>
        <p:txBody>
          <a:bodyPr>
            <a:normAutofit/>
          </a:bodyPr>
          <a:lstStyle/>
          <a:p>
            <a:r>
              <a:rPr lang="it-IT" sz="2000" dirty="0"/>
              <a:t>Motivi ornamentali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tra </a:t>
            </a:r>
            <a:r>
              <a:rPr lang="it-IT" sz="2000" dirty="0"/>
              <a:t>le finestre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del </a:t>
            </a:r>
            <a:r>
              <a:rPr lang="it-IT" sz="2000" dirty="0"/>
              <a:t>tamburo di base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3" y="0"/>
            <a:ext cx="49291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228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8264" y="274638"/>
            <a:ext cx="2088232" cy="380243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Pennacchi della cupola. </a:t>
            </a:r>
            <a:br>
              <a:rPr lang="it-IT" sz="2000" dirty="0" smtClean="0"/>
            </a:br>
            <a:r>
              <a:rPr lang="it-IT" sz="2000" dirty="0" smtClean="0"/>
              <a:t>I simboli </a:t>
            </a:r>
            <a:br>
              <a:rPr lang="it-IT" sz="2000" dirty="0" smtClean="0"/>
            </a:br>
            <a:r>
              <a:rPr lang="it-IT" sz="2000" dirty="0" smtClean="0"/>
              <a:t>degli Evangelisti.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smtClean="0">
                <a:solidFill>
                  <a:prstClr val="black"/>
                </a:solidFill>
              </a:rPr>
              <a:t>San Marco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6" y="0"/>
            <a:ext cx="68848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388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64288" y="274638"/>
            <a:ext cx="1979712" cy="3082354"/>
          </a:xfrm>
        </p:spPr>
        <p:txBody>
          <a:bodyPr>
            <a:normAutofit/>
          </a:bodyPr>
          <a:lstStyle/>
          <a:p>
            <a:r>
              <a:rPr lang="it-IT" sz="2000" dirty="0"/>
              <a:t>Pennacchi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della </a:t>
            </a:r>
            <a:r>
              <a:rPr lang="it-IT" sz="2000" dirty="0"/>
              <a:t>cupola.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 </a:t>
            </a:r>
            <a:r>
              <a:rPr lang="it-IT" sz="2000" dirty="0"/>
              <a:t>simboli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degli </a:t>
            </a:r>
            <a:r>
              <a:rPr lang="it-IT" sz="2000" dirty="0"/>
              <a:t>Evangelisti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dirty="0" smtClean="0"/>
              <a:t>San Matteo.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Rifacimento </a:t>
            </a:r>
            <a:br>
              <a:rPr lang="it-IT" sz="2000" dirty="0" smtClean="0"/>
            </a:br>
            <a:r>
              <a:rPr lang="it-IT" sz="2000" dirty="0" smtClean="0"/>
              <a:t>del primo 1500.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4" y="-30129"/>
            <a:ext cx="7049569" cy="688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202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Angelo </a:t>
            </a:r>
            <a:r>
              <a:rPr lang="it-IT" sz="2000" dirty="0" err="1" smtClean="0"/>
              <a:t>smnbolo</a:t>
            </a:r>
            <a:r>
              <a:rPr lang="it-IT" sz="2000" dirty="0" smtClean="0"/>
              <a:t> </a:t>
            </a:r>
            <a:r>
              <a:rPr lang="it-IT" sz="2000" dirty="0" smtClean="0"/>
              <a:t>di San Matteo, sostituisce danneggiato, nel 1506.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29"/>
            <a:ext cx="8511727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6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032"/>
            <a:ext cx="7184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504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92280" y="274638"/>
            <a:ext cx="2051720" cy="4162474"/>
          </a:xfrm>
        </p:spPr>
        <p:txBody>
          <a:bodyPr>
            <a:normAutofit/>
          </a:bodyPr>
          <a:lstStyle/>
          <a:p>
            <a:r>
              <a:rPr lang="it-IT" sz="2000" dirty="0"/>
              <a:t>Pennacchi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della </a:t>
            </a:r>
            <a:r>
              <a:rPr lang="it-IT" sz="2000" dirty="0"/>
              <a:t>cupola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r>
              <a:rPr lang="it-IT" sz="2000" dirty="0"/>
              <a:t>I simboli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degli </a:t>
            </a:r>
            <a:r>
              <a:rPr lang="it-IT" sz="2000" dirty="0"/>
              <a:t>Evangelisti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dirty="0" smtClean="0"/>
              <a:t>San Giovanni.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>Rifacimento del primo 1500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74"/>
            <a:ext cx="7092709" cy="685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733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64288" y="1124744"/>
            <a:ext cx="1979712" cy="453650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Pennacchi </a:t>
            </a:r>
            <a:br>
              <a:rPr lang="it-IT" sz="2000" dirty="0" smtClean="0"/>
            </a:br>
            <a:r>
              <a:rPr lang="it-IT" sz="2000" dirty="0" smtClean="0"/>
              <a:t>della </a:t>
            </a:r>
            <a:r>
              <a:rPr lang="it-IT" sz="2000" dirty="0"/>
              <a:t>cupola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r>
              <a:rPr lang="it-IT" sz="2000" dirty="0"/>
              <a:t>I simboli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degli </a:t>
            </a:r>
            <a:r>
              <a:rPr lang="it-IT" sz="2000" dirty="0"/>
              <a:t>Evangelisti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dirty="0" smtClean="0"/>
              <a:t>San Luca .</a:t>
            </a:r>
            <a:br>
              <a:rPr lang="it-IT" sz="2000" dirty="0" smtClean="0"/>
            </a:br>
            <a:r>
              <a:rPr lang="it-IT" sz="2000" dirty="0" smtClean="0"/>
              <a:t>Sul libro:</a:t>
            </a:r>
            <a:br>
              <a:rPr lang="it-IT" sz="2000" dirty="0" smtClean="0"/>
            </a:br>
            <a:r>
              <a:rPr lang="it-IT" sz="2000" i="1" dirty="0" err="1" smtClean="0"/>
              <a:t>Fuit</a:t>
            </a:r>
            <a:r>
              <a:rPr lang="it-IT" sz="2000" i="1" dirty="0" smtClean="0"/>
              <a:t> in </a:t>
            </a:r>
            <a:r>
              <a:rPr lang="it-IT" sz="2000" i="1" dirty="0" err="1" smtClean="0"/>
              <a:t>diebus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Herodis</a:t>
            </a:r>
            <a:r>
              <a:rPr lang="it-IT" sz="2000" i="1" dirty="0" smtClean="0"/>
              <a:t> </a:t>
            </a:r>
            <a:br>
              <a:rPr lang="it-IT" sz="2000" i="1" dirty="0" smtClean="0"/>
            </a:br>
            <a:r>
              <a:rPr lang="it-IT" sz="2000" i="1" dirty="0" err="1" smtClean="0"/>
              <a:t>regis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Judaee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sacerdos</a:t>
            </a:r>
            <a:r>
              <a:rPr lang="it-IT" sz="2000" i="1" dirty="0"/>
              <a:t>.</a:t>
            </a:r>
            <a:br>
              <a:rPr lang="it-IT" sz="2000" i="1" dirty="0"/>
            </a:br>
            <a:r>
              <a:rPr lang="it-IT" sz="2000" i="1" dirty="0"/>
              <a:t>Al tempo di Erode, re della Giudea, c’era un </a:t>
            </a:r>
            <a:r>
              <a:rPr lang="it-IT" sz="2000" i="1" dirty="0" smtClean="0"/>
              <a:t>sacerdote.</a:t>
            </a:r>
            <a:br>
              <a:rPr lang="it-IT" sz="2000" i="1" dirty="0" smtClean="0"/>
            </a:b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64842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83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380243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Emmanuele,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r>
              <a:rPr lang="it-IT" sz="2000" dirty="0" smtClean="0"/>
              <a:t>giovane, senza barba</a:t>
            </a:r>
            <a:endParaRPr lang="it-IT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43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8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18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96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445050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Parole </a:t>
            </a:r>
            <a:r>
              <a:rPr lang="it-IT" sz="2000" dirty="0" smtClean="0"/>
              <a:t>in greco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r>
              <a:rPr lang="it-IT" sz="2000" dirty="0" smtClean="0"/>
              <a:t>Madre di Dio.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Colore </a:t>
            </a:r>
            <a:r>
              <a:rPr lang="it-IT" sz="2000" dirty="0" smtClean="0"/>
              <a:t>delle vesti.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Porpora </a:t>
            </a:r>
            <a:r>
              <a:rPr lang="it-IT" sz="2000" dirty="0" smtClean="0"/>
              <a:t>della unica,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ceruleo </a:t>
            </a:r>
            <a:r>
              <a:rPr lang="it-IT" sz="2000" dirty="0" smtClean="0"/>
              <a:t>delle vesti,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colori </a:t>
            </a:r>
            <a:r>
              <a:rPr lang="it-IT" sz="2000" dirty="0" smtClean="0"/>
              <a:t>della natura umana.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Intersecati </a:t>
            </a:r>
            <a:r>
              <a:rPr lang="it-IT" sz="2000" dirty="0" smtClean="0"/>
              <a:t>dalla trascendenza,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il </a:t>
            </a:r>
            <a:r>
              <a:rPr lang="it-IT" sz="2000" dirty="0" smtClean="0"/>
              <a:t>blu.</a:t>
            </a:r>
            <a:endParaRPr lang="it-IT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3" y="0"/>
            <a:ext cx="44037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35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21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939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401845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profeta Isaia. </a:t>
            </a:r>
            <a:br>
              <a:rPr lang="it-IT" sz="2000" dirty="0" smtClean="0"/>
            </a:br>
            <a:r>
              <a:rPr lang="it-IT" sz="2000" i="1" dirty="0" smtClean="0"/>
              <a:t>Ecce Virgo </a:t>
            </a:r>
            <a:r>
              <a:rPr lang="it-IT" sz="2000" i="1" dirty="0" err="1" smtClean="0"/>
              <a:t>concipiet</a:t>
            </a:r>
            <a:r>
              <a:rPr lang="it-IT" sz="2000" i="1" dirty="0" smtClean="0"/>
              <a:t> 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smtClean="0"/>
              <a:t>et </a:t>
            </a:r>
            <a:r>
              <a:rPr lang="it-IT" sz="2000" i="1" dirty="0" err="1" smtClean="0"/>
              <a:t>pariet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filium</a:t>
            </a:r>
            <a:r>
              <a:rPr lang="it-IT" sz="2000" i="1" dirty="0" smtClean="0"/>
              <a:t> 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smtClean="0"/>
              <a:t>et </a:t>
            </a:r>
            <a:r>
              <a:rPr lang="it-IT" sz="2000" i="1" dirty="0" err="1" smtClean="0"/>
              <a:t>vocaitur</a:t>
            </a:r>
            <a:r>
              <a:rPr lang="it-IT" sz="2000" i="1" dirty="0" smtClean="0"/>
              <a:t> Emmanuel.</a:t>
            </a:r>
            <a:br>
              <a:rPr lang="it-IT" sz="2000" i="1" dirty="0" smtClean="0"/>
            </a:br>
            <a:r>
              <a:rPr lang="it-IT" sz="2000" dirty="0" smtClean="0"/>
              <a:t>Ecco la Vergine concepirà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e </a:t>
            </a:r>
            <a:r>
              <a:rPr lang="it-IT" sz="2000" dirty="0" smtClean="0"/>
              <a:t>partorirà un Figlio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che </a:t>
            </a:r>
            <a:r>
              <a:rPr lang="it-IT" sz="2000" dirty="0" smtClean="0"/>
              <a:t>sarà chiamato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Emmanuele</a:t>
            </a:r>
            <a:endParaRPr lang="it-IT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45112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485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137</Words>
  <Application>Microsoft Office PowerPoint</Application>
  <PresentationFormat>Presentazione su schermo (4:3)</PresentationFormat>
  <Paragraphs>27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Tema di Office</vt:lpstr>
      <vt:lpstr>Cupola del coro, o dei Profeti, Presbiterio </vt:lpstr>
      <vt:lpstr>Cupola dell’Emmanuele, il Dio con noi, al centro, con volto giovanile , senza barba. Si ode dell’A. T., tramite i 13 profeti, che annunciano la sua venuta. Maria ‘orante, che lo dona.  I 4 vangelisti. Lascritta attorno allla cupola: Quaequaesub oscuris de Christo dita fguris his aperire datur et in his Deus ipse notatur. A questi Vangeli è dato di manifestare tutto ciò che fu detto del Cristo nella ‘oscurità delle prefigurazioni: in essi è narrata  la vicenda stessa di Dio. Tutti mosaici del XII sec. Non degli stessi decenni Evangelisti da cartoni  di Tintoretto </vt:lpstr>
      <vt:lpstr>Cupola dei Profeti. Al centro, a mezza figura, l’Emmanuele,  il Dio con noi</vt:lpstr>
      <vt:lpstr>Presentazione standard di PowerPoint</vt:lpstr>
      <vt:lpstr>Emmanuele,  giovane, senza barba</vt:lpstr>
      <vt:lpstr>Presentazione standard di PowerPoint</vt:lpstr>
      <vt:lpstr>Parole in greco.  Madre di Dio.  Colore delle vesti.  Porpora della unica,  ceruleo delle vesti,  colori della natura umana.  Intersecati dalla trascendenza,  il blu.</vt:lpstr>
      <vt:lpstr>Presentazione standard di PowerPoint</vt:lpstr>
      <vt:lpstr>Il profeta Isaia.  Ecce Virgo concipiet  et pariet filium  et vocaitur Emmanuel. Ecco la Vergine concepirà  e partorirà un Figlio  che sarà chiamato  Emmanuele</vt:lpstr>
      <vt:lpstr>Presentazione standard di PowerPoint</vt:lpstr>
      <vt:lpstr>Il profeta Geremia. Hic est inquit Deus noster  et non extimabitur alter  adversus eum. Disse:  Egli è il nostro Dio.  Non c’è .. altro   che possa essere confrontato con lui.</vt:lpstr>
      <vt:lpstr>Presentazione standard di PowerPoint</vt:lpstr>
      <vt:lpstr>Il profeta Daniele: Cum venerit Sanctorum  cessabit unctio. Quando verrà il Santo  dei Santi cesserà la consacrazione,  (  citazione da pseudo Agostino )</vt:lpstr>
      <vt:lpstr>Presentazione standard di PowerPoint</vt:lpstr>
      <vt:lpstr>Il profeta Osea. In die tertia suscitabit nos  et vivemus. Nel terzo giorno  ci farà rialzare  e noi vivremo.</vt:lpstr>
      <vt:lpstr>Presentazione standard di PowerPoint</vt:lpstr>
      <vt:lpstr>Il profeta Giona Convertatur vir  a via sua mala  et ab iniquitate. Oguno si converta  dalla sua condotta malvagia   e dalla violenza </vt:lpstr>
      <vt:lpstr>Presentazione standard di PowerPoint</vt:lpstr>
      <vt:lpstr>Il profeta Sofonia: Querite Dominum  omnes mansueti  terrae. Cercate il Signore  voi tutti umili della terra.</vt:lpstr>
      <vt:lpstr>Presentazione standard di PowerPoint</vt:lpstr>
      <vt:lpstr>Il profeta Aggeo: Ecce venier desideratus  cunctis gentibus. Ecco, verrà  il desiderato da tutte le genti.</vt:lpstr>
      <vt:lpstr>Presentazione standard di PowerPoint</vt:lpstr>
      <vt:lpstr>Il profeta Zaccaria Ecce vir  oriensnomen ejus. Ecco un uomo  ches i chiama Germoglio.</vt:lpstr>
      <vt:lpstr>Presentazione standard di PowerPoint</vt:lpstr>
      <vt:lpstr>Profeta Malachia: Ecce mitto Angelum meum  qui praeparabit viam tuam. Ecco, io mando  il mio messaggero davanti a te,  egli ti preparerà la strada. .</vt:lpstr>
      <vt:lpstr>Presentazione standard di PowerPoint</vt:lpstr>
      <vt:lpstr>Re Salomone: Quae est ista?  Ascendit sicut aurora consurgens! Chi è costei  che sorge  come l’aurora al suo levare?</vt:lpstr>
      <vt:lpstr>Presentazione standard di PowerPoint</vt:lpstr>
      <vt:lpstr>Re Davide: De fructu ventris tui  ponam super sedem meam. Il frutto delle tue viscere  io metterò sul tuo trono.  </vt:lpstr>
      <vt:lpstr>Presentazione standard di PowerPoint</vt:lpstr>
      <vt:lpstr>Motivi ornamentali tra le finestre del tamburo di base,</vt:lpstr>
      <vt:lpstr>Motivi ornamentali tra le finestre del tamburo di base,</vt:lpstr>
      <vt:lpstr>Motivi ornamentali tra le finestre del tamburo di base.</vt:lpstr>
      <vt:lpstr>Motivi ornamentali  tra le finestre  del tamburo di base</vt:lpstr>
      <vt:lpstr>Motivi ornamentali tra le finestre del tamburo di base</vt:lpstr>
      <vt:lpstr>Motivi ornamentali  tra le finestre  del tamburo di base</vt:lpstr>
      <vt:lpstr>Pennacchi della cupola.  I simboli  degli Evangelisti. San Marco</vt:lpstr>
      <vt:lpstr>Pennacchi  della cupola.  I simboli  degli Evangelisti. San Matteo.  Rifacimento  del primo 1500.</vt:lpstr>
      <vt:lpstr>Angelo smnbolo di San Matteo, sostituisce danneggiato, nel 1506.</vt:lpstr>
      <vt:lpstr>Pennacchi  della cupola.  I simboli  degli Evangelisti. San Giovanni.  Rifacimento del primo 1500  </vt:lpstr>
      <vt:lpstr>                          Pennacchi  della cupola.  I simboli  degli Evangelisti. San Luca . Sul libro: Fuit in diebus Herodis  regis Judaee sacerdos. Al tempo di Erode, re della Giudea, c’era un sacerdote.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30</cp:revision>
  <dcterms:created xsi:type="dcterms:W3CDTF">2019-08-10T08:43:54Z</dcterms:created>
  <dcterms:modified xsi:type="dcterms:W3CDTF">2019-08-11T07:51:26Z</dcterms:modified>
</cp:coreProperties>
</file>