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8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F69B-6E45-4A76-A558-174FE90E6594}" type="datetimeFigureOut">
              <a:rPr lang="it-IT" smtClean="0"/>
              <a:t>21/08/2019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BD8F-A639-4A72-BB7C-BF017C6880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9895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F69B-6E45-4A76-A558-174FE90E6594}" type="datetimeFigureOut">
              <a:rPr lang="it-IT" smtClean="0"/>
              <a:t>21/08/2019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BD8F-A639-4A72-BB7C-BF017C6880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3885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F69B-6E45-4A76-A558-174FE90E6594}" type="datetimeFigureOut">
              <a:rPr lang="it-IT" smtClean="0"/>
              <a:t>21/08/2019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BD8F-A639-4A72-BB7C-BF017C6880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74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F69B-6E45-4A76-A558-174FE90E6594}" type="datetimeFigureOut">
              <a:rPr lang="it-IT" smtClean="0"/>
              <a:t>21/08/2019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BD8F-A639-4A72-BB7C-BF017C6880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095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F69B-6E45-4A76-A558-174FE90E6594}" type="datetimeFigureOut">
              <a:rPr lang="it-IT" smtClean="0"/>
              <a:t>21/08/2019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BD8F-A639-4A72-BB7C-BF017C6880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085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F69B-6E45-4A76-A558-174FE90E6594}" type="datetimeFigureOut">
              <a:rPr lang="it-IT" smtClean="0"/>
              <a:t>21/08/2019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BD8F-A639-4A72-BB7C-BF017C6880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4031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F69B-6E45-4A76-A558-174FE90E6594}" type="datetimeFigureOut">
              <a:rPr lang="it-IT" smtClean="0"/>
              <a:t>21/08/2019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BD8F-A639-4A72-BB7C-BF017C6880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1251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F69B-6E45-4A76-A558-174FE90E6594}" type="datetimeFigureOut">
              <a:rPr lang="it-IT" smtClean="0"/>
              <a:t>21/08/2019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BD8F-A639-4A72-BB7C-BF017C6880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39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F69B-6E45-4A76-A558-174FE90E6594}" type="datetimeFigureOut">
              <a:rPr lang="it-IT" smtClean="0"/>
              <a:t>21/08/2019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BD8F-A639-4A72-BB7C-BF017C6880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1881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F69B-6E45-4A76-A558-174FE90E6594}" type="datetimeFigureOut">
              <a:rPr lang="it-IT" smtClean="0"/>
              <a:t>21/08/2019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BD8F-A639-4A72-BB7C-BF017C6880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1711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F69B-6E45-4A76-A558-174FE90E6594}" type="datetimeFigureOut">
              <a:rPr lang="it-IT" smtClean="0"/>
              <a:t>21/08/2019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BD8F-A639-4A72-BB7C-BF017C6880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751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5F69B-6E45-4A76-A558-174FE90E6594}" type="datetimeFigureOut">
              <a:rPr lang="it-IT" smtClean="0"/>
              <a:t>21/08/2019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1BD8F-A639-4A72-BB7C-BF017C6880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855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6021288"/>
            <a:ext cx="9144000" cy="83671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Cupola dell’</a:t>
            </a:r>
            <a:r>
              <a:rPr lang="it-IT" sz="2000" dirty="0" err="1" smtClean="0"/>
              <a:t>Ascencione</a:t>
            </a:r>
            <a:r>
              <a:rPr lang="it-IT" sz="2000" dirty="0" smtClean="0"/>
              <a:t>, La Vergine tra due Angeli e i dodici Apostoli, </a:t>
            </a:r>
            <a:br>
              <a:rPr lang="it-IT" sz="2000" dirty="0" smtClean="0"/>
            </a:br>
            <a:r>
              <a:rPr lang="it-IT" sz="2000" dirty="0" smtClean="0"/>
              <a:t>( tra i quali compaiono San Marco e San Paolo  )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7220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886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1143000"/>
          </a:xfrm>
        </p:spPr>
        <p:txBody>
          <a:bodyPr>
            <a:normAutofit/>
          </a:bodyPr>
          <a:lstStyle/>
          <a:p>
            <a:r>
              <a:rPr lang="it-IT" sz="2000" i="1" dirty="0" err="1" smtClean="0"/>
              <a:t>Temperantia</a:t>
            </a:r>
            <a:r>
              <a:rPr lang="it-IT" sz="2000" i="1" smtClean="0"/>
              <a:t>, </a:t>
            </a:r>
            <a:r>
              <a:rPr lang="it-IT" sz="2000" smtClean="0"/>
              <a:t>temperanza.</a:t>
            </a:r>
            <a:endParaRPr lang="it-IT" sz="2000" i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00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694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188640"/>
            <a:ext cx="3466728" cy="3528392"/>
          </a:xfrm>
        </p:spPr>
        <p:txBody>
          <a:bodyPr>
            <a:normAutofit/>
          </a:bodyPr>
          <a:lstStyle/>
          <a:p>
            <a:r>
              <a:rPr lang="it-IT" sz="2000" i="1" dirty="0" smtClean="0"/>
              <a:t>« </a:t>
            </a:r>
            <a:r>
              <a:rPr lang="it-IT" sz="2000" i="1" dirty="0" err="1" smtClean="0"/>
              <a:t>Stabilivit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celos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prudentia</a:t>
            </a:r>
            <a:r>
              <a:rPr lang="it-IT" sz="2000" i="1" dirty="0" smtClean="0"/>
              <a:t> «</a:t>
            </a:r>
            <a:br>
              <a:rPr lang="it-IT" sz="2000" i="1" dirty="0" smtClean="0"/>
            </a:br>
            <a:r>
              <a:rPr lang="it-IT" sz="2000" dirty="0" smtClean="0"/>
              <a:t>Il Signore ha </a:t>
            </a:r>
            <a:r>
              <a:rPr lang="it-IT" sz="2000" dirty="0" err="1" smtClean="0"/>
              <a:t>consolidto</a:t>
            </a:r>
            <a:r>
              <a:rPr lang="it-IT" sz="2000" dirty="0" smtClean="0"/>
              <a:t> i cieli con intelligenza</a:t>
            </a:r>
            <a:r>
              <a:rPr lang="it-IT" sz="2000" i="1" dirty="0" smtClean="0"/>
              <a:t>.</a:t>
            </a:r>
            <a:endParaRPr lang="it-IT" sz="2000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51304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212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4522514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Humilitas</a:t>
            </a:r>
            <a:r>
              <a:rPr lang="it-IT" sz="2000" dirty="0" smtClean="0"/>
              <a:t>, Umiltà</a:t>
            </a:r>
            <a:br>
              <a:rPr lang="it-IT" sz="2000" dirty="0" smtClean="0"/>
            </a:br>
            <a:r>
              <a:rPr lang="it-IT" sz="2000" i="1" dirty="0" smtClean="0"/>
              <a:t>« Beati </a:t>
            </a:r>
            <a:r>
              <a:rPr lang="it-IT" sz="2000" i="1" dirty="0" err="1" smtClean="0"/>
              <a:t>pauperes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spiritu</a:t>
            </a:r>
            <a:r>
              <a:rPr lang="it-IT" sz="2000" i="1" dirty="0" smtClean="0"/>
              <a:t> </a:t>
            </a:r>
            <a:br>
              <a:rPr lang="it-IT" sz="2000" i="1" dirty="0" smtClean="0"/>
            </a:br>
            <a:r>
              <a:rPr lang="it-IT" sz="2000" i="1" dirty="0" err="1" smtClean="0"/>
              <a:t>quoniam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ipsorum</a:t>
            </a:r>
            <a:r>
              <a:rPr lang="it-IT" sz="2000" i="1" dirty="0" smtClean="0"/>
              <a:t> est </a:t>
            </a:r>
            <a:br>
              <a:rPr lang="it-IT" sz="2000" i="1" dirty="0" smtClean="0"/>
            </a:br>
            <a:r>
              <a:rPr lang="it-IT" sz="2000" i="1" dirty="0" err="1" smtClean="0"/>
              <a:t>regnum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coelorum</a:t>
            </a:r>
            <a:r>
              <a:rPr lang="it-IT" sz="2000" i="1" dirty="0" smtClean="0"/>
              <a:t> «</a:t>
            </a:r>
            <a:br>
              <a:rPr lang="it-IT" sz="2000" i="1" dirty="0" smtClean="0"/>
            </a:br>
            <a:r>
              <a:rPr lang="it-IT" sz="2000" dirty="0" smtClean="0"/>
              <a:t>Beati i poveri in  spirito, </a:t>
            </a:r>
            <a:br>
              <a:rPr lang="it-IT" sz="2000" dirty="0" smtClean="0"/>
            </a:br>
            <a:r>
              <a:rPr lang="it-IT" sz="2000" dirty="0" smtClean="0"/>
              <a:t>perché di essi è il regno dei cieli.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55" y="0"/>
            <a:ext cx="5052707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35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600400" cy="4738538"/>
          </a:xfrm>
        </p:spPr>
        <p:txBody>
          <a:bodyPr>
            <a:normAutofit/>
          </a:bodyPr>
          <a:lstStyle/>
          <a:p>
            <a:r>
              <a:rPr lang="it-IT" sz="2000" i="1" dirty="0" err="1" smtClean="0"/>
              <a:t>Benignitas</a:t>
            </a:r>
            <a:r>
              <a:rPr lang="it-IT" sz="2000" i="1" dirty="0" smtClean="0"/>
              <a:t>, </a:t>
            </a:r>
            <a:r>
              <a:rPr lang="it-IT" sz="2000" dirty="0" smtClean="0"/>
              <a:t>Mitezza</a:t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i="1" dirty="0" smtClean="0"/>
              <a:t>« </a:t>
            </a:r>
            <a:r>
              <a:rPr lang="it-IT" sz="2000" i="1" dirty="0" err="1" smtClean="0"/>
              <a:t>Baeti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mites</a:t>
            </a:r>
            <a:r>
              <a:rPr lang="it-IT" sz="2000" i="1" dirty="0" smtClean="0"/>
              <a:t/>
            </a:r>
            <a:br>
              <a:rPr lang="it-IT" sz="2000" i="1" dirty="0" smtClean="0"/>
            </a:br>
            <a:r>
              <a:rPr lang="it-IT" sz="2000" i="1" dirty="0" smtClean="0"/>
              <a:t> </a:t>
            </a:r>
            <a:r>
              <a:rPr lang="it-IT" sz="2000" i="1" dirty="0" err="1" smtClean="0"/>
              <a:t>quoniam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ipsi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possidebunt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terram</a:t>
            </a:r>
            <a:r>
              <a:rPr lang="it-IT" sz="2000" i="1" dirty="0" smtClean="0"/>
              <a:t> «</a:t>
            </a:r>
            <a:br>
              <a:rPr lang="it-IT" sz="2000" i="1" dirty="0" smtClean="0"/>
            </a:br>
            <a:r>
              <a:rPr lang="it-IT" sz="2000" i="1" dirty="0" smtClean="0"/>
              <a:t/>
            </a:r>
            <a:br>
              <a:rPr lang="it-IT" sz="2000" i="1" dirty="0" smtClean="0"/>
            </a:br>
            <a:r>
              <a:rPr lang="it-IT" sz="2000" dirty="0" smtClean="0"/>
              <a:t>Beati i miti, </a:t>
            </a:r>
            <a:br>
              <a:rPr lang="it-IT" sz="2000" dirty="0" smtClean="0"/>
            </a:br>
            <a:r>
              <a:rPr lang="it-IT" sz="2000" dirty="0" smtClean="0"/>
              <a:t>perché </a:t>
            </a:r>
            <a:r>
              <a:rPr lang="it-IT" sz="2000" dirty="0" err="1" smtClean="0"/>
              <a:t>erediterano</a:t>
            </a:r>
            <a:r>
              <a:rPr lang="it-IT" sz="2000" dirty="0" smtClean="0"/>
              <a:t> la terra.</a:t>
            </a:r>
            <a:endParaRPr lang="it-IT" sz="2000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" y="14476"/>
            <a:ext cx="4965413" cy="684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736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4378498"/>
          </a:xfrm>
        </p:spPr>
        <p:txBody>
          <a:bodyPr>
            <a:normAutofit/>
          </a:bodyPr>
          <a:lstStyle/>
          <a:p>
            <a:r>
              <a:rPr lang="it-IT" sz="2000" i="1" dirty="0" err="1" smtClean="0"/>
              <a:t>Compunctio</a:t>
            </a:r>
            <a:r>
              <a:rPr lang="it-IT" sz="2000" i="1" dirty="0" smtClean="0"/>
              <a:t>, </a:t>
            </a:r>
            <a:r>
              <a:rPr lang="it-IT" sz="2000" dirty="0" smtClean="0"/>
              <a:t>Compunzione</a:t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i="1" dirty="0" smtClean="0"/>
              <a:t>« Beati qui </a:t>
            </a:r>
            <a:r>
              <a:rPr lang="it-IT" sz="2000" i="1" dirty="0" err="1" smtClean="0"/>
              <a:t>lugent</a:t>
            </a:r>
            <a:r>
              <a:rPr lang="it-IT" sz="2000" i="1" dirty="0" smtClean="0"/>
              <a:t>, </a:t>
            </a:r>
            <a:br>
              <a:rPr lang="it-IT" sz="2000" i="1" dirty="0" smtClean="0"/>
            </a:br>
            <a:r>
              <a:rPr lang="it-IT" sz="2000" i="1" dirty="0" err="1" smtClean="0"/>
              <a:t>quoniam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ipsi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consolabuntur</a:t>
            </a:r>
            <a:r>
              <a:rPr lang="it-IT" sz="2000" i="1" dirty="0"/>
              <a:t> </a:t>
            </a:r>
            <a:r>
              <a:rPr lang="it-IT" sz="2000" i="1" dirty="0" smtClean="0"/>
              <a:t>«.</a:t>
            </a:r>
            <a:br>
              <a:rPr lang="it-IT" sz="2000" i="1" dirty="0" smtClean="0"/>
            </a:br>
            <a:r>
              <a:rPr lang="it-IT" sz="2000" i="1" dirty="0"/>
              <a:t/>
            </a:r>
            <a:br>
              <a:rPr lang="it-IT" sz="2000" i="1" dirty="0"/>
            </a:br>
            <a:r>
              <a:rPr lang="it-IT" sz="2000" dirty="0" smtClean="0"/>
              <a:t>Beati gli afflitti,</a:t>
            </a:r>
            <a:br>
              <a:rPr lang="it-IT" sz="2000" dirty="0" smtClean="0"/>
            </a:br>
            <a:r>
              <a:rPr lang="it-IT" sz="2000" dirty="0" smtClean="0"/>
              <a:t>perché saranno consolati.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518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161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4378498"/>
          </a:xfrm>
        </p:spPr>
        <p:txBody>
          <a:bodyPr>
            <a:normAutofit/>
          </a:bodyPr>
          <a:lstStyle/>
          <a:p>
            <a:r>
              <a:rPr lang="it-IT" sz="2000" i="1" dirty="0" err="1" smtClean="0"/>
              <a:t>Abstinentia</a:t>
            </a:r>
            <a:r>
              <a:rPr lang="it-IT" sz="2000" i="1" dirty="0" smtClean="0"/>
              <a:t>, </a:t>
            </a:r>
            <a:r>
              <a:rPr lang="it-IT" sz="2000" dirty="0" smtClean="0"/>
              <a:t>Astinenza</a:t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« </a:t>
            </a:r>
            <a:r>
              <a:rPr lang="it-IT" sz="2000" i="1" dirty="0" smtClean="0"/>
              <a:t>Beati qui </a:t>
            </a:r>
            <a:r>
              <a:rPr lang="it-IT" sz="2000" i="1" dirty="0" err="1" smtClean="0"/>
              <a:t>esuriunt</a:t>
            </a:r>
            <a:r>
              <a:rPr lang="it-IT" sz="2000" i="1" dirty="0" smtClean="0"/>
              <a:t>, et </a:t>
            </a:r>
            <a:r>
              <a:rPr lang="it-IT" sz="2000" i="1" dirty="0" err="1" smtClean="0"/>
              <a:t>sitiunt</a:t>
            </a:r>
            <a:r>
              <a:rPr lang="it-IT" sz="2000" i="1" dirty="0" smtClean="0"/>
              <a:t>, </a:t>
            </a:r>
            <a:r>
              <a:rPr lang="it-IT" sz="2000" i="1" dirty="0" err="1" smtClean="0"/>
              <a:t>quoniam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ipsi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saturabuntur</a:t>
            </a:r>
            <a:r>
              <a:rPr lang="it-IT" sz="2000" i="1" dirty="0" smtClean="0"/>
              <a:t> «.</a:t>
            </a:r>
            <a:br>
              <a:rPr lang="it-IT" sz="2000" i="1" dirty="0" smtClean="0"/>
            </a:br>
            <a:r>
              <a:rPr lang="it-IT" sz="2000" i="1" dirty="0"/>
              <a:t/>
            </a:r>
            <a:br>
              <a:rPr lang="it-IT" sz="2000" i="1" dirty="0"/>
            </a:br>
            <a:r>
              <a:rPr lang="it-IT" sz="2000" dirty="0" smtClean="0"/>
              <a:t>Beati quelli che </a:t>
            </a:r>
            <a:r>
              <a:rPr lang="it-IT" sz="2000" dirty="0" err="1" smtClean="0"/>
              <a:t>ahnn</a:t>
            </a:r>
            <a:r>
              <a:rPr lang="it-IT" sz="2000" dirty="0" smtClean="0"/>
              <a:t> fame e ste, perché saranno saziati.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03" y="0"/>
            <a:ext cx="50848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683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143000"/>
          </a:xfrm>
        </p:spPr>
        <p:txBody>
          <a:bodyPr>
            <a:normAutofit fontScale="90000"/>
          </a:bodyPr>
          <a:lstStyle/>
          <a:p>
            <a:r>
              <a:rPr lang="it-IT" sz="2000" i="1" dirty="0" smtClean="0"/>
              <a:t>Misericordia, </a:t>
            </a:r>
            <a:r>
              <a:rPr lang="it-IT" sz="2000" dirty="0" smtClean="0"/>
              <a:t>Misericordia</a:t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i="1" dirty="0" smtClean="0"/>
              <a:t>« Qui </a:t>
            </a:r>
            <a:r>
              <a:rPr lang="it-IT" sz="2000" i="1" dirty="0" err="1" smtClean="0"/>
              <a:t>miseretur</a:t>
            </a:r>
            <a:r>
              <a:rPr lang="it-IT" sz="2000" i="1" dirty="0" smtClean="0"/>
              <a:t> in </a:t>
            </a:r>
            <a:r>
              <a:rPr lang="it-IT" sz="2000" i="1" dirty="0" err="1" smtClean="0"/>
              <a:t>ilaritate</a:t>
            </a:r>
            <a:r>
              <a:rPr lang="it-IT" sz="2000" i="1" dirty="0" smtClean="0"/>
              <a:t> «</a:t>
            </a:r>
            <a:br>
              <a:rPr lang="it-IT" sz="2000" i="1" dirty="0" smtClean="0"/>
            </a:br>
            <a:r>
              <a:rPr lang="it-IT" sz="2000" i="1" dirty="0"/>
              <a:t/>
            </a:r>
            <a:br>
              <a:rPr lang="it-IT" sz="2000" i="1" dirty="0"/>
            </a:br>
            <a:r>
              <a:rPr lang="it-IT" sz="2000" dirty="0" smtClean="0"/>
              <a:t>Chi fa opere di misericordia, </a:t>
            </a:r>
            <a:br>
              <a:rPr lang="it-IT" sz="2000" dirty="0" smtClean="0"/>
            </a:br>
            <a:r>
              <a:rPr lang="it-IT" sz="2000" dirty="0" smtClean="0"/>
              <a:t>le compia, con gioia.</a:t>
            </a:r>
            <a:endParaRPr lang="it-IT" sz="2000" i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54" y="0"/>
            <a:ext cx="4943409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151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 fontScale="90000"/>
          </a:bodyPr>
          <a:lstStyle/>
          <a:p>
            <a:r>
              <a:rPr lang="it-IT" sz="2000" i="1" dirty="0" err="1" smtClean="0"/>
              <a:t>Patientia</a:t>
            </a:r>
            <a:r>
              <a:rPr lang="it-IT" sz="2000" i="1" dirty="0" smtClean="0"/>
              <a:t>, </a:t>
            </a:r>
            <a:r>
              <a:rPr lang="it-IT" sz="2000" dirty="0" smtClean="0"/>
              <a:t>Pazienza</a:t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i="1" dirty="0" smtClean="0"/>
              <a:t>« Beati pacifici </a:t>
            </a:r>
            <a:br>
              <a:rPr lang="it-IT" sz="2000" i="1" dirty="0" smtClean="0"/>
            </a:br>
            <a:r>
              <a:rPr lang="it-IT" sz="2000" i="1" dirty="0" err="1" smtClean="0"/>
              <a:t>quoniam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filii</a:t>
            </a:r>
            <a:r>
              <a:rPr lang="it-IT" sz="2000" i="1" dirty="0" smtClean="0"/>
              <a:t> Dei </a:t>
            </a:r>
            <a:r>
              <a:rPr lang="it-IT" sz="2000" i="1" dirty="0" err="1" smtClean="0"/>
              <a:t>vocabuntur</a:t>
            </a:r>
            <a:r>
              <a:rPr lang="it-IT" sz="2000" i="1" dirty="0" smtClean="0"/>
              <a:t> «</a:t>
            </a:r>
            <a:br>
              <a:rPr lang="it-IT" sz="2000" i="1" dirty="0" smtClean="0"/>
            </a:br>
            <a:r>
              <a:rPr lang="it-IT" sz="2000" i="1" dirty="0"/>
              <a:t/>
            </a:r>
            <a:br>
              <a:rPr lang="it-IT" sz="2000" i="1" dirty="0"/>
            </a:br>
            <a:r>
              <a:rPr lang="it-IT" sz="2000" dirty="0" smtClean="0"/>
              <a:t>Beati gli operatori di pace,</a:t>
            </a:r>
            <a:br>
              <a:rPr lang="it-IT" sz="2000" dirty="0" smtClean="0"/>
            </a:br>
            <a:r>
              <a:rPr lang="it-IT" sz="2000" dirty="0" smtClean="0"/>
              <a:t>perché saranno chiamati </a:t>
            </a:r>
            <a:br>
              <a:rPr lang="it-IT" sz="2000" dirty="0" smtClean="0"/>
            </a:br>
            <a:r>
              <a:rPr lang="it-IT" sz="2000" dirty="0" smtClean="0"/>
              <a:t>figli di Dio.</a:t>
            </a:r>
            <a:r>
              <a:rPr lang="it-IT" sz="2000" i="1" dirty="0" smtClean="0"/>
              <a:t>.</a:t>
            </a:r>
            <a:endParaRPr lang="it-IT" sz="2000" i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759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350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250704" cy="5098578"/>
          </a:xfrm>
        </p:spPr>
        <p:txBody>
          <a:bodyPr>
            <a:normAutofit/>
          </a:bodyPr>
          <a:lstStyle/>
          <a:p>
            <a:r>
              <a:rPr lang="it-IT" sz="2000" i="1" dirty="0" err="1" smtClean="0"/>
              <a:t>Castitas</a:t>
            </a:r>
            <a:r>
              <a:rPr lang="it-IT" sz="2000" i="1" dirty="0" smtClean="0"/>
              <a:t>, Castità</a:t>
            </a:r>
            <a:br>
              <a:rPr lang="it-IT" sz="2000" i="1" dirty="0" smtClean="0"/>
            </a:br>
            <a:r>
              <a:rPr lang="it-IT" sz="2000" i="1" dirty="0"/>
              <a:t/>
            </a:r>
            <a:br>
              <a:rPr lang="it-IT" sz="2000" i="1" dirty="0"/>
            </a:br>
            <a:r>
              <a:rPr lang="it-IT" sz="2000" dirty="0" smtClean="0"/>
              <a:t>«Beati </a:t>
            </a:r>
            <a:r>
              <a:rPr lang="it-IT" sz="2000" dirty="0" err="1" smtClean="0"/>
              <a:t>mundo</a:t>
            </a:r>
            <a:r>
              <a:rPr lang="it-IT" sz="2000" dirty="0" smtClean="0"/>
              <a:t> corde,</a:t>
            </a:r>
            <a:br>
              <a:rPr lang="it-IT" sz="2000" dirty="0" smtClean="0"/>
            </a:br>
            <a:r>
              <a:rPr lang="it-IT" sz="2000" dirty="0" err="1" smtClean="0"/>
              <a:t>quoniam</a:t>
            </a:r>
            <a:r>
              <a:rPr lang="it-IT" sz="2000" dirty="0" smtClean="0"/>
              <a:t> </a:t>
            </a:r>
            <a:r>
              <a:rPr lang="it-IT" sz="2000" dirty="0" err="1" smtClean="0"/>
              <a:t>ipsi</a:t>
            </a:r>
            <a:r>
              <a:rPr lang="it-IT" sz="2000" dirty="0" smtClean="0"/>
              <a:t> </a:t>
            </a:r>
            <a:r>
              <a:rPr lang="it-IT" sz="2000" dirty="0" err="1" smtClean="0"/>
              <a:t>Deum</a:t>
            </a:r>
            <a:r>
              <a:rPr lang="it-IT" sz="2000" dirty="0" smtClean="0"/>
              <a:t> </a:t>
            </a:r>
            <a:r>
              <a:rPr lang="it-IT" sz="2000" dirty="0" err="1" smtClean="0"/>
              <a:t>videbunt</a:t>
            </a:r>
            <a:r>
              <a:rPr lang="it-IT" sz="2000" dirty="0" smtClean="0"/>
              <a:t> «</a:t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>Beati i puri di cuore, perché </a:t>
            </a:r>
            <a:r>
              <a:rPr lang="it-IT" sz="2000" dirty="0" err="1" smtClean="0"/>
              <a:t>vredranno</a:t>
            </a:r>
            <a:r>
              <a:rPr lang="it-IT" sz="2000" dirty="0" smtClean="0"/>
              <a:t> Dio.</a:t>
            </a:r>
            <a:endParaRPr lang="it-IT" sz="2000" i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5055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257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995936" cy="5098578"/>
          </a:xfrm>
        </p:spPr>
        <p:txBody>
          <a:bodyPr>
            <a:normAutofit/>
          </a:bodyPr>
          <a:lstStyle/>
          <a:p>
            <a:r>
              <a:rPr lang="it-IT" sz="2000" i="1" dirty="0" smtClean="0"/>
              <a:t>Modestia, </a:t>
            </a:r>
            <a:r>
              <a:rPr lang="it-IT" sz="2000" dirty="0" smtClean="0"/>
              <a:t>Modestia</a:t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i="1" dirty="0" smtClean="0"/>
              <a:t>« Beati </a:t>
            </a:r>
            <a:r>
              <a:rPr lang="it-IT" sz="2000" i="1" dirty="0" err="1" smtClean="0"/>
              <a:t>eritis</a:t>
            </a:r>
            <a:r>
              <a:rPr lang="it-IT" sz="2000" i="1" dirty="0" smtClean="0"/>
              <a:t> </a:t>
            </a:r>
            <a:br>
              <a:rPr lang="it-IT" sz="2000" i="1" dirty="0" smtClean="0"/>
            </a:br>
            <a:r>
              <a:rPr lang="it-IT" sz="2000" i="1" dirty="0" err="1" smtClean="0"/>
              <a:t>cum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vos</a:t>
            </a:r>
            <a:r>
              <a:rPr lang="it-IT" sz="2000" i="1" dirty="0" smtClean="0"/>
              <a:t> </a:t>
            </a:r>
            <a:br>
              <a:rPr lang="it-IT" sz="2000" i="1" dirty="0" smtClean="0"/>
            </a:br>
            <a:r>
              <a:rPr lang="it-IT" sz="2000" i="1" dirty="0" err="1" smtClean="0"/>
              <a:t>oderint</a:t>
            </a:r>
            <a:r>
              <a:rPr lang="it-IT" sz="2000" i="1" dirty="0" smtClean="0"/>
              <a:t>  </a:t>
            </a:r>
            <a:r>
              <a:rPr lang="it-IT" sz="2000" i="1" dirty="0" err="1" smtClean="0"/>
              <a:t>homines</a:t>
            </a:r>
            <a:r>
              <a:rPr lang="it-IT" sz="2000" i="1" dirty="0" smtClean="0"/>
              <a:t> «.</a:t>
            </a:r>
            <a:br>
              <a:rPr lang="it-IT" sz="2000" i="1" dirty="0" smtClean="0"/>
            </a:br>
            <a:r>
              <a:rPr lang="it-IT" sz="2000" i="1" dirty="0"/>
              <a:t/>
            </a:r>
            <a:br>
              <a:rPr lang="it-IT" sz="2000" i="1" dirty="0"/>
            </a:br>
            <a:r>
              <a:rPr lang="it-IT" sz="2000" i="1" dirty="0" smtClean="0"/>
              <a:t>Beati voi quando </a:t>
            </a:r>
            <a:br>
              <a:rPr lang="it-IT" sz="2000" i="1" dirty="0" smtClean="0"/>
            </a:br>
            <a:r>
              <a:rPr lang="it-IT" sz="2000" i="1" dirty="0" smtClean="0"/>
              <a:t>gli uomini vi odieranno.</a:t>
            </a:r>
            <a:r>
              <a:rPr lang="it-IT" i="1" dirty="0" smtClean="0"/>
              <a:t> </a:t>
            </a:r>
            <a:endParaRPr lang="it-IT" i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25"/>
            <a:ext cx="4987297" cy="695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60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-40706"/>
            <a:ext cx="2448272" cy="698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858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5386610"/>
          </a:xfrm>
        </p:spPr>
        <p:txBody>
          <a:bodyPr>
            <a:normAutofit fontScale="90000"/>
          </a:bodyPr>
          <a:lstStyle/>
          <a:p>
            <a:r>
              <a:rPr lang="it-IT" sz="2000" i="1" dirty="0" err="1" smtClean="0"/>
              <a:t>Constantia</a:t>
            </a:r>
            <a:r>
              <a:rPr lang="it-IT" sz="2000" i="1" dirty="0" smtClean="0"/>
              <a:t>,</a:t>
            </a:r>
            <a:r>
              <a:rPr lang="it-IT" i="1" dirty="0" smtClean="0"/>
              <a:t> </a:t>
            </a:r>
            <a:r>
              <a:rPr lang="it-IT" sz="2200" i="1" dirty="0" smtClean="0"/>
              <a:t>Costanza</a:t>
            </a:r>
            <a:br>
              <a:rPr lang="it-IT" sz="2200" i="1" dirty="0" smtClean="0"/>
            </a:br>
            <a:r>
              <a:rPr lang="it-IT" i="1" dirty="0"/>
              <a:t/>
            </a:r>
            <a:br>
              <a:rPr lang="it-IT" i="1" dirty="0"/>
            </a:br>
            <a:r>
              <a:rPr lang="it-IT" sz="2200" i="1" dirty="0" smtClean="0"/>
              <a:t>« Beati qui </a:t>
            </a:r>
            <a:r>
              <a:rPr lang="it-IT" sz="2200" i="1" dirty="0" err="1" smtClean="0"/>
              <a:t>persecutionem</a:t>
            </a:r>
            <a:r>
              <a:rPr lang="it-IT" sz="2200" i="1" dirty="0" smtClean="0"/>
              <a:t>  </a:t>
            </a:r>
            <a:r>
              <a:rPr lang="it-IT" sz="2200" i="1" dirty="0" err="1" smtClean="0"/>
              <a:t>patiuntur</a:t>
            </a:r>
            <a:r>
              <a:rPr lang="it-IT" sz="2200" i="1" dirty="0" smtClean="0"/>
              <a:t> </a:t>
            </a:r>
            <a:r>
              <a:rPr lang="it-IT" sz="2200" i="1" dirty="0" err="1" smtClean="0"/>
              <a:t>propter</a:t>
            </a:r>
            <a:r>
              <a:rPr lang="it-IT" sz="2200" i="1" dirty="0" smtClean="0"/>
              <a:t> </a:t>
            </a:r>
            <a:r>
              <a:rPr lang="it-IT" sz="2200" i="1" dirty="0" err="1" smtClean="0"/>
              <a:t>justitiam</a:t>
            </a:r>
            <a:r>
              <a:rPr lang="it-IT" sz="2200" i="1" dirty="0" smtClean="0"/>
              <a:t> «</a:t>
            </a:r>
            <a:br>
              <a:rPr lang="it-IT" sz="2200" i="1" dirty="0" smtClean="0"/>
            </a:br>
            <a:r>
              <a:rPr lang="it-IT" sz="2200" i="1" dirty="0"/>
              <a:t/>
            </a:r>
            <a:br>
              <a:rPr lang="it-IT" sz="2200" i="1" dirty="0"/>
            </a:br>
            <a:r>
              <a:rPr lang="it-IT" sz="2200" i="1" dirty="0" smtClean="0"/>
              <a:t>Beati i </a:t>
            </a:r>
            <a:r>
              <a:rPr lang="it-IT" sz="2200" i="1" dirty="0" err="1" smtClean="0"/>
              <a:t>persegitati</a:t>
            </a:r>
            <a:r>
              <a:rPr lang="it-IT" sz="2200" i="1" dirty="0" smtClean="0"/>
              <a:t> a causa della giustizia.</a:t>
            </a:r>
            <a:br>
              <a:rPr lang="it-IT" sz="2200" i="1" dirty="0" smtClean="0"/>
            </a:br>
            <a:r>
              <a:rPr lang="it-IT" sz="2200" i="1" dirty="0" smtClean="0"/>
              <a:t/>
            </a:r>
            <a:br>
              <a:rPr lang="it-IT" sz="2200" i="1" dirty="0" smtClean="0"/>
            </a:br>
            <a:r>
              <a:rPr lang="it-IT" sz="2200" dirty="0" smtClean="0"/>
              <a:t>« Qui </a:t>
            </a:r>
            <a:r>
              <a:rPr lang="it-IT" sz="2200" dirty="0" err="1" smtClean="0"/>
              <a:t>perseveraverit</a:t>
            </a:r>
            <a:r>
              <a:rPr lang="it-IT" sz="2200" dirty="0" smtClean="0"/>
              <a:t> </a:t>
            </a:r>
            <a:br>
              <a:rPr lang="it-IT" sz="2200" dirty="0" smtClean="0"/>
            </a:br>
            <a:r>
              <a:rPr lang="it-IT" sz="2200" dirty="0" err="1" smtClean="0"/>
              <a:t>usque</a:t>
            </a:r>
            <a:r>
              <a:rPr lang="it-IT" sz="2200" dirty="0" smtClean="0"/>
              <a:t> ad </a:t>
            </a:r>
            <a:r>
              <a:rPr lang="it-IT" sz="2200" dirty="0" err="1" smtClean="0"/>
              <a:t>finem</a:t>
            </a:r>
            <a:r>
              <a:rPr lang="it-IT" sz="2200" dirty="0" smtClean="0"/>
              <a:t> </a:t>
            </a:r>
            <a:r>
              <a:rPr lang="it-IT" sz="2200" dirty="0" err="1" smtClean="0"/>
              <a:t>salvus</a:t>
            </a:r>
            <a:r>
              <a:rPr lang="it-IT" sz="2200" dirty="0" smtClean="0"/>
              <a:t> </a:t>
            </a:r>
            <a:r>
              <a:rPr lang="it-IT" sz="2200" dirty="0" err="1" smtClean="0"/>
              <a:t>erit</a:t>
            </a:r>
            <a:r>
              <a:rPr lang="it-IT" sz="2200" dirty="0" smtClean="0"/>
              <a:t> «.</a:t>
            </a:r>
            <a:br>
              <a:rPr lang="it-IT" sz="2200" dirty="0" smtClean="0"/>
            </a:br>
            <a:r>
              <a:rPr lang="it-IT" sz="2200" dirty="0"/>
              <a:t/>
            </a:r>
            <a:br>
              <a:rPr lang="it-IT" sz="2200" dirty="0"/>
            </a:br>
            <a:r>
              <a:rPr lang="it-IT" sz="2200" smtClean="0"/>
              <a:t>Chi persevererà fino </a:t>
            </a:r>
            <a:r>
              <a:rPr lang="it-IT" sz="2200" dirty="0" smtClean="0"/>
              <a:t>alla fine sarà salvato.</a:t>
            </a:r>
            <a:r>
              <a:rPr lang="it-IT" sz="2200" i="1" dirty="0"/>
              <a:t/>
            </a:r>
            <a:br>
              <a:rPr lang="it-IT" sz="2200" i="1" dirty="0"/>
            </a:br>
            <a:r>
              <a:rPr lang="it-IT" sz="2200" i="1" dirty="0" smtClean="0"/>
              <a:t/>
            </a:r>
            <a:br>
              <a:rPr lang="it-IT" sz="2200" i="1" dirty="0" smtClean="0"/>
            </a:br>
            <a:r>
              <a:rPr lang="it-IT" sz="2200" i="1" dirty="0"/>
              <a:t/>
            </a:r>
            <a:br>
              <a:rPr lang="it-IT" sz="2200" i="1" dirty="0"/>
            </a:br>
            <a:endParaRPr lang="it-IT" sz="2200" i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9" y="27175"/>
            <a:ext cx="506228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103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01161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829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0"/>
            <a:ext cx="50780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105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610669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Tra le finestre 16 virtù </a:t>
            </a:r>
            <a:br>
              <a:rPr lang="it-IT" sz="2000" dirty="0" smtClean="0"/>
            </a:br>
            <a:r>
              <a:rPr lang="it-IT" sz="2000" dirty="0" smtClean="0"/>
              <a:t>e beatitudini. </a:t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>« </a:t>
            </a:r>
            <a:r>
              <a:rPr lang="it-IT" sz="2000" i="1" dirty="0" err="1" smtClean="0"/>
              <a:t>Karitas</a:t>
            </a:r>
            <a:r>
              <a:rPr lang="it-IT" sz="2000" i="1" dirty="0" smtClean="0"/>
              <a:t> mater </a:t>
            </a:r>
            <a:r>
              <a:rPr lang="it-IT" sz="2000" i="1" dirty="0" err="1" smtClean="0"/>
              <a:t>virtutum</a:t>
            </a:r>
            <a:r>
              <a:rPr lang="it-IT" sz="2000" i="1" dirty="0" smtClean="0"/>
              <a:t> « La </a:t>
            </a:r>
            <a:r>
              <a:rPr lang="it-IT" sz="2000" dirty="0" smtClean="0"/>
              <a:t>Carità : madre delle virtù.</a:t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i="1" dirty="0" smtClean="0"/>
              <a:t>« </a:t>
            </a:r>
            <a:r>
              <a:rPr lang="it-IT" sz="2000" i="1" dirty="0" err="1" smtClean="0"/>
              <a:t>Fratres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karitas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operit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multitudinem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peccatorum</a:t>
            </a:r>
            <a:r>
              <a:rPr lang="it-IT" sz="2000" i="1" dirty="0" smtClean="0"/>
              <a:t> «.</a:t>
            </a:r>
            <a:br>
              <a:rPr lang="it-IT" sz="2000" i="1" dirty="0" smtClean="0"/>
            </a:br>
            <a:r>
              <a:rPr lang="it-IT" sz="2000" dirty="0" smtClean="0"/>
              <a:t>Fratelli, la carità copre una moltitudine di peccati.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8948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83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816424" cy="5602634"/>
          </a:xfrm>
        </p:spPr>
        <p:txBody>
          <a:bodyPr>
            <a:normAutofit/>
          </a:bodyPr>
          <a:lstStyle/>
          <a:p>
            <a:r>
              <a:rPr lang="it-IT" sz="2000" i="1" dirty="0" err="1" smtClean="0"/>
              <a:t>Spes</a:t>
            </a:r>
            <a:r>
              <a:rPr lang="it-IT" sz="2000" i="1" dirty="0" smtClean="0"/>
              <a:t>, </a:t>
            </a:r>
            <a:r>
              <a:rPr lang="it-IT" sz="2000" dirty="0" smtClean="0"/>
              <a:t>speranza.</a:t>
            </a:r>
            <a:br>
              <a:rPr lang="it-IT" sz="2000" dirty="0" smtClean="0"/>
            </a:br>
            <a:r>
              <a:rPr lang="it-IT" sz="2000" i="1" dirty="0" smtClean="0"/>
              <a:t>« Sperate in Deo</a:t>
            </a:r>
            <a:br>
              <a:rPr lang="it-IT" sz="2000" i="1" dirty="0" smtClean="0"/>
            </a:br>
            <a:r>
              <a:rPr lang="it-IT" sz="2000" i="1" dirty="0" smtClean="0"/>
              <a:t> </a:t>
            </a:r>
            <a:r>
              <a:rPr lang="it-IT" sz="2000" i="1" dirty="0" err="1" smtClean="0"/>
              <a:t>omnis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congregatio</a:t>
            </a:r>
            <a:r>
              <a:rPr lang="it-IT" sz="2000" i="1" dirty="0" smtClean="0"/>
              <a:t>  </a:t>
            </a:r>
            <a:r>
              <a:rPr lang="it-IT" sz="2000" i="1" dirty="0" err="1" smtClean="0"/>
              <a:t>populi</a:t>
            </a:r>
            <a:r>
              <a:rPr lang="it-IT" sz="2000" i="1" dirty="0" smtClean="0"/>
              <a:t>.</a:t>
            </a:r>
            <a:br>
              <a:rPr lang="it-IT" sz="2000" i="1" dirty="0" smtClean="0"/>
            </a:br>
            <a:r>
              <a:rPr lang="it-IT" sz="2000" i="1" dirty="0" smtClean="0"/>
              <a:t>Deus adiutor </a:t>
            </a:r>
            <a:r>
              <a:rPr lang="it-IT" sz="2000" i="1" dirty="0" err="1" smtClean="0"/>
              <a:t>noster</a:t>
            </a:r>
            <a:r>
              <a:rPr lang="it-IT" sz="2000" i="1" dirty="0" smtClean="0"/>
              <a:t> est. «</a:t>
            </a:r>
            <a:br>
              <a:rPr lang="it-IT" sz="2000" i="1" dirty="0" smtClean="0"/>
            </a:br>
            <a:r>
              <a:rPr lang="it-IT" sz="2000" dirty="0" smtClean="0"/>
              <a:t>Confida sempre in Dio , o </a:t>
            </a:r>
            <a:r>
              <a:rPr lang="it-IT" sz="2000" dirty="0" err="1" smtClean="0"/>
              <a:t>popolo.Nostro</a:t>
            </a:r>
            <a:r>
              <a:rPr lang="it-IT" sz="2000" dirty="0" smtClean="0"/>
              <a:t> rifugio è Dio.</a:t>
            </a:r>
            <a:r>
              <a:rPr lang="it-IT" sz="2000" i="1" dirty="0" smtClean="0"/>
              <a:t/>
            </a:r>
            <a:br>
              <a:rPr lang="it-IT" sz="2000" i="1" dirty="0" smtClean="0"/>
            </a:br>
            <a:r>
              <a:rPr lang="it-IT" sz="2000" i="1" dirty="0" smtClean="0"/>
              <a:t/>
            </a:r>
            <a:br>
              <a:rPr lang="it-IT" sz="2000" i="1" dirty="0" smtClean="0"/>
            </a:br>
            <a:endParaRPr lang="it-IT" sz="2000" i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969565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266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816424" cy="4450506"/>
          </a:xfrm>
        </p:spPr>
        <p:txBody>
          <a:bodyPr>
            <a:normAutofit/>
          </a:bodyPr>
          <a:lstStyle/>
          <a:p>
            <a:r>
              <a:rPr lang="it-IT" sz="2000" i="1" dirty="0" smtClean="0"/>
              <a:t>Fides, </a:t>
            </a:r>
            <a:r>
              <a:rPr lang="it-IT" sz="2000" dirty="0" smtClean="0"/>
              <a:t>fede.</a:t>
            </a:r>
            <a:br>
              <a:rPr lang="it-IT" sz="2000" dirty="0" smtClean="0"/>
            </a:br>
            <a:r>
              <a:rPr lang="it-IT" sz="2000" i="1" dirty="0" smtClean="0"/>
              <a:t>« </a:t>
            </a:r>
            <a:r>
              <a:rPr lang="it-IT" sz="2000" i="1" dirty="0" err="1" smtClean="0"/>
              <a:t>Justus</a:t>
            </a:r>
            <a:r>
              <a:rPr lang="it-IT" sz="2000" i="1" dirty="0" smtClean="0"/>
              <a:t> ex fide </a:t>
            </a:r>
            <a:r>
              <a:rPr lang="it-IT" sz="2000" i="1" dirty="0" err="1" smtClean="0"/>
              <a:t>vivet</a:t>
            </a:r>
            <a:r>
              <a:rPr lang="it-IT" sz="2000" i="1" dirty="0" smtClean="0"/>
              <a:t>. </a:t>
            </a:r>
            <a:r>
              <a:rPr lang="it-IT" sz="2000" i="1" dirty="0" err="1" smtClean="0"/>
              <a:t>Nem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fides</a:t>
            </a:r>
            <a:r>
              <a:rPr lang="it-IT" sz="2000" i="1" dirty="0" smtClean="0"/>
              <a:t> sine </a:t>
            </a:r>
            <a:r>
              <a:rPr lang="it-IT" sz="2000" i="1" dirty="0" err="1" smtClean="0"/>
              <a:t>operibus</a:t>
            </a:r>
            <a:r>
              <a:rPr lang="it-IT" sz="2000" i="1" dirty="0" smtClean="0"/>
              <a:t> vacua est. «.</a:t>
            </a:r>
            <a:br>
              <a:rPr lang="it-IT" sz="2000" i="1" dirty="0" smtClean="0"/>
            </a:br>
            <a:r>
              <a:rPr lang="it-IT" sz="2000" dirty="0" smtClean="0"/>
              <a:t>Il giusto vive della fede</a:t>
            </a:r>
            <a:r>
              <a:rPr lang="it-IT" sz="2000" i="1" dirty="0" smtClean="0"/>
              <a:t>. </a:t>
            </a:r>
            <a:br>
              <a:rPr lang="it-IT" sz="2000" i="1" dirty="0" smtClean="0"/>
            </a:br>
            <a:r>
              <a:rPr lang="it-IT" sz="2000" dirty="0" smtClean="0"/>
              <a:t>Anche la fede, </a:t>
            </a:r>
            <a:br>
              <a:rPr lang="it-IT" sz="2000" dirty="0" smtClean="0"/>
            </a:br>
            <a:r>
              <a:rPr lang="it-IT" sz="2000" dirty="0" smtClean="0"/>
              <a:t>se non ha le opere , </a:t>
            </a:r>
            <a:br>
              <a:rPr lang="it-IT" sz="2000" dirty="0" smtClean="0"/>
            </a:br>
            <a:r>
              <a:rPr lang="it-IT" sz="2000" dirty="0" smtClean="0"/>
              <a:t>è vuota in se stessa.</a:t>
            </a:r>
            <a:endParaRPr lang="it-IT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04" y="0"/>
            <a:ext cx="50449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561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816424" cy="4522514"/>
          </a:xfrm>
        </p:spPr>
        <p:txBody>
          <a:bodyPr>
            <a:normAutofit/>
          </a:bodyPr>
          <a:lstStyle/>
          <a:p>
            <a:r>
              <a:rPr lang="it-IT" sz="2000" i="1" dirty="0" err="1" smtClean="0"/>
              <a:t>Justicia</a:t>
            </a:r>
            <a:r>
              <a:rPr lang="it-IT" sz="2000" i="1" dirty="0" smtClean="0"/>
              <a:t>. </a:t>
            </a:r>
            <a:r>
              <a:rPr lang="it-IT" sz="2000" dirty="0" smtClean="0"/>
              <a:t>Giustizia.</a:t>
            </a:r>
            <a:br>
              <a:rPr lang="it-IT" sz="2000" dirty="0" smtClean="0"/>
            </a:br>
            <a:r>
              <a:rPr lang="it-IT" sz="2000" i="1" dirty="0" smtClean="0"/>
              <a:t>« </a:t>
            </a:r>
            <a:r>
              <a:rPr lang="it-IT" sz="2000" i="1" dirty="0" err="1" smtClean="0"/>
              <a:t>Justus</a:t>
            </a:r>
            <a:r>
              <a:rPr lang="it-IT" sz="2000" i="1" dirty="0" smtClean="0"/>
              <a:t> Dominus </a:t>
            </a:r>
            <a:br>
              <a:rPr lang="it-IT" sz="2000" i="1" dirty="0" smtClean="0"/>
            </a:br>
            <a:r>
              <a:rPr lang="it-IT" sz="2000" i="1" dirty="0" smtClean="0"/>
              <a:t>et </a:t>
            </a:r>
            <a:r>
              <a:rPr lang="it-IT" sz="2000" i="1" dirty="0" err="1" smtClean="0"/>
              <a:t>justicias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dilexit</a:t>
            </a:r>
            <a:r>
              <a:rPr lang="it-IT" sz="2000" i="1" dirty="0" smtClean="0"/>
              <a:t>. </a:t>
            </a:r>
            <a:r>
              <a:rPr lang="it-IT" sz="2000" i="1" dirty="0" err="1" smtClean="0"/>
              <a:t>equitqtem</a:t>
            </a:r>
            <a:r>
              <a:rPr lang="it-IT" sz="2000" i="1" dirty="0" smtClean="0"/>
              <a:t> «</a:t>
            </a:r>
            <a:br>
              <a:rPr lang="it-IT" sz="2000" i="1" dirty="0" smtClean="0"/>
            </a:br>
            <a:r>
              <a:rPr lang="it-IT" sz="2000" dirty="0" smtClean="0"/>
              <a:t>Giusto è il Signore, ama le cose giuste, la giustizia</a:t>
            </a:r>
            <a:r>
              <a:rPr lang="it-IT" sz="2000" i="1" dirty="0" smtClean="0"/>
              <a:t>.</a:t>
            </a:r>
            <a:endParaRPr lang="it-IT" sz="2000" i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097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915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600400" cy="5026570"/>
          </a:xfrm>
        </p:spPr>
        <p:txBody>
          <a:bodyPr>
            <a:normAutofit/>
          </a:bodyPr>
          <a:lstStyle/>
          <a:p>
            <a:r>
              <a:rPr lang="it-IT" sz="2000" i="1" dirty="0" smtClean="0"/>
              <a:t>Fortitudo, </a:t>
            </a:r>
            <a:r>
              <a:rPr lang="it-IT" sz="2000" dirty="0" smtClean="0"/>
              <a:t>Fortezza.</a:t>
            </a:r>
            <a:br>
              <a:rPr lang="it-IT" sz="2000" dirty="0" smtClean="0"/>
            </a:br>
            <a:r>
              <a:rPr lang="it-IT" sz="2000" i="1" dirty="0" smtClean="0"/>
              <a:t>« </a:t>
            </a:r>
            <a:r>
              <a:rPr lang="it-IT" sz="2000" i="1" dirty="0" err="1" smtClean="0"/>
              <a:t>Molas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leonum</a:t>
            </a:r>
            <a:r>
              <a:rPr lang="it-IT" sz="2000" i="1" dirty="0" smtClean="0"/>
              <a:t> </a:t>
            </a:r>
            <a:br>
              <a:rPr lang="it-IT" sz="2000" i="1" dirty="0" smtClean="0"/>
            </a:br>
            <a:r>
              <a:rPr lang="it-IT" sz="2000" i="1" dirty="0" err="1" smtClean="0"/>
              <a:t>confringet</a:t>
            </a:r>
            <a:r>
              <a:rPr lang="it-IT" sz="2000" i="1" dirty="0" smtClean="0"/>
              <a:t> Dominus. «</a:t>
            </a:r>
            <a:br>
              <a:rPr lang="it-IT" sz="2000" i="1" dirty="0" smtClean="0"/>
            </a:br>
            <a:r>
              <a:rPr lang="it-IT" sz="2000" dirty="0" smtClean="0"/>
              <a:t>Il Signore spezzerà </a:t>
            </a:r>
            <a:br>
              <a:rPr lang="it-IT" sz="2000" dirty="0" smtClean="0"/>
            </a:br>
            <a:r>
              <a:rPr lang="it-IT" sz="2000" dirty="0" smtClean="0"/>
              <a:t>le mascelle dei leoni.</a:t>
            </a:r>
            <a:br>
              <a:rPr lang="it-IT" sz="2000" dirty="0" smtClean="0"/>
            </a:br>
            <a:r>
              <a:rPr lang="it-IT" sz="2000" i="1" dirty="0" smtClean="0"/>
              <a:t/>
            </a:r>
            <a:br>
              <a:rPr lang="it-IT" sz="2000" i="1" dirty="0" smtClean="0"/>
            </a:br>
            <a:endParaRPr lang="it-IT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3" y="0"/>
            <a:ext cx="49501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3699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70</Words>
  <Application>Microsoft Office PowerPoint</Application>
  <PresentationFormat>Presentazione su schermo (4:3)</PresentationFormat>
  <Paragraphs>17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Cupola dell’Ascencione, La Vergine tra due Angeli e i dodici Apostoli,  ( tra i quali compaiono San Marco e San Paolo  )</vt:lpstr>
      <vt:lpstr>Presentazione standard di PowerPoint</vt:lpstr>
      <vt:lpstr>Presentazione standard di PowerPoint</vt:lpstr>
      <vt:lpstr>Presentazione standard di PowerPoint</vt:lpstr>
      <vt:lpstr>Tra le finestre 16 virtù  e beatitudini.   « Karitas mater virtutum « La Carità : madre delle virtù.  « Fratres karitas operit multitudinem peccatorum «. Fratelli, la carità copre una moltitudine di peccati.</vt:lpstr>
      <vt:lpstr>Spes, speranza. « Sperate in Deo  omnis congregatio  populi. Deus adiutor noster est. « Confida sempre in Dio , o popolo.Nostro rifugio è Dio.  </vt:lpstr>
      <vt:lpstr>Fides, fede. « Justus ex fide vivet. Nem fides sine operibus vacua est. «. Il giusto vive della fede.  Anche la fede,  se non ha le opere ,  è vuota in se stessa.</vt:lpstr>
      <vt:lpstr>Justicia. Giustizia. « Justus Dominus  et justicias dilexit. equitqtem « Giusto è il Signore, ama le cose giuste, la giustizia.</vt:lpstr>
      <vt:lpstr>Fortitudo, Fortezza. « Molas leonum  confringet Dominus. « Il Signore spezzerà  le mascelle dei leoni.  </vt:lpstr>
      <vt:lpstr>Temperantia, temperanza.</vt:lpstr>
      <vt:lpstr>« Stabilivit celos prudentia « Il Signore ha consolidto i cieli con intelligenza.</vt:lpstr>
      <vt:lpstr>Humilitas, Umiltà « Beati pauperes spiritu  quoniam ipsorum est  regnum coelorum « Beati i poveri in  spirito,  perché di essi è il regno dei cieli.</vt:lpstr>
      <vt:lpstr>Benignitas, Mitezza  « Baeti mites  quoniam ipsi possidebunt terram «  Beati i miti,  perché erediterano la terra.</vt:lpstr>
      <vt:lpstr>Compunctio, Compunzione  « Beati qui lugent,  quoniam ipsi consolabuntur «.  Beati gli afflitti, perché saranno consolati.</vt:lpstr>
      <vt:lpstr>Abstinentia, Astinenza  « Beati qui esuriunt, et sitiunt, quoniam ipsi saturabuntur «.  Beati quelli che ahnn fame e ste, perché saranno saziati.</vt:lpstr>
      <vt:lpstr>Misericordia, Misericordia  « Qui miseretur in ilaritate «  Chi fa opere di misericordia,  le compia, con gioia.</vt:lpstr>
      <vt:lpstr>Patientia, Pazienza  « Beati pacifici  quoniam filii Dei vocabuntur «  Beati gli operatori di pace, perché saranno chiamati  figli di Dio..</vt:lpstr>
      <vt:lpstr>Castitas, Castità  «Beati mundo corde, quoniam ipsi Deum videbunt «  Beati i puri di cuore, perché vredranno Dio.</vt:lpstr>
      <vt:lpstr>Modestia, Modestia  « Beati eritis  cum vos  oderint  homines «.  Beati voi quando  gli uomini vi odieranno. </vt:lpstr>
      <vt:lpstr>Constantia, Costanza  « Beati qui persecutionem  patiuntur propter justitiam «  Beati i persegitati a causa della giustizia.  « Qui perseveraverit  usque ad finem salvus erit «.  Chi persevererà fino alla fine sarà salvato.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Cupola dell’Ascencione, La Vergine tra due Angeli e i dodici Apostoli,  ( tra i quali compaiono San Marco e San Paolo  )</dc:title>
  <dc:creator>lenovo</dc:creator>
  <cp:lastModifiedBy>lenovo</cp:lastModifiedBy>
  <cp:revision>10</cp:revision>
  <dcterms:created xsi:type="dcterms:W3CDTF">2019-08-20T14:07:19Z</dcterms:created>
  <dcterms:modified xsi:type="dcterms:W3CDTF">2019-08-21T15:17:24Z</dcterms:modified>
</cp:coreProperties>
</file>