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319" r:id="rId3"/>
    <p:sldId id="257" r:id="rId4"/>
    <p:sldId id="346" r:id="rId5"/>
    <p:sldId id="256" r:id="rId6"/>
    <p:sldId id="258" r:id="rId7"/>
    <p:sldId id="259" r:id="rId8"/>
    <p:sldId id="260" r:id="rId9"/>
    <p:sldId id="262" r:id="rId10"/>
    <p:sldId id="261" r:id="rId11"/>
    <p:sldId id="341" r:id="rId12"/>
    <p:sldId id="342" r:id="rId13"/>
    <p:sldId id="343" r:id="rId14"/>
    <p:sldId id="265" r:id="rId15"/>
    <p:sldId id="329" r:id="rId16"/>
    <p:sldId id="333" r:id="rId17"/>
    <p:sldId id="266" r:id="rId18"/>
    <p:sldId id="320" r:id="rId19"/>
    <p:sldId id="321" r:id="rId20"/>
    <p:sldId id="330" r:id="rId21"/>
    <p:sldId id="332" r:id="rId22"/>
    <p:sldId id="331" r:id="rId23"/>
    <p:sldId id="280" r:id="rId24"/>
    <p:sldId id="288" r:id="rId25"/>
    <p:sldId id="283" r:id="rId26"/>
    <p:sldId id="307" r:id="rId27"/>
    <p:sldId id="285" r:id="rId28"/>
    <p:sldId id="347" r:id="rId29"/>
    <p:sldId id="313" r:id="rId30"/>
    <p:sldId id="314" r:id="rId31"/>
    <p:sldId id="315" r:id="rId32"/>
    <p:sldId id="316" r:id="rId33"/>
    <p:sldId id="317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928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754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184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961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2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0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853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28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11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89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2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699D2-4077-4102-AD48-FA8E7411CA20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75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32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39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Statua di Pegaso, emblema della città 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67351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86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" y="25068"/>
            <a:ext cx="9085180" cy="59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8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5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0"/>
            <a:ext cx="9141579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67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Resti di una strada del centro abitato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08438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45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64"/>
            <a:ext cx="9167819" cy="580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10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46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53336"/>
            <a:ext cx="91440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fontana di Pirene a Corinto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1919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0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1"/>
            <a:ext cx="9131385" cy="684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48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" y="0"/>
            <a:ext cx="9162948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30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" y="0"/>
            <a:ext cx="89744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20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8285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89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715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66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1" y="0"/>
            <a:ext cx="9300895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5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" y="116632"/>
            <a:ext cx="890902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39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" y="0"/>
            <a:ext cx="91399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2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46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" y="0"/>
            <a:ext cx="9124845" cy="604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13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" y="3032"/>
            <a:ext cx="9139281" cy="623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49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Corinto fu conquistata e distrutta dai Romani nel 146 </a:t>
            </a:r>
            <a:r>
              <a:rPr lang="it-IT" dirty="0" err="1" smtClean="0"/>
              <a:t>av</a:t>
            </a:r>
            <a:r>
              <a:rPr lang="it-IT" dirty="0" smtClean="0"/>
              <a:t>. Cr.</a:t>
            </a:r>
          </a:p>
          <a:p>
            <a:r>
              <a:rPr lang="it-IT" dirty="0" smtClean="0"/>
              <a:t>Nel 45 </a:t>
            </a:r>
            <a:r>
              <a:rPr lang="it-IT" dirty="0" err="1" smtClean="0"/>
              <a:t>av</a:t>
            </a:r>
            <a:r>
              <a:rPr lang="it-IT" dirty="0" smtClean="0"/>
              <a:t>. Cr. Giulio Cesare avvia la ricostruzione.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173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San Paolo vi giunge la prima volta</a:t>
            </a:r>
          </a:p>
          <a:p>
            <a:r>
              <a:rPr lang="it-IT" dirty="0" smtClean="0"/>
              <a:t>nel 49-50. </a:t>
            </a:r>
          </a:p>
          <a:p>
            <a:r>
              <a:rPr lang="it-IT" dirty="0" err="1" smtClean="0"/>
              <a:t>Gallione</a:t>
            </a:r>
            <a:r>
              <a:rPr lang="it-IT" dirty="0" smtClean="0"/>
              <a:t>, fratello di Seneca è proconsole dell’Acaia.</a:t>
            </a:r>
          </a:p>
          <a:p>
            <a:r>
              <a:rPr lang="it-IT" dirty="0" smtClean="0"/>
              <a:t>San Paolo vi rimane per 18 mesi.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994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canale di Corinto, completato nel 1893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4368" cy="631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3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r>
              <a:rPr lang="it-IT" dirty="0" smtClean="0"/>
              <a:t>Qui conosce AQUILA e PRISCILLA, febbricanti di tende.</a:t>
            </a:r>
            <a:br>
              <a:rPr lang="it-IT" dirty="0" smtClean="0"/>
            </a:br>
            <a:r>
              <a:rPr lang="it-IT" dirty="0" smtClean="0"/>
              <a:t>Si reca in sinagoga a predicare.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955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Nel 51-52 San Paolo è processato da </a:t>
            </a:r>
            <a:r>
              <a:rPr lang="it-IT" dirty="0" err="1" smtClean="0"/>
              <a:t>Gallione</a:t>
            </a:r>
            <a:r>
              <a:rPr lang="it-IT" dirty="0" smtClean="0"/>
              <a:t> a Corinto</a:t>
            </a:r>
          </a:p>
          <a:p>
            <a:r>
              <a:rPr lang="it-IT" dirty="0" smtClean="0"/>
              <a:t>Sila e Tito raggiungono San Paolo a Corinto.</a:t>
            </a:r>
          </a:p>
          <a:p>
            <a:r>
              <a:rPr lang="it-IT" dirty="0" smtClean="0"/>
              <a:t>San Paolo decide di non predicare più agli Ebrei, ma solamente ai Gentili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144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San Paolo scrisse due lettere ai Corinti.</a:t>
            </a:r>
          </a:p>
          <a:p>
            <a:r>
              <a:rPr lang="it-IT" dirty="0" smtClean="0"/>
              <a:t>La prima lettera da Efeso.</a:t>
            </a:r>
          </a:p>
          <a:p>
            <a:r>
              <a:rPr lang="it-IT" dirty="0" smtClean="0"/>
              <a:t>Pare che vi sia stata una sua </a:t>
            </a:r>
            <a:r>
              <a:rPr lang="it-IT" i="1" dirty="0" smtClean="0"/>
              <a:t>visita dolorosa intermedia</a:t>
            </a:r>
          </a:p>
          <a:p>
            <a:r>
              <a:rPr lang="it-IT" dirty="0" smtClean="0"/>
              <a:t>La seconda lettera dalla Macedonia</a:t>
            </a:r>
          </a:p>
          <a:p>
            <a:r>
              <a:rPr lang="it-IT" dirty="0" smtClean="0"/>
              <a:t>San Paolo trascorre tre mesi a Corinto e nel tardo inverno scrisse la lettera ai Romani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694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Pare che San Paolo abbia scritto quattro lettere ai Corinti: le perse sarebbero la prima e la terza.</a:t>
            </a:r>
          </a:p>
          <a:p>
            <a:r>
              <a:rPr lang="it-IT" dirty="0" smtClean="0"/>
              <a:t>Alcuni pensano che la terza, perduta, sia inclusa nella attuale seconda lettera ai Corinzi, cap. X-XIII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074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32679"/>
          </a:xfrm>
        </p:spPr>
        <p:txBody>
          <a:bodyPr/>
          <a:lstStyle/>
          <a:p>
            <a:r>
              <a:rPr lang="it-IT" dirty="0" smtClean="0"/>
              <a:t>ORIGINE MITICA DI CORINTO</a:t>
            </a:r>
          </a:p>
          <a:p>
            <a:r>
              <a:rPr lang="it-IT" dirty="0" smtClean="0"/>
              <a:t>Disputa tra Poseidone e Elios sul possesso di Corinto.</a:t>
            </a:r>
          </a:p>
          <a:p>
            <a:r>
              <a:rPr lang="it-IT" dirty="0" smtClean="0"/>
              <a:t>Mediazione di </a:t>
            </a:r>
            <a:r>
              <a:rPr lang="it-IT" dirty="0" err="1" smtClean="0"/>
              <a:t>Briareo</a:t>
            </a:r>
            <a:r>
              <a:rPr lang="it-IT" dirty="0" smtClean="0"/>
              <a:t>: l’istmo a </a:t>
            </a:r>
            <a:r>
              <a:rPr lang="it-IT" dirty="0" err="1" smtClean="0"/>
              <a:t>Posedone</a:t>
            </a:r>
            <a:r>
              <a:rPr lang="it-IT" dirty="0" smtClean="0"/>
              <a:t>,  e l’acropoli ( </a:t>
            </a:r>
            <a:r>
              <a:rPr lang="it-IT" dirty="0" err="1" smtClean="0"/>
              <a:t>Acrocorinto</a:t>
            </a:r>
            <a:r>
              <a:rPr lang="it-IT" dirty="0" smtClean="0"/>
              <a:t> ) a Elios che la cedette ad Afrodite.</a:t>
            </a:r>
          </a:p>
          <a:p>
            <a:r>
              <a:rPr lang="it-IT" dirty="0" smtClean="0"/>
              <a:t>Al re Sisifo venne donata la fonte perenne, detta Pirene, alla si abbeverava il </a:t>
            </a:r>
            <a:r>
              <a:rPr lang="it-IT" smtClean="0"/>
              <a:t>cavallo Pegaso.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711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" y="6309320"/>
            <a:ext cx="9036495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 vista dall'</a:t>
            </a:r>
            <a:r>
              <a:rPr lang="it-IT" sz="2000" dirty="0" err="1" smtClean="0"/>
              <a:t>Acrocorinto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8460431" cy="634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41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 e </a:t>
            </a:r>
            <a:r>
              <a:rPr lang="it-IT" sz="2000" dirty="0" err="1" smtClean="0"/>
              <a:t>Acrocorinto</a:t>
            </a:r>
            <a:r>
              <a:rPr lang="it-IT" sz="2000" dirty="0" smtClean="0"/>
              <a:t> di Carl Anton Joseph </a:t>
            </a:r>
            <a:r>
              <a:rPr lang="it-IT" sz="2000" dirty="0" err="1" smtClean="0"/>
              <a:t>Rottmann</a:t>
            </a:r>
            <a:r>
              <a:rPr lang="it-IT" sz="2000" dirty="0" smtClean="0"/>
              <a:t>, 184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3"/>
            <a:ext cx="8028384" cy="625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26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"/>
            <a:ext cx="9061194" cy="684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5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Mappa dell'Antica Corinto. I colori rappresentano le diverse età dei monumenti: 1. tempio di Apollo - 2. tempio di Ottavia - 3. tempio C - 4. agorà/forum - 5. bema - 6. tempio di Ermes, Apollo, Poseidone e Eracle - 7. pantheon e tempio di Venus Fortuna - 8. stoa di nord-est - 9. stoa sud -10. </a:t>
            </a:r>
            <a:r>
              <a:rPr lang="it-IT" dirty="0" err="1" smtClean="0"/>
              <a:t>Bouleuterion</a:t>
            </a:r>
            <a:r>
              <a:rPr lang="it-IT" dirty="0" smtClean="0"/>
              <a:t> - 11. basilica sud - 12. basilica giuliana - 13. fontana di Pirene - 14. fontana di </a:t>
            </a:r>
            <a:r>
              <a:rPr lang="it-IT" dirty="0" err="1" smtClean="0"/>
              <a:t>Glauke</a:t>
            </a:r>
            <a:r>
              <a:rPr lang="it-IT" dirty="0" smtClean="0"/>
              <a:t> - 15. basilica della strada </a:t>
            </a:r>
            <a:r>
              <a:rPr lang="it-IT" dirty="0" err="1" smtClean="0"/>
              <a:t>Lechaion</a:t>
            </a:r>
            <a:r>
              <a:rPr lang="it-IT" dirty="0" smtClean="0"/>
              <a:t> - 16. teatro greco - 17. odeon - 18. agora nord - 19. mercato romano - 20. </a:t>
            </a:r>
            <a:r>
              <a:rPr lang="it-IT" dirty="0" err="1" smtClean="0"/>
              <a:t>peribolos</a:t>
            </a:r>
            <a:r>
              <a:rPr lang="it-IT" dirty="0" smtClean="0"/>
              <a:t> di Apollo - 21. strada </a:t>
            </a:r>
            <a:r>
              <a:rPr lang="it-IT" dirty="0" err="1" smtClean="0"/>
              <a:t>Lechaion</a:t>
            </a:r>
            <a:r>
              <a:rPr lang="it-IT" dirty="0" smtClean="0"/>
              <a:t> - 22. museo archeologico</a:t>
            </a:r>
          </a:p>
          <a:p>
            <a:r>
              <a:rPr lang="it-IT" dirty="0" smtClean="0"/>
              <a:t>Corinto antica si trova su un colle sopra la città nuova. Si chiama anche "Acropoli di </a:t>
            </a:r>
            <a:r>
              <a:rPr lang="it-IT" dirty="0" err="1" smtClean="0"/>
              <a:t>Acrocorinto</a:t>
            </a:r>
            <a:r>
              <a:rPr lang="it-IT" dirty="0" smtClean="0"/>
              <a:t>" per l'elevatezza del tempio principale dedicato a Apollo e il Museo archeologico dell'antica </a:t>
            </a:r>
            <a:r>
              <a:rPr lang="it-IT" dirty="0" err="1" smtClean="0"/>
              <a:t>Corint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205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14" y="6093296"/>
            <a:ext cx="9135886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 Piazza Pegaso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0" i="0" u="none" strike="noStrike" dirty="0" smtClean="0">
                <a:solidFill>
                  <a:srgbClr val="222222"/>
                </a:solidFill>
                <a:effectLst/>
                <a:latin typeface="Arial"/>
              </a:rPr>
              <a:t>Statua di , emblema della città </a:t>
            </a: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" y="24746"/>
            <a:ext cx="9138522" cy="60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86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455</Words>
  <Application>Microsoft Office PowerPoint</Application>
  <PresentationFormat>Presentazione su schermo (4:3)</PresentationFormat>
  <Paragraphs>31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Presentazione standard di PowerPoint</vt:lpstr>
      <vt:lpstr>Presentazione standard di PowerPoint</vt:lpstr>
      <vt:lpstr>Il canale di Corinto, completato nel 1893</vt:lpstr>
      <vt:lpstr>Presentazione standard di PowerPoint</vt:lpstr>
      <vt:lpstr>Corinto vista dall'Acrocorinto</vt:lpstr>
      <vt:lpstr>Corinto e Acrocorinto di Carl Anton Joseph Rottmann, 184</vt:lpstr>
      <vt:lpstr>Presentazione standard di PowerPoint</vt:lpstr>
      <vt:lpstr>Presentazione standard di PowerPoint</vt:lpstr>
      <vt:lpstr>Corinto Piazza Pegaso</vt:lpstr>
      <vt:lpstr>Statua di Pegaso, emblema della città </vt:lpstr>
      <vt:lpstr>Presentazione standard di PowerPoint</vt:lpstr>
      <vt:lpstr>Presentazione standard di PowerPoint</vt:lpstr>
      <vt:lpstr>Presentazione standard di PowerPoint</vt:lpstr>
      <vt:lpstr>Resti di una strada del centro abitato</vt:lpstr>
      <vt:lpstr>Presentazione standard di PowerPoint</vt:lpstr>
      <vt:lpstr>Presentazione standard di PowerPoint</vt:lpstr>
      <vt:lpstr>La fontana di Pirene a Corinto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Qui conosce AQUILA e PRISCILLA, febbricanti di tende. Si reca in sinagoga a predicare.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Corinto vista dall'Acrocorinto</dc:title>
  <dc:creator>lenovo</dc:creator>
  <cp:lastModifiedBy>lenovo</cp:lastModifiedBy>
  <cp:revision>29</cp:revision>
  <dcterms:created xsi:type="dcterms:W3CDTF">2018-10-11T07:39:23Z</dcterms:created>
  <dcterms:modified xsi:type="dcterms:W3CDTF">2018-10-11T20:58:31Z</dcterms:modified>
</cp:coreProperties>
</file>