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9322-3A8D-4F61-B474-3099F453AE17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B1FA1-5CD8-4C30-821C-4CEE613EF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16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Console_(storia_romana)" TargetMode="External"/><Relationship Id="rId13" Type="http://schemas.openxmlformats.org/officeDocument/2006/relationships/hyperlink" Target="https://it.wikipedia.org/wiki/Eroti" TargetMode="External"/><Relationship Id="rId3" Type="http://schemas.openxmlformats.org/officeDocument/2006/relationships/hyperlink" Target="https://it.wikipedia.org/wiki/Escatologia" TargetMode="External"/><Relationship Id="rId7" Type="http://schemas.openxmlformats.org/officeDocument/2006/relationships/hyperlink" Target="https://it.wikipedia.org/w/index.php?title=Caius_Bellicus_Natalis_Tebanianus&amp;action=edit&amp;redlink=1" TargetMode="External"/><Relationship Id="rId12" Type="http://schemas.openxmlformats.org/officeDocument/2006/relationships/hyperlink" Target="https://it.wikipedia.org/wiki/Thiaso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b.edcs.eu/epigr/epi_einzel_it.php?p_belegstelle=CIL+11,+01430&amp;r_sortierung=Belegstelle" TargetMode="External"/><Relationship Id="rId11" Type="http://schemas.openxmlformats.org/officeDocument/2006/relationships/hyperlink" Target="https://it.wikipedia.org/wiki/Arte_flavia" TargetMode="External"/><Relationship Id="rId5" Type="http://schemas.openxmlformats.org/officeDocument/2006/relationships/hyperlink" Target="https://it.wikipedia.org/wiki/Corpus_Inscriptionum_Latinarum" TargetMode="External"/><Relationship Id="rId10" Type="http://schemas.openxmlformats.org/officeDocument/2006/relationships/hyperlink" Target="https://it.wikipedia.org/wiki/110" TargetMode="External"/><Relationship Id="rId4" Type="http://schemas.openxmlformats.org/officeDocument/2006/relationships/hyperlink" Target="https://it.wikipedia.org/wiki/Asia_Minore" TargetMode="External"/><Relationship Id="rId9" Type="http://schemas.openxmlformats.org/officeDocument/2006/relationships/hyperlink" Target="https://it.wikipedia.org/wiki/8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Il sarcofago, proveniente forse da Roma, è significativo perché è la più antica testimonianza della ripresa dell'inumazione nel mondo romano a partire dal tardo I secolo d.C., su probabile suggestione delle influenze orientali che portavano a Roma filosofie religiose </a:t>
            </a:r>
            <a:r>
              <a:rPr lang="it-IT" b="0" i="0" u="none" strike="noStrike" dirty="0" smtClean="0">
                <a:solidFill>
                  <a:srgbClr val="0645AD"/>
                </a:solidFill>
                <a:effectLst/>
                <a:latin typeface="Arial"/>
                <a:hlinkClick r:id="rId3" tooltip="Escatologia"/>
              </a:rPr>
              <a:t>escatologiche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. I prototipi dell'</a:t>
            </a:r>
            <a:r>
              <a:rPr lang="it-IT" b="0" i="0" u="none" strike="noStrike" dirty="0" smtClean="0">
                <a:solidFill>
                  <a:srgbClr val="0645AD"/>
                </a:solidFill>
                <a:effectLst/>
                <a:latin typeface="Arial"/>
                <a:hlinkClick r:id="rId4" tooltip="Asia Minore"/>
              </a:rPr>
              <a:t>Asia Minore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 però erano scolpiti su quattro lati, per l'usanza di collocarli al centro delle camere funerarie, mentre i sarcofagi di produzione romana erano solitamente scolpiti su tre lati soltanto, come questo sarcofago, per l'usanza di allinearli lungo le pareti. </a:t>
            </a:r>
          </a:p>
          <a:p>
            <a:pPr algn="l"/>
            <a:r>
              <a:rPr lang="it-IT" b="0" i="1" u="none" strike="noStrike" dirty="0" smtClean="0">
                <a:solidFill>
                  <a:srgbClr val="222222"/>
                </a:solidFill>
                <a:effectLst/>
                <a:latin typeface="Arial"/>
              </a:rPr>
              <a:t>Collocazione del sarcofago nel Campo Santo</a:t>
            </a:r>
            <a:endParaRPr lang="it-IT" b="0" i="0" u="none" strike="noStrike" dirty="0" smtClean="0">
              <a:solidFill>
                <a:srgbClr val="222222"/>
              </a:solidFill>
              <a:effectLst/>
              <a:latin typeface="Arial"/>
            </a:endParaRPr>
          </a:p>
          <a:p>
            <a:pPr algn="l"/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L'iscrizione sul sarcofago (</a:t>
            </a:r>
            <a:r>
              <a:rPr lang="it-IT" b="0" i="1" u="none" strike="noStrike" dirty="0" err="1" smtClean="0">
                <a:solidFill>
                  <a:srgbClr val="0645AD"/>
                </a:solidFill>
                <a:effectLst/>
                <a:latin typeface="Arial"/>
                <a:hlinkClick r:id="rId5" tooltip="Corpus Inscriptionum Latinarum"/>
              </a:rPr>
              <a:t>CIL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 </a:t>
            </a:r>
            <a:r>
              <a:rPr lang="it-IT" b="0" i="0" u="none" strike="noStrike" dirty="0" smtClean="0">
                <a:solidFill>
                  <a:srgbClr val="3366BB"/>
                </a:solidFill>
                <a:effectLst/>
                <a:latin typeface="Arial"/>
                <a:hlinkClick r:id="rId6"/>
              </a:rPr>
              <a:t>XI, 1430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=</a:t>
            </a:r>
            <a:r>
              <a:rPr lang="it-IT" b="0" i="0" u="none" strike="noStrike" dirty="0" err="1" smtClean="0">
                <a:solidFill>
                  <a:srgbClr val="222222"/>
                </a:solidFill>
                <a:effectLst/>
                <a:latin typeface="Arial"/>
              </a:rPr>
              <a:t>ILS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 1009) ci informa che appartenne a </a:t>
            </a:r>
            <a:r>
              <a:rPr lang="it-IT" b="0" i="0" u="none" strike="noStrike" dirty="0" err="1" smtClean="0">
                <a:solidFill>
                  <a:srgbClr val="BA0000"/>
                </a:solidFill>
                <a:effectLst/>
                <a:latin typeface="Arial"/>
                <a:hlinkClick r:id="rId7" tooltip="Caius Bellicus Natalis Tebanianus (la pagina non esiste)"/>
              </a:rPr>
              <a:t>Caius</a:t>
            </a:r>
            <a:r>
              <a:rPr lang="it-IT" b="0" i="0" u="none" strike="noStrike" dirty="0" smtClean="0">
                <a:solidFill>
                  <a:srgbClr val="BA0000"/>
                </a:solidFill>
                <a:effectLst/>
                <a:latin typeface="Arial"/>
                <a:hlinkClick r:id="rId7" tooltip="Caius Bellicus Natalis Tebanianus (la pagina non esiste)"/>
              </a:rPr>
              <a:t> </a:t>
            </a:r>
            <a:r>
              <a:rPr lang="it-IT" b="0" i="0" u="none" strike="noStrike" dirty="0" err="1" smtClean="0">
                <a:solidFill>
                  <a:srgbClr val="BA0000"/>
                </a:solidFill>
                <a:effectLst/>
                <a:latin typeface="Arial"/>
                <a:hlinkClick r:id="rId7" tooltip="Caius Bellicus Natalis Tebanianus (la pagina non esiste)"/>
              </a:rPr>
              <a:t>Bellicus</a:t>
            </a:r>
            <a:r>
              <a:rPr lang="it-IT" b="0" i="0" u="none" strike="noStrike" dirty="0" smtClean="0">
                <a:solidFill>
                  <a:srgbClr val="BA0000"/>
                </a:solidFill>
                <a:effectLst/>
                <a:latin typeface="Arial"/>
                <a:hlinkClick r:id="rId7" tooltip="Caius Bellicus Natalis Tebanianus (la pagina non esiste)"/>
              </a:rPr>
              <a:t> </a:t>
            </a:r>
            <a:r>
              <a:rPr lang="it-IT" b="0" i="0" u="none" strike="noStrike" dirty="0" err="1" smtClean="0">
                <a:solidFill>
                  <a:srgbClr val="BA0000"/>
                </a:solidFill>
                <a:effectLst/>
                <a:latin typeface="Arial"/>
                <a:hlinkClick r:id="rId7" tooltip="Caius Bellicus Natalis Tebanianus (la pagina non esiste)"/>
              </a:rPr>
              <a:t>Natalis</a:t>
            </a:r>
            <a:r>
              <a:rPr lang="it-IT" b="0" i="0" u="none" strike="noStrike" dirty="0" smtClean="0">
                <a:solidFill>
                  <a:srgbClr val="BA0000"/>
                </a:solidFill>
                <a:effectLst/>
                <a:latin typeface="Arial"/>
                <a:hlinkClick r:id="rId7" tooltip="Caius Bellicus Natalis Tebanianus (la pagina non esiste)"/>
              </a:rPr>
              <a:t> </a:t>
            </a:r>
            <a:r>
              <a:rPr lang="it-IT" b="0" i="0" u="none" strike="noStrike" dirty="0" err="1" smtClean="0">
                <a:solidFill>
                  <a:srgbClr val="BA0000"/>
                </a:solidFill>
                <a:effectLst/>
                <a:latin typeface="Arial"/>
                <a:hlinkClick r:id="rId7" tooltip="Caius Bellicus Natalis Tebanianus (la pagina non esiste)"/>
              </a:rPr>
              <a:t>Tebanianus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, </a:t>
            </a:r>
            <a:r>
              <a:rPr lang="it-IT" b="0" i="0" u="none" strike="noStrike" dirty="0" smtClean="0">
                <a:solidFill>
                  <a:srgbClr val="0645AD"/>
                </a:solidFill>
                <a:effectLst/>
                <a:latin typeface="Arial"/>
                <a:hlinkClick r:id="rId8" tooltip="Console (storia romana)"/>
              </a:rPr>
              <a:t>console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 nell'</a:t>
            </a:r>
            <a:r>
              <a:rPr lang="it-IT" b="0" i="0" u="none" strike="noStrike" dirty="0" smtClean="0">
                <a:solidFill>
                  <a:srgbClr val="0645AD"/>
                </a:solidFill>
                <a:effectLst/>
                <a:latin typeface="Arial"/>
                <a:hlinkClick r:id="rId9" tooltip="87"/>
              </a:rPr>
              <a:t>87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 e morto attorno al </a:t>
            </a:r>
            <a:r>
              <a:rPr lang="it-IT" b="0" i="0" u="none" strike="noStrike" dirty="0" smtClean="0">
                <a:solidFill>
                  <a:srgbClr val="0645AD"/>
                </a:solidFill>
                <a:effectLst/>
                <a:latin typeface="Arial"/>
                <a:hlinkClick r:id="rId10" tooltip="110"/>
              </a:rPr>
              <a:t>110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. La fronte del sarcofago (alta 0,78 metri) è decorata da un motivo a festoni, popolati da figure di scenette mitologiche. di solito nei prototipi asiatici non esistevano questi richiami alla mitologia e si pensa che furono scelti per i gusto romano derivato dalla decorazione tradizionale delle are funerarie almeno dall'</a:t>
            </a:r>
            <a:r>
              <a:rPr lang="it-IT" b="0" i="0" u="none" strike="noStrike" dirty="0" smtClean="0">
                <a:solidFill>
                  <a:srgbClr val="0645AD"/>
                </a:solidFill>
                <a:effectLst/>
                <a:latin typeface="Arial"/>
                <a:hlinkClick r:id="rId11" tooltip="Arte flavia"/>
              </a:rPr>
              <a:t>età </a:t>
            </a:r>
            <a:r>
              <a:rPr lang="it-IT" b="0" i="0" u="none" strike="noStrike" dirty="0" err="1" smtClean="0">
                <a:solidFill>
                  <a:srgbClr val="0645AD"/>
                </a:solidFill>
                <a:effectLst/>
                <a:latin typeface="Arial"/>
                <a:hlinkClick r:id="rId11" tooltip="Arte flavia"/>
              </a:rPr>
              <a:t>flavia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. Anche nella generazione successiva infatti i soggetti dei rilievi dei sarcofagi scolpiti continuarono ad essere i bassi fregi mitologici, i </a:t>
            </a:r>
            <a:r>
              <a:rPr lang="it-IT" b="0" i="1" u="none" strike="noStrike" dirty="0" err="1" smtClean="0">
                <a:solidFill>
                  <a:srgbClr val="0645AD"/>
                </a:solidFill>
                <a:effectLst/>
                <a:latin typeface="Arial"/>
                <a:hlinkClick r:id="rId12" tooltip="Thiasos"/>
              </a:rPr>
              <a:t>thiasos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 bacchici o marini, e gli </a:t>
            </a:r>
            <a:r>
              <a:rPr lang="it-IT" b="0" i="0" u="none" strike="noStrike" dirty="0" err="1" smtClean="0">
                <a:solidFill>
                  <a:srgbClr val="0645AD"/>
                </a:solidFill>
                <a:effectLst/>
                <a:latin typeface="Arial"/>
                <a:hlinkClick r:id="rId13" tooltip="Eroti"/>
              </a:rPr>
              <a:t>eroti</a:t>
            </a:r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. </a:t>
            </a:r>
          </a:p>
          <a:p>
            <a:pPr algn="l"/>
            <a:r>
              <a:rPr lang="it-IT" b="0" i="0" u="none" strike="noStrike" dirty="0" smtClean="0">
                <a:solidFill>
                  <a:srgbClr val="222222"/>
                </a:solidFill>
                <a:effectLst/>
                <a:latin typeface="Arial"/>
              </a:rPr>
              <a:t>L'esecuzione è molto accurata, secondo un sobrio classicismo attento alla composizione bilanciata nell'insieme. Simile è un sarcofago del Laterano, che viene attribuito alla stessa officina ed è più mosso e pittorico, databile a uno o due decenni dopo.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0DB0-BB6D-4C12-9310-0ECF1B091C65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1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2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56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45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2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35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0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28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1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80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1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CD72-7D71-4426-896E-529C088CD109}" type="datetimeFigureOut">
              <a:rPr lang="it-IT" smtClean="0"/>
              <a:t>20/09/2018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D0A5-6311-4713-BD49-2F49221C3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40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Sarcofago di </a:t>
            </a:r>
            <a:r>
              <a:rPr lang="it-IT" sz="2000" dirty="0" err="1" smtClean="0"/>
              <a:t>Caius</a:t>
            </a:r>
            <a:r>
              <a:rPr lang="it-IT" sz="2000" dirty="0" smtClean="0"/>
              <a:t> </a:t>
            </a:r>
            <a:r>
              <a:rPr lang="it-IT" sz="2000" dirty="0" err="1" smtClean="0"/>
              <a:t>Bellicus</a:t>
            </a:r>
            <a:r>
              <a:rPr lang="it-IT" sz="2000" dirty="0" smtClean="0"/>
              <a:t> </a:t>
            </a:r>
            <a:r>
              <a:rPr lang="it-IT" sz="2000" dirty="0" err="1" smtClean="0"/>
              <a:t>Natalis</a:t>
            </a:r>
            <a:r>
              <a:rPr lang="it-IT" sz="2000" dirty="0" smtClean="0"/>
              <a:t> </a:t>
            </a:r>
            <a:r>
              <a:rPr lang="it-IT" sz="2000" dirty="0" err="1" smtClean="0"/>
              <a:t>Tebanianus,110</a:t>
            </a:r>
            <a:r>
              <a:rPr lang="it-IT" sz="2000" smtClean="0"/>
              <a:t> d.C., </a:t>
            </a:r>
            <a:r>
              <a:rPr lang="it-IT" sz="2000" dirty="0" smtClean="0"/>
              <a:t>Campo Santo Monumentale di Pisa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38"/>
            <a:ext cx="9225148" cy="463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73"/>
            <a:ext cx="9212792" cy="655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7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96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78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58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046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0"/>
            <a:ext cx="7745990" cy="683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38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Presentazione su schermo (4:3)</PresentationFormat>
  <Paragraphs>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Sarcofago di Caius Bellicus Natalis Tebanianus,110 d.C., Campo Santo Monumentale di Pisa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Sarcofago di Caius Bellicus Natalis Tebanianus, Campo Santo Monumentale di Pisa </dc:title>
  <dc:creator>lenovo</dc:creator>
  <cp:lastModifiedBy>lenovo</cp:lastModifiedBy>
  <cp:revision>2</cp:revision>
  <dcterms:created xsi:type="dcterms:W3CDTF">2018-09-20T09:10:24Z</dcterms:created>
  <dcterms:modified xsi:type="dcterms:W3CDTF">2018-09-20T13:22:21Z</dcterms:modified>
</cp:coreProperties>
</file>