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59" r:id="rId4"/>
    <p:sldId id="260" r:id="rId5"/>
    <p:sldId id="261" r:id="rId6"/>
    <p:sldId id="262" r:id="rId7"/>
    <p:sldId id="263" r:id="rId8"/>
    <p:sldId id="264" r:id="rId9"/>
    <p:sldId id="265" r:id="rId10"/>
    <p:sldId id="266" r:id="rId1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41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1074FB-9895-47CF-B660-4B13BE770649}" type="datetimeFigureOut">
              <a:rPr lang="it-IT" smtClean="0"/>
              <a:t>20/09/2018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4FDCD7-05DE-4832-B58D-E9A02ED6EDA1}" type="slidenum">
              <a:rPr lang="it-IT" smtClean="0"/>
              <a:t>‹N›</a:t>
            </a:fld>
            <a:endParaRPr lang="it-IT"/>
          </a:p>
        </p:txBody>
      </p:sp>
    </p:spTree>
    <p:extLst>
      <p:ext uri="{BB962C8B-B14F-4D97-AF65-F5344CB8AC3E}">
        <p14:creationId xmlns:p14="http://schemas.microsoft.com/office/powerpoint/2010/main" val="1319410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a:t>
            </a:r>
          </a:p>
          <a:p>
            <a:endParaRPr lang="it-IT" dirty="0" smtClean="0"/>
          </a:p>
          <a:p>
            <a:endParaRPr lang="it-IT" dirty="0" smtClean="0"/>
          </a:p>
          <a:p>
            <a:r>
              <a:rPr lang="it-IT" dirty="0" err="1" smtClean="0"/>
              <a:t>Jump</a:t>
            </a:r>
            <a:r>
              <a:rPr lang="it-IT" dirty="0" smtClean="0"/>
              <a:t> to </a:t>
            </a:r>
            <a:r>
              <a:rPr lang="it-IT" dirty="0" err="1" smtClean="0"/>
              <a:t>navigation</a:t>
            </a:r>
            <a:endParaRPr lang="it-IT" dirty="0" smtClean="0"/>
          </a:p>
          <a:p>
            <a:r>
              <a:rPr lang="it-IT" dirty="0" err="1" smtClean="0"/>
              <a:t>Jump</a:t>
            </a:r>
            <a:r>
              <a:rPr lang="it-IT" dirty="0" smtClean="0"/>
              <a:t> to </a:t>
            </a:r>
            <a:r>
              <a:rPr lang="it-IT" dirty="0" err="1" smtClean="0"/>
              <a:t>search</a:t>
            </a:r>
            <a:endParaRPr lang="it-IT" dirty="0" smtClean="0"/>
          </a:p>
          <a:p>
            <a:r>
              <a:rPr lang="it-IT" dirty="0" smtClean="0"/>
              <a:t>Sarcofago Mattei I</a:t>
            </a:r>
          </a:p>
          <a:p>
            <a:endParaRPr lang="it-IT" dirty="0" smtClean="0"/>
          </a:p>
          <a:p>
            <a:r>
              <a:rPr lang="it-IT" dirty="0" smtClean="0"/>
              <a:t>Autore</a:t>
            </a:r>
          </a:p>
          <a:p>
            <a:r>
              <a:rPr lang="it-IT" dirty="0" smtClean="0"/>
              <a:t>sconosciuto</a:t>
            </a:r>
          </a:p>
          <a:p>
            <a:r>
              <a:rPr lang="it-IT" dirty="0" smtClean="0"/>
              <a:t>Data</a:t>
            </a:r>
          </a:p>
          <a:p>
            <a:r>
              <a:rPr lang="it-IT" dirty="0" smtClean="0"/>
              <a:t>III secolo d. C.</a:t>
            </a:r>
          </a:p>
          <a:p>
            <a:r>
              <a:rPr lang="it-IT" dirty="0" smtClean="0"/>
              <a:t>Materiale</a:t>
            </a:r>
          </a:p>
          <a:p>
            <a:r>
              <a:rPr lang="it-IT" dirty="0" smtClean="0"/>
              <a:t>marmo bianco</a:t>
            </a:r>
          </a:p>
          <a:p>
            <a:r>
              <a:rPr lang="it-IT" dirty="0" smtClean="0"/>
              <a:t>Altezza</a:t>
            </a:r>
          </a:p>
          <a:p>
            <a:r>
              <a:rPr lang="it-IT" dirty="0" smtClean="0"/>
              <a:t>131 cm</a:t>
            </a:r>
          </a:p>
          <a:p>
            <a:r>
              <a:rPr lang="it-IT" dirty="0" smtClean="0"/>
              <a:t>Ubicazione</a:t>
            </a:r>
          </a:p>
          <a:p>
            <a:r>
              <a:rPr lang="it-IT" dirty="0" smtClean="0"/>
              <a:t>Palazzo Mattei di Giove, Roma</a:t>
            </a:r>
          </a:p>
          <a:p>
            <a:r>
              <a:rPr lang="it-IT" dirty="0" smtClean="0"/>
              <a:t>Il fronte di sarcofago con scene di caccia al leone detto Mattei I è un sarcofago romano, alto 1,31 metri, conservato a palazzo Mattei di Giove a Roma e risalente al III secolo d. C. Nello stesso palazzo si conserva un altro fronte di sarcofago con scena analoga ma con varianti, detto Mattei II. </a:t>
            </a:r>
          </a:p>
          <a:p>
            <a:r>
              <a:rPr lang="it-IT" dirty="0" smtClean="0"/>
              <a:t>Storia e descrizione[modifica | modifica </a:t>
            </a:r>
            <a:r>
              <a:rPr lang="it-IT" dirty="0" err="1" smtClean="0"/>
              <a:t>wikitesto</a:t>
            </a:r>
            <a:r>
              <a:rPr lang="it-IT" dirty="0" smtClean="0"/>
              <a:t>]</a:t>
            </a:r>
          </a:p>
          <a:p>
            <a:r>
              <a:rPr lang="it-IT" dirty="0" smtClean="0"/>
              <a:t>A partire dall'età di Caracalla si nota nella produzione di sarcofagi scolpiti una sorta di reazione al pittoricismo di esempi precedenti (fine II-inizio III secolo, come il sarcofago di </a:t>
            </a:r>
            <a:r>
              <a:rPr lang="it-IT" dirty="0" err="1" smtClean="0"/>
              <a:t>Portonaccio</a:t>
            </a:r>
            <a:r>
              <a:rPr lang="it-IT" dirty="0" smtClean="0"/>
              <a:t>) con un ritorno a opere dalla plastica più ricca, come documentato anche nella ritrattistica tra il 215 e il 250. Contemporaneamente si diffuse l'uso di sarcofagi con scene di caccia al leone, tra i quali il Mattei I è uno dei più antichi della serie, grazie alla predilezione di Caracalla verso Alessandro Magno e le sue </a:t>
            </a:r>
            <a:r>
              <a:rPr lang="it-IT" dirty="0" err="1" smtClean="0"/>
              <a:t>cacce</a:t>
            </a:r>
            <a:r>
              <a:rPr lang="it-IT" dirty="0" smtClean="0"/>
              <a:t>. Le scene di caccia, dal lontano influsso orientale, già tornate in auge all'epoca di Adriano, nel mondo romano vennero caricate ulteriormente di significati legati ai valori militari, come dimostra la presenza di </a:t>
            </a:r>
            <a:r>
              <a:rPr lang="it-IT" dirty="0" err="1" smtClean="0"/>
              <a:t>Virtus</a:t>
            </a:r>
            <a:r>
              <a:rPr lang="it-IT" dirty="0" smtClean="0"/>
              <a:t>-Roma in abito amazzonico accanto al cavaliere-cacciatore. Esso è raffigurato con un ritratto fisiognomico (databile tra il 220 e il 230, per la somiglianza coi modi del ritratto di Caracalla), nell'atto di scagliare una lancia verso il leone a destra, mentre un altro leone morto è più in basso. Il leone si sta lanciando minaccioso su un cacciatore caduto con il gladio e lo scudo. Dietro la personificazione di Roma-</a:t>
            </a:r>
            <a:r>
              <a:rPr lang="it-IT" dirty="0" err="1" smtClean="0"/>
              <a:t>Virtus</a:t>
            </a:r>
            <a:r>
              <a:rPr lang="it-IT" dirty="0" smtClean="0"/>
              <a:t> si trovano poi due divinità nude, forse i Dioscuri. Davanti al cavaliere si trovano infine un cavaliere con tunica e un'altra figura nuda a piedi. </a:t>
            </a:r>
          </a:p>
          <a:p>
            <a:r>
              <a:rPr lang="it-IT" dirty="0" smtClean="0"/>
              <a:t>La composizione è molto serrata, con figure che si accavallano secondo uno schema sconosciuto al classicismo del II secolo d.C. L'uso del trapano e l'abbondante chiaroscuro dell'altorilievo sono caratteristiche dell'espressionismo a cavallo tra II e III secolo, mentre la solida plasticità e coerenza delle figure è indice del perdurante classicismo. </a:t>
            </a:r>
          </a:p>
          <a:p>
            <a:r>
              <a:rPr lang="it-IT" dirty="0" smtClean="0"/>
              <a:t>Questo schema compositivo venne riproposto con poche variazioni nei sarcofagi di caccia successivi. </a:t>
            </a:r>
            <a:endParaRPr lang="it-IT" dirty="0"/>
          </a:p>
        </p:txBody>
      </p:sp>
      <p:sp>
        <p:nvSpPr>
          <p:cNvPr id="4" name="Segnaposto numero diapositiva 3"/>
          <p:cNvSpPr>
            <a:spLocks noGrp="1"/>
          </p:cNvSpPr>
          <p:nvPr>
            <p:ph type="sldNum" sz="quarter" idx="10"/>
          </p:nvPr>
        </p:nvSpPr>
        <p:spPr/>
        <p:txBody>
          <a:bodyPr/>
          <a:lstStyle/>
          <a:p>
            <a:fld id="{39FA0DB0-BB6D-4C12-9310-0ECF1B091C65}" type="slidenum">
              <a:rPr lang="it-IT" smtClean="0">
                <a:solidFill>
                  <a:prstClr val="black"/>
                </a:solidFill>
              </a:rPr>
              <a:pPr/>
              <a:t>1</a:t>
            </a:fld>
            <a:endParaRPr lang="it-IT">
              <a:solidFill>
                <a:prstClr val="black"/>
              </a:solidFill>
            </a:endParaRPr>
          </a:p>
        </p:txBody>
      </p:sp>
    </p:spTree>
    <p:extLst>
      <p:ext uri="{BB962C8B-B14F-4D97-AF65-F5344CB8AC3E}">
        <p14:creationId xmlns:p14="http://schemas.microsoft.com/office/powerpoint/2010/main" val="101049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51E90EE-F121-4312-994E-EB9BC3DDCF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123745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1E90EE-F121-4312-994E-EB9BC3DDCF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100649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1E90EE-F121-4312-994E-EB9BC3DDCF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119682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1E90EE-F121-4312-994E-EB9BC3DDCF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273320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51E90EE-F121-4312-994E-EB9BC3DDCF1F}" type="datetimeFigureOut">
              <a:rPr lang="it-IT" smtClean="0"/>
              <a:t>20/09/2018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269735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51E90EE-F121-4312-994E-EB9BC3DDCF1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237259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51E90EE-F121-4312-994E-EB9BC3DDCF1F}" type="datetimeFigureOut">
              <a:rPr lang="it-IT" smtClean="0"/>
              <a:t>20/09/2018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2924718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51E90EE-F121-4312-994E-EB9BC3DDCF1F}" type="datetimeFigureOut">
              <a:rPr lang="it-IT" smtClean="0"/>
              <a:t>20/09/2018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394386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51E90EE-F121-4312-994E-EB9BC3DDCF1F}" type="datetimeFigureOut">
              <a:rPr lang="it-IT" smtClean="0"/>
              <a:t>20/09/2018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370939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51E90EE-F121-4312-994E-EB9BC3DDCF1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4114296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51E90EE-F121-4312-994E-EB9BC3DDCF1F}" type="datetimeFigureOut">
              <a:rPr lang="it-IT" smtClean="0"/>
              <a:t>20/09/2018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C2B8DE8-F4F9-4692-B335-B1D957919E60}" type="slidenum">
              <a:rPr lang="it-IT" smtClean="0"/>
              <a:t>‹N›</a:t>
            </a:fld>
            <a:endParaRPr lang="it-IT"/>
          </a:p>
        </p:txBody>
      </p:sp>
    </p:spTree>
    <p:extLst>
      <p:ext uri="{BB962C8B-B14F-4D97-AF65-F5344CB8AC3E}">
        <p14:creationId xmlns:p14="http://schemas.microsoft.com/office/powerpoint/2010/main" val="308725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E90EE-F121-4312-994E-EB9BC3DDCF1F}" type="datetimeFigureOut">
              <a:rPr lang="it-IT" smtClean="0"/>
              <a:t>20/09/2018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B8DE8-F4F9-4692-B335-B1D957919E60}" type="slidenum">
              <a:rPr lang="it-IT" smtClean="0"/>
              <a:t>‹N›</a:t>
            </a:fld>
            <a:endParaRPr lang="it-IT"/>
          </a:p>
        </p:txBody>
      </p:sp>
    </p:spTree>
    <p:extLst>
      <p:ext uri="{BB962C8B-B14F-4D97-AF65-F5344CB8AC3E}">
        <p14:creationId xmlns:p14="http://schemas.microsoft.com/office/powerpoint/2010/main" val="294643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 Sarcofago Mattei I, </a:t>
            </a:r>
            <a:r>
              <a:rPr lang="it-IT" sz="2000" dirty="0" err="1" smtClean="0"/>
              <a:t>3.o</a:t>
            </a:r>
            <a:r>
              <a:rPr lang="it-IT" sz="2000" dirty="0" smtClean="0"/>
              <a:t> sec., marmo bianco, h 131, </a:t>
            </a:r>
            <a:r>
              <a:rPr lang="it-IT" sz="2000" dirty="0" err="1" smtClean="0"/>
              <a:t>PalazzoMmattei</a:t>
            </a:r>
            <a:r>
              <a:rPr lang="it-IT" sz="2000" dirty="0" smtClean="0"/>
              <a:t> di Giove, Roma</a:t>
            </a:r>
            <a:endParaRPr lang="it-IT" sz="2000" dirty="0"/>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5906" cy="47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14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Sarcofago di Elena</a:t>
            </a:r>
            <a:endParaRPr lang="it-IT" sz="2000" dirty="0"/>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43768"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411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92" y="-5316"/>
            <a:ext cx="9264908" cy="5018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6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35646"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61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247985"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517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580" y="0"/>
            <a:ext cx="9695723"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086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8"/>
            <a:ext cx="9219719" cy="472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15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84221"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284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578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548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4216" y="1600200"/>
            <a:ext cx="681556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6215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427</Words>
  <Application>Microsoft Office PowerPoint</Application>
  <PresentationFormat>Presentazione su schermo (4:3)</PresentationFormat>
  <Paragraphs>25</Paragraphs>
  <Slides>10</Slides>
  <Notes>1</Notes>
  <HiddenSlides>0</HiddenSlides>
  <MMClips>0</MMClips>
  <ScaleCrop>false</ScaleCrop>
  <HeadingPairs>
    <vt:vector size="4" baseType="variant">
      <vt:variant>
        <vt:lpstr>Tema</vt:lpstr>
      </vt:variant>
      <vt:variant>
        <vt:i4>1</vt:i4>
      </vt:variant>
      <vt:variant>
        <vt:lpstr>Titoli diapositive</vt:lpstr>
      </vt:variant>
      <vt:variant>
        <vt:i4>10</vt:i4>
      </vt:variant>
    </vt:vector>
  </HeadingPairs>
  <TitlesOfParts>
    <vt:vector size="11" baseType="lpstr">
      <vt:lpstr>Tema di Office</vt:lpstr>
      <vt:lpstr>, Sarcofago Mattei I, 3.o sec., marmo bianco, h 131, PalazzoMmattei di Giove, Roma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Sarcofago di Elena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Sarcofago Mattei I, 3.o sec., marmo bianco, h 131, PalazzoMmattei di Giove, Roma</dc:title>
  <dc:creator>lenovo</dc:creator>
  <cp:lastModifiedBy>lenovo</cp:lastModifiedBy>
  <cp:revision>1</cp:revision>
  <dcterms:created xsi:type="dcterms:W3CDTF">2018-09-20T13:12:23Z</dcterms:created>
  <dcterms:modified xsi:type="dcterms:W3CDTF">2018-09-20T13:12:57Z</dcterms:modified>
</cp:coreProperties>
</file>