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41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2B7D4-3A10-49BE-B005-999D773D22B0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D3F41-7095-4038-BB07-E437AAAC9F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324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3" Type="http://schemas.openxmlformats.org/officeDocument/2006/relationships/hyperlink" Target="https://it.wikipedia.org/wiki/298_a.C." TargetMode="External"/><Relationship Id="rId18" Type="http://schemas.openxmlformats.org/officeDocument/2006/relationships/hyperlink" Target="https://it.wikipedia.org/wiki/270_a.C." TargetMode="External"/><Relationship Id="rId26" Type="http://schemas.openxmlformats.org/officeDocument/2006/relationships/hyperlink" Target="https://it.wikipedia.org/w/index.php?title=Lucio_Cornelio_Scipione_Barbato&amp;veaction=edit&amp;section=1" TargetMode="External"/><Relationship Id="rId39" Type="http://schemas.openxmlformats.org/officeDocument/2006/relationships/hyperlink" Target="https://it.wikipedia.org/w/index.php?title=Lucio_Cornelio_Scipione_Barbato&amp;action=edit&amp;section=2" TargetMode="External"/><Relationship Id="rId21" Type="http://schemas.openxmlformats.org/officeDocument/2006/relationships/hyperlink" Target="https://it.wikipedia.org/wiki/Roma_(citt%C3%A0_antica)" TargetMode="External"/><Relationship Id="rId34" Type="http://schemas.openxmlformats.org/officeDocument/2006/relationships/hyperlink" Target="https://it.wikipedia.org/wiki/Lucani" TargetMode="External"/><Relationship Id="rId42" Type="http://schemas.openxmlformats.org/officeDocument/2006/relationships/hyperlink" Target="https://it.wikipedia.org/wiki/Scipionum_elogia" TargetMode="External"/><Relationship Id="rId47" Type="http://schemas.openxmlformats.org/officeDocument/2006/relationships/hyperlink" Target="https://it.wikipedia.org/wiki/Censore_(storia_romana)" TargetMode="External"/><Relationship Id="rId50" Type="http://schemas.openxmlformats.org/officeDocument/2006/relationships/hyperlink" Target="https://it.wikipedia.org/wiki/Sangro" TargetMode="External"/><Relationship Id="rId55" Type="http://schemas.openxmlformats.org/officeDocument/2006/relationships/hyperlink" Target="https://it.wikipedia.org/wiki/280_a.C." TargetMode="External"/><Relationship Id="rId63" Type="http://schemas.openxmlformats.org/officeDocument/2006/relationships/hyperlink" Target="https://it.wikipedia.org/wiki/Ordine_corinzio" TargetMode="External"/><Relationship Id="rId68" Type="http://schemas.openxmlformats.org/officeDocument/2006/relationships/hyperlink" Target="https://it.wikipedia.org/wiki/Scipione_l'Africano" TargetMode="External"/><Relationship Id="rId7" Type="http://schemas.openxmlformats.org/officeDocument/2006/relationships/hyperlink" Target="https://it.wikipedia.org/wiki/Iscrizione" TargetMode="External"/><Relationship Id="rId71" Type="http://schemas.openxmlformats.org/officeDocument/2006/relationships/hyperlink" Target="https://it.wikipedia.org/wiki/Storia_dell'arte" TargetMode="External"/><Relationship Id="rId2" Type="http://schemas.openxmlformats.org/officeDocument/2006/relationships/slide" Target="../slides/slide1.xml"/><Relationship Id="rId16" Type="http://schemas.openxmlformats.org/officeDocument/2006/relationships/hyperlink" Target="https://it.wikipedia.org/wiki/Lucio_Cornelio_Scipione_Barbato#cite_note-1" TargetMode="External"/><Relationship Id="rId29" Type="http://schemas.openxmlformats.org/officeDocument/2006/relationships/hyperlink" Target="https://it.wikipedia.org/wiki/Gneo_Fulvio_Massimo_Centumalo" TargetMode="External"/><Relationship Id="rId11" Type="http://schemas.openxmlformats.org/officeDocument/2006/relationships/hyperlink" Target="https://it.wikipedia.org/wiki/Gens_Cornelia" TargetMode="External"/><Relationship Id="rId24" Type="http://schemas.openxmlformats.org/officeDocument/2006/relationships/hyperlink" Target="https://it.wikipedia.org/wiki/Lucio_Cornelio_Scipione_Barbato#Note" TargetMode="External"/><Relationship Id="rId32" Type="http://schemas.openxmlformats.org/officeDocument/2006/relationships/hyperlink" Target="https://it.wikipedia.org/wiki/Sanniti" TargetMode="External"/><Relationship Id="rId37" Type="http://schemas.openxmlformats.org/officeDocument/2006/relationships/hyperlink" Target="https://it.wikipedia.org/wiki/Lucio_Cornelio_Scipione_Barbato#cite_note-4" TargetMode="External"/><Relationship Id="rId40" Type="http://schemas.openxmlformats.org/officeDocument/2006/relationships/hyperlink" Target="https://it.wikipedia.org/wiki/Sepolcro_degli_Scipioni" TargetMode="External"/><Relationship Id="rId45" Type="http://schemas.openxmlformats.org/officeDocument/2006/relationships/hyperlink" Target="https://it.wikipedia.org/wiki/Saturnio" TargetMode="External"/><Relationship Id="rId53" Type="http://schemas.openxmlformats.org/officeDocument/2006/relationships/hyperlink" Target="https://it.wikipedia.org/wiki/Tomba_degli_Scipioni" TargetMode="External"/><Relationship Id="rId58" Type="http://schemas.openxmlformats.org/officeDocument/2006/relationships/hyperlink" Target="https://it.wikipedia.org/wiki/Pulvini" TargetMode="External"/><Relationship Id="rId66" Type="http://schemas.openxmlformats.org/officeDocument/2006/relationships/hyperlink" Target="https://it.wikipedia.org/wiki/Ellenismo" TargetMode="External"/><Relationship Id="rId74" Type="http://schemas.openxmlformats.org/officeDocument/2006/relationships/hyperlink" Target="https://it.wikipedia.org/w/index.php?title=Lucio_Cornelio_Scipione_Barbato&amp;action=edit&amp;section=3" TargetMode="External"/><Relationship Id="rId5" Type="http://schemas.openxmlformats.org/officeDocument/2006/relationships/hyperlink" Target="https://it.wikipedia.org/wiki/Repubblica_romana" TargetMode="External"/><Relationship Id="rId15" Type="http://schemas.openxmlformats.org/officeDocument/2006/relationships/hyperlink" Target="https://it.wikipedia.org/wiki/304_a.C." TargetMode="External"/><Relationship Id="rId23" Type="http://schemas.openxmlformats.org/officeDocument/2006/relationships/hyperlink" Target="https://it.wikipedia.org/wiki/Lucio_Cornelio_Scipione_Barbato#Sarcofago" TargetMode="External"/><Relationship Id="rId28" Type="http://schemas.openxmlformats.org/officeDocument/2006/relationships/hyperlink" Target="https://it.wikipedia.org/wiki/299_a.C." TargetMode="External"/><Relationship Id="rId36" Type="http://schemas.openxmlformats.org/officeDocument/2006/relationships/hyperlink" Target="https://it.wikipedia.org/wiki/Falisci" TargetMode="External"/><Relationship Id="rId49" Type="http://schemas.openxmlformats.org/officeDocument/2006/relationships/hyperlink" Target="https://it.wikipedia.org/wiki/Sannio" TargetMode="External"/><Relationship Id="rId57" Type="http://schemas.openxmlformats.org/officeDocument/2006/relationships/hyperlink" Target="https://it.wikipedia.org/wiki/Metopa" TargetMode="External"/><Relationship Id="rId61" Type="http://schemas.openxmlformats.org/officeDocument/2006/relationships/hyperlink" Target="https://it.wikipedia.org/wiki/Ordine_dorico" TargetMode="External"/><Relationship Id="rId10" Type="http://schemas.openxmlformats.org/officeDocument/2006/relationships/hyperlink" Target="https://it.wikipedia.org/wiki/Gens" TargetMode="External"/><Relationship Id="rId19" Type="http://schemas.openxmlformats.org/officeDocument/2006/relationships/hyperlink" Target="https://it.wikipedia.org/wiki/Politico" TargetMode="External"/><Relationship Id="rId31" Type="http://schemas.openxmlformats.org/officeDocument/2006/relationships/hyperlink" Target="https://it.wikipedia.org/wiki/Etruschi" TargetMode="External"/><Relationship Id="rId44" Type="http://schemas.openxmlformats.org/officeDocument/2006/relationships/hyperlink" Target="https://it.wikipedia.org/wiki/Latino_arcaico" TargetMode="External"/><Relationship Id="rId52" Type="http://schemas.openxmlformats.org/officeDocument/2006/relationships/hyperlink" Target="http://db.edcs.eu/epigr/epi_einzel_it.php?p_belegstelle=CIL+06,+01284&amp;r_sortierung=Belegstelle" TargetMode="External"/><Relationship Id="rId60" Type="http://schemas.openxmlformats.org/officeDocument/2006/relationships/hyperlink" Target="https://it.wikipedia.org/wiki/Acanto_(ornamento)" TargetMode="External"/><Relationship Id="rId65" Type="http://schemas.openxmlformats.org/officeDocument/2006/relationships/hyperlink" Target="https://it.wikipedia.org/wiki/Sicilia" TargetMode="External"/><Relationship Id="rId73" Type="http://schemas.openxmlformats.org/officeDocument/2006/relationships/hyperlink" Target="https://it.wikipedia.org/w/index.php?title=Lucio_Cornelio_Scipione_Barbato&amp;veaction=edit&amp;section=3" TargetMode="External"/><Relationship Id="rId4" Type="http://schemas.openxmlformats.org/officeDocument/2006/relationships/hyperlink" Target="https://it.wikipedia.org/wiki/Console_romano" TargetMode="External"/><Relationship Id="rId9" Type="http://schemas.openxmlformats.org/officeDocument/2006/relationships/hyperlink" Target="https://it.wikipedia.org/wiki/Lucio_Cornelio_Scipione_(console_259_a.C.)" TargetMode="External"/><Relationship Id="rId14" Type="http://schemas.openxmlformats.org/officeDocument/2006/relationships/hyperlink" Target="https://it.wikipedia.org/wiki/Pontefice_massimo_(storia_romana)" TargetMode="External"/><Relationship Id="rId22" Type="http://schemas.openxmlformats.org/officeDocument/2006/relationships/hyperlink" Target="https://it.wikipedia.org/wiki/Lucio_Cornelio_Scipione_Barbato#Biografia" TargetMode="External"/><Relationship Id="rId27" Type="http://schemas.openxmlformats.org/officeDocument/2006/relationships/hyperlink" Target="https://it.wikipedia.org/w/index.php?title=Lucio_Cornelio_Scipione_Barbato&amp;action=edit&amp;section=1" TargetMode="External"/><Relationship Id="rId30" Type="http://schemas.openxmlformats.org/officeDocument/2006/relationships/hyperlink" Target="https://it.wikipedia.org/wiki/Lucio_Cornelio_Scipione_Barbato#cite_note-2" TargetMode="External"/><Relationship Id="rId35" Type="http://schemas.openxmlformats.org/officeDocument/2006/relationships/hyperlink" Target="https://it.wikipedia.org/wiki/Volterra" TargetMode="External"/><Relationship Id="rId43" Type="http://schemas.openxmlformats.org/officeDocument/2006/relationships/hyperlink" Target="https://it.wikipedia.org/wiki/Laudatio_funebris" TargetMode="External"/><Relationship Id="rId48" Type="http://schemas.openxmlformats.org/officeDocument/2006/relationships/hyperlink" Target="https://it.wikipedia.org/wiki/Edile_(storia_romana)" TargetMode="External"/><Relationship Id="rId56" Type="http://schemas.openxmlformats.org/officeDocument/2006/relationships/hyperlink" Target="https://it.wikipedia.org/wiki/Triglifi" TargetMode="External"/><Relationship Id="rId64" Type="http://schemas.openxmlformats.org/officeDocument/2006/relationships/hyperlink" Target="https://it.wikipedia.org/wiki/Magna_Grecia" TargetMode="External"/><Relationship Id="rId69" Type="http://schemas.openxmlformats.org/officeDocument/2006/relationships/hyperlink" Target="https://it.wikipedia.org/wiki/Etruria" TargetMode="External"/><Relationship Id="rId8" Type="http://schemas.openxmlformats.org/officeDocument/2006/relationships/hyperlink" Target="https://it.wikipedia.org/wiki/Gneo_Cornelio_Scipione_Asina" TargetMode="External"/><Relationship Id="rId51" Type="http://schemas.openxmlformats.org/officeDocument/2006/relationships/hyperlink" Target="https://it.wikipedia.org/wiki/Corpus_Inscriptionum_Latinarum" TargetMode="External"/><Relationship Id="rId72" Type="http://schemas.openxmlformats.org/officeDocument/2006/relationships/hyperlink" Target="https://it.wikipedia.org/wiki/Epigrafia" TargetMode="External"/><Relationship Id="rId3" Type="http://schemas.openxmlformats.org/officeDocument/2006/relationships/hyperlink" Target="https://it.wikipedia.org/wiki/Lucio_Cornelio_Scipione_Barbato#p-search" TargetMode="External"/><Relationship Id="rId12" Type="http://schemas.openxmlformats.org/officeDocument/2006/relationships/hyperlink" Target="https://it.wikipedia.org/wiki/Console_(storia_romana)" TargetMode="External"/><Relationship Id="rId17" Type="http://schemas.openxmlformats.org/officeDocument/2006/relationships/hyperlink" Target="https://it.wikipedia.org/wiki/337_a.C." TargetMode="External"/><Relationship Id="rId25" Type="http://schemas.openxmlformats.org/officeDocument/2006/relationships/hyperlink" Target="https://it.wikipedia.org/wiki/Lucio_Cornelio_Scipione_Barbato#Altri_progetti" TargetMode="External"/><Relationship Id="rId33" Type="http://schemas.openxmlformats.org/officeDocument/2006/relationships/hyperlink" Target="https://it.wikipedia.org/wiki/Lucio_Cornelio_Scipione_Barbato#cite_note-3" TargetMode="External"/><Relationship Id="rId38" Type="http://schemas.openxmlformats.org/officeDocument/2006/relationships/hyperlink" Target="https://it.wikipedia.org/w/index.php?title=Lucio_Cornelio_Scipione_Barbato&amp;veaction=edit&amp;section=2" TargetMode="External"/><Relationship Id="rId46" Type="http://schemas.openxmlformats.org/officeDocument/2006/relationships/hyperlink" Target="https://it.wikipedia.org/w/index.php?title=Fastigium&amp;action=edit&amp;redlink=1" TargetMode="External"/><Relationship Id="rId59" Type="http://schemas.openxmlformats.org/officeDocument/2006/relationships/hyperlink" Target="https://it.wikipedia.org/wiki/Volute" TargetMode="External"/><Relationship Id="rId67" Type="http://schemas.openxmlformats.org/officeDocument/2006/relationships/hyperlink" Target="https://it.wikipedia.org/wiki/Filippo_Coarelli" TargetMode="External"/><Relationship Id="rId20" Type="http://schemas.openxmlformats.org/officeDocument/2006/relationships/hyperlink" Target="https://it.wikipedia.org/wiki/Militare" TargetMode="External"/><Relationship Id="rId41" Type="http://schemas.openxmlformats.org/officeDocument/2006/relationships/hyperlink" Target="https://it.wikipedia.org/wiki/Musei_Vaticani" TargetMode="External"/><Relationship Id="rId54" Type="http://schemas.openxmlformats.org/officeDocument/2006/relationships/hyperlink" Target="https://it.wikipedia.org/wiki/Peperino" TargetMode="External"/><Relationship Id="rId62" Type="http://schemas.openxmlformats.org/officeDocument/2006/relationships/hyperlink" Target="https://it.wikipedia.org/wiki/Ordine_ionico" TargetMode="External"/><Relationship Id="rId70" Type="http://schemas.openxmlformats.org/officeDocument/2006/relationships/hyperlink" Target="https://it.wikipedia.org/wiki/Lucio_Cornelio_Scipione_Barbato#cite_note-5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it.wikipedia.org/wiki/Sarcofago_di_Scipione_Barbato" TargetMode="Externa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useivaticani.va/content/museivaticani/it/collezioni/musei/museo-pio-clementino.html" TargetMode="External"/><Relationship Id="rId3" Type="http://schemas.openxmlformats.org/officeDocument/2006/relationships/hyperlink" Target="http://www.museivaticani.va/content/museivaticani/it/collezioni/capolavori/museo-pio-clementino.html" TargetMode="External"/><Relationship Id="rId7" Type="http://schemas.openxmlformats.org/officeDocument/2006/relationships/hyperlink" Target="http://www.museivaticani.va/content/museivaticani/it/collezioni/musei.html" TargetMode="External"/><Relationship Id="rId12" Type="http://schemas.openxmlformats.org/officeDocument/2006/relationships/hyperlink" Target="http://www.museivaticani.va/content/museivaticani/fr.html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museivaticani.va/content/museivaticani/it/collezioni.html" TargetMode="External"/><Relationship Id="rId11" Type="http://schemas.openxmlformats.org/officeDocument/2006/relationships/hyperlink" Target="http://www.museivaticani.va/content/museivaticani/de.html" TargetMode="External"/><Relationship Id="rId5" Type="http://schemas.openxmlformats.org/officeDocument/2006/relationships/hyperlink" Target="http://www.museivaticani.va/content/museivaticani/it.html" TargetMode="External"/><Relationship Id="rId10" Type="http://schemas.openxmlformats.org/officeDocument/2006/relationships/hyperlink" Target="http://www.museivaticani.va/content/museivaticani/es.html" TargetMode="External"/><Relationship Id="rId4" Type="http://schemas.openxmlformats.org/officeDocument/2006/relationships/hyperlink" Target="http://www.museivaticani.va/content/museivaticani/it/collezioni/musei/museo-pio-clementino/sarcofago-scipione-barbato.html" TargetMode="External"/><Relationship Id="rId9" Type="http://schemas.openxmlformats.org/officeDocument/2006/relationships/hyperlink" Target="http://www.museivaticani.va/content/museivaticani/en.html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0" fontAlgn="ctr"/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3"/>
              </a:rPr>
              <a:t>Jump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3"/>
              </a:rPr>
              <a:t> to 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3"/>
              </a:rPr>
              <a:t>search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Lucio Cornelio Scipione Barbato</a:t>
            </a:r>
          </a:p>
          <a:p>
            <a:pPr algn="ctr" rtl="0" fontAlgn="ctr"/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4" tooltip="Console romano"/>
              </a:rPr>
              <a:t>Console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della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5" tooltip="Repubblica romana"/>
              </a:rPr>
              <a:t>Repubblica romana</a:t>
            </a:r>
            <a:endParaRPr lang="it-IT" b="0" i="0" u="none" strike="noStrike" dirty="0" smtClean="0">
              <a:solidFill>
                <a:srgbClr val="222222"/>
              </a:solidFill>
              <a:effectLst/>
              <a:latin typeface="Arial"/>
            </a:endParaRPr>
          </a:p>
          <a:p>
            <a:pPr algn="l" rtl="0"/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6" tooltip="Sarcofago di Scipione Barbato"/>
              </a:rPr>
              <a:t>Sarcofago di Scipione Barbato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, con sotto la trasposizione grafica dell'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7" tooltip="Iscrizione"/>
              </a:rPr>
              <a:t>iscrizione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Nome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 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originale</a:t>
            </a:r>
            <a:r>
              <a:rPr lang="it-IT" b="0" i="1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Lucius</a:t>
            </a:r>
            <a:r>
              <a:rPr lang="it-IT" b="0" i="1" u="none" strike="noStrike" dirty="0" smtClean="0">
                <a:solidFill>
                  <a:srgbClr val="222222"/>
                </a:solidFill>
                <a:effectLst/>
                <a:latin typeface="Arial"/>
              </a:rPr>
              <a:t> </a:t>
            </a:r>
            <a:r>
              <a:rPr lang="it-IT" b="0" i="1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Cornelius</a:t>
            </a:r>
            <a:r>
              <a:rPr lang="it-IT" b="0" i="1" u="none" strike="noStrike" dirty="0" smtClean="0">
                <a:solidFill>
                  <a:srgbClr val="222222"/>
                </a:solidFill>
                <a:effectLst/>
                <a:latin typeface="Arial"/>
              </a:rPr>
              <a:t> Scipio </a:t>
            </a:r>
            <a:r>
              <a:rPr lang="it-IT" b="0" i="1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Barbatus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Figli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8" tooltip="Gneo Cornelio Scipione Asina"/>
              </a:rPr>
              <a:t>Gneo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8" tooltip="Gneo Cornelio Scipione Asina"/>
              </a:rPr>
              <a:t> Cornelio Scipione Asina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/>
            </a:r>
            <a:b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</a:b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9" tooltip="Lucio Cornelio Scipione (console 259 a.C.)"/>
              </a:rPr>
              <a:t>Lucio Cornelio 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9" tooltip="Lucio Cornelio Scipione (console 259 a.C.)"/>
              </a:rPr>
              <a:t>Scipione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10" tooltip="Gens"/>
              </a:rPr>
              <a:t>Gens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11" tooltip="Gens Cornelia"/>
              </a:rPr>
              <a:t>Cornelia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12" tooltip="Console (storia romana)"/>
              </a:rPr>
              <a:t>Consolato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13" tooltip="298 a.C."/>
              </a:rPr>
              <a:t>298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13" tooltip="298 a.C."/>
              </a:rPr>
              <a:t> 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13" tooltip="298 a.C."/>
              </a:rPr>
              <a:t>a.C.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14" tooltip="Pontefice massimo (storia romana)"/>
              </a:rPr>
              <a:t>Pontificato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14" tooltip="Pontefice massimo (storia romana)"/>
              </a:rPr>
              <a:t> 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14" tooltip="Pontefice massimo (storia romana)"/>
              </a:rPr>
              <a:t>max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dal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15" tooltip="304 a.C."/>
              </a:rPr>
              <a:t>304 a.C.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</a:t>
            </a:r>
            <a:r>
              <a:rPr lang="it-IT" b="1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Lucio Cornelio Scipione Barbato</a:t>
            </a:r>
            <a:r>
              <a:rPr lang="it-IT" b="0" i="0" u="none" strike="noStrike" baseline="30000" dirty="0" smtClean="0">
                <a:solidFill>
                  <a:srgbClr val="0645AD"/>
                </a:solidFill>
                <a:effectLst/>
                <a:latin typeface="Arial"/>
                <a:hlinkClick r:id="rId16"/>
              </a:rPr>
              <a:t>[1]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(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17" tooltip="337 a.C."/>
              </a:rPr>
              <a:t>337 a.C.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–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18" tooltip="270 a.C."/>
              </a:rPr>
              <a:t>270 a.C.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) è stato un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19" tooltip="Politico"/>
              </a:rPr>
              <a:t>politico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e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20" tooltip="Militare"/>
              </a:rPr>
              <a:t>militare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21" tooltip="Roma (città antica)"/>
              </a:rPr>
              <a:t>romano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,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12" tooltip="Console (storia romana)"/>
              </a:rPr>
              <a:t>console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nel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13" tooltip="298 a.C."/>
              </a:rPr>
              <a:t>298 a.C.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</a:t>
            </a:r>
          </a:p>
          <a:p>
            <a:pPr algn="ctr" rtl="0"/>
            <a:r>
              <a:rPr lang="it-IT" b="1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Indice</a:t>
            </a:r>
          </a:p>
          <a:p>
            <a:pPr algn="l" rtl="0">
              <a:buFont typeface="Arial"/>
              <a:buChar char="•"/>
            </a:pP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  <a:hlinkClick r:id="rId22"/>
              </a:rPr>
              <a:t>1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22"/>
              </a:rPr>
              <a:t> Biografia</a:t>
            </a:r>
            <a:endParaRPr lang="it-IT" b="0" i="0" u="none" strike="noStrike" dirty="0" smtClean="0">
              <a:solidFill>
                <a:srgbClr val="222222"/>
              </a:solidFill>
              <a:effectLst/>
              <a:latin typeface="Arial"/>
            </a:endParaRPr>
          </a:p>
          <a:p>
            <a:pPr algn="l" rtl="0">
              <a:buFont typeface="Arial"/>
              <a:buChar char="•"/>
            </a:pP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  <a:hlinkClick r:id="rId23"/>
              </a:rPr>
              <a:t>2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23"/>
              </a:rPr>
              <a:t> Sarcofago</a:t>
            </a:r>
            <a:endParaRPr lang="it-IT" b="0" i="0" u="none" strike="noStrike" dirty="0" smtClean="0">
              <a:solidFill>
                <a:srgbClr val="222222"/>
              </a:solidFill>
              <a:effectLst/>
              <a:latin typeface="Arial"/>
            </a:endParaRPr>
          </a:p>
          <a:p>
            <a:pPr algn="l" rtl="0">
              <a:buFont typeface="Arial"/>
              <a:buChar char="•"/>
            </a:pP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  <a:hlinkClick r:id="rId24"/>
              </a:rPr>
              <a:t>3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24"/>
              </a:rPr>
              <a:t> Note</a:t>
            </a:r>
            <a:endParaRPr lang="it-IT" b="0" i="0" u="none" strike="noStrike" dirty="0" smtClean="0">
              <a:solidFill>
                <a:srgbClr val="222222"/>
              </a:solidFill>
              <a:effectLst/>
              <a:latin typeface="Arial"/>
            </a:endParaRPr>
          </a:p>
          <a:p>
            <a:pPr algn="l" rtl="0">
              <a:buFont typeface="Arial"/>
              <a:buChar char="•"/>
            </a:pP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  <a:hlinkClick r:id="rId25"/>
              </a:rPr>
              <a:t>4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25"/>
              </a:rPr>
              <a:t> Altri progetti</a:t>
            </a:r>
            <a:endParaRPr lang="it-IT" b="0" i="0" u="none" strike="noStrike" dirty="0" smtClean="0">
              <a:solidFill>
                <a:srgbClr val="222222"/>
              </a:solidFill>
              <a:effectLst/>
              <a:latin typeface="Arial"/>
            </a:endParaRPr>
          </a:p>
          <a:p>
            <a:pPr algn="l" rtl="0"/>
            <a:r>
              <a:rPr lang="it-IT" b="0" i="0" u="none" strike="noStrike" dirty="0" smtClean="0">
                <a:solidFill>
                  <a:srgbClr val="000000"/>
                </a:solidFill>
                <a:effectLst/>
                <a:latin typeface="&amp;quot"/>
              </a:rPr>
              <a:t>Biografia</a:t>
            </a:r>
            <a:r>
              <a:rPr lang="it-IT" b="0" i="0" u="none" strike="noStrike" dirty="0" smtClean="0">
                <a:solidFill>
                  <a:srgbClr val="54595D"/>
                </a:solidFill>
                <a:effectLst/>
                <a:latin typeface="Arial"/>
              </a:rPr>
              <a:t>[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26" tooltip="Modifica la sezione Biografia"/>
              </a:rPr>
              <a:t>modifica</a:t>
            </a:r>
            <a:r>
              <a:rPr lang="it-IT" b="0" i="0" u="none" strike="noStrike" dirty="0" smtClean="0">
                <a:solidFill>
                  <a:srgbClr val="54595D"/>
                </a:solidFill>
                <a:effectLst/>
                <a:latin typeface="Arial"/>
              </a:rPr>
              <a:t> |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27" tooltip="Modifica la sezione Biografia"/>
              </a:rPr>
              <a:t>modifica 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27" tooltip="Modifica la sezione Biografia"/>
              </a:rPr>
              <a:t>wikitesto</a:t>
            </a:r>
            <a:r>
              <a:rPr lang="it-IT" b="0" i="0" u="none" strike="noStrike" dirty="0" smtClean="0">
                <a:solidFill>
                  <a:srgbClr val="54595D"/>
                </a:solidFill>
                <a:effectLst/>
                <a:latin typeface="Arial"/>
              </a:rPr>
              <a:t>]</a:t>
            </a:r>
            <a:endParaRPr lang="it-IT" b="0" i="0" u="none" strike="noStrike" dirty="0" smtClean="0">
              <a:solidFill>
                <a:srgbClr val="000000"/>
              </a:solidFill>
              <a:effectLst/>
              <a:latin typeface="&amp;quot"/>
            </a:endParaRPr>
          </a:p>
          <a:p>
            <a:pPr algn="l" rtl="0"/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Fu eletto console per l'anno successivo nel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28" tooltip="299 a.C."/>
              </a:rPr>
              <a:t>299 a.C.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con 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29" tooltip="Gneo Fulvio Massimo Centumalo"/>
              </a:rPr>
              <a:t>Gneo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29" tooltip="Gneo Fulvio Massimo Centumalo"/>
              </a:rPr>
              <a:t> Fulvio Massimo 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29" tooltip="Gneo Fulvio Massimo Centumalo"/>
              </a:rPr>
              <a:t>Centumalo</a:t>
            </a:r>
            <a:r>
              <a:rPr lang="it-IT" b="0" i="0" u="none" strike="noStrike" baseline="30000" dirty="0" smtClean="0">
                <a:solidFill>
                  <a:srgbClr val="0645AD"/>
                </a:solidFill>
                <a:effectLst/>
                <a:latin typeface="Arial"/>
                <a:hlinkClick r:id="rId30"/>
              </a:rPr>
              <a:t>[2]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. Mentre a Lucio Cornelio toccò in sorte la campagna contro gli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31" tooltip="Etruschi"/>
              </a:rPr>
              <a:t>Etruschi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, a 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Gneo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Fulvio toccò quella contro i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32" tooltip="Sanniti"/>
              </a:rPr>
              <a:t>Sanniti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,</a:t>
            </a:r>
            <a:r>
              <a:rPr lang="it-IT" b="0" i="0" u="none" strike="noStrike" baseline="30000" dirty="0" smtClean="0">
                <a:solidFill>
                  <a:srgbClr val="0645AD"/>
                </a:solidFill>
                <a:effectLst/>
                <a:latin typeface="Arial"/>
                <a:hlinkClick r:id="rId33"/>
              </a:rPr>
              <a:t>[3]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ai quali era stata dichiarata guerra, quando non accettarono di ritirarsi dal territorio dei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34" tooltip="Lucani"/>
              </a:rPr>
              <a:t>Lucani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. L'esercito romano sconfisse quello etrusco a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35" tooltip="Volterra"/>
              </a:rPr>
              <a:t>Volterra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, dove si svolse una violentissima battaglia, il cui esito fu chiaro solo il giorno seguente al combattimento, quando i romani si accorsero che gli Etruschi, avevano abbandonato i propri accampamenti. Sulla via del ritorno, i romani saccheggiarono le campagne dei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36" tooltip="Falisci"/>
              </a:rPr>
              <a:t>Falisci</a:t>
            </a:r>
            <a:r>
              <a:rPr lang="it-IT" b="0" i="0" u="none" strike="noStrike" baseline="30000" dirty="0" smtClean="0">
                <a:solidFill>
                  <a:srgbClr val="0645AD"/>
                </a:solidFill>
                <a:effectLst/>
                <a:latin typeface="Arial"/>
                <a:hlinkClick r:id="rId37"/>
              </a:rPr>
              <a:t>[4]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. </a:t>
            </a:r>
          </a:p>
          <a:p>
            <a:pPr algn="l" rtl="0"/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Ebbe due figli: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9" tooltip="Lucio Cornelio Scipione (console 259 a.C.)"/>
              </a:rPr>
              <a:t>Lucio Cornelio Scipione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e 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8" tooltip="Gneo Cornelio Scipione Asina"/>
              </a:rPr>
              <a:t>Gneo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8" tooltip="Gneo Cornelio Scipione Asina"/>
              </a:rPr>
              <a:t> Cornelio Scipione Asina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. </a:t>
            </a:r>
          </a:p>
          <a:p>
            <a:pPr algn="l" rtl="0"/>
            <a:r>
              <a:rPr lang="it-IT" b="0" i="0" u="none" strike="noStrike" dirty="0" smtClean="0">
                <a:solidFill>
                  <a:srgbClr val="000000"/>
                </a:solidFill>
                <a:effectLst/>
                <a:latin typeface="&amp;quot"/>
              </a:rPr>
              <a:t>Sarcofago</a:t>
            </a:r>
            <a:r>
              <a:rPr lang="it-IT" b="0" i="0" u="none" strike="noStrike" dirty="0" smtClean="0">
                <a:solidFill>
                  <a:srgbClr val="54595D"/>
                </a:solidFill>
                <a:effectLst/>
                <a:latin typeface="Arial"/>
              </a:rPr>
              <a:t>[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38" tooltip="Modifica la sezione Sarcofago"/>
              </a:rPr>
              <a:t>modifica</a:t>
            </a:r>
            <a:r>
              <a:rPr lang="it-IT" b="0" i="0" u="none" strike="noStrike" dirty="0" smtClean="0">
                <a:solidFill>
                  <a:srgbClr val="54595D"/>
                </a:solidFill>
                <a:effectLst/>
                <a:latin typeface="Arial"/>
              </a:rPr>
              <a:t> |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39" tooltip="Modifica la sezione Sarcofago"/>
              </a:rPr>
              <a:t>modifica 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39" tooltip="Modifica la sezione Sarcofago"/>
              </a:rPr>
              <a:t>wikitesto</a:t>
            </a:r>
            <a:r>
              <a:rPr lang="it-IT" b="0" i="0" u="none" strike="noStrike" dirty="0" smtClean="0">
                <a:solidFill>
                  <a:srgbClr val="54595D"/>
                </a:solidFill>
                <a:effectLst/>
                <a:latin typeface="Arial"/>
              </a:rPr>
              <a:t>]</a:t>
            </a:r>
            <a:endParaRPr lang="it-IT" b="0" i="0" u="none" strike="noStrike" dirty="0" smtClean="0">
              <a:solidFill>
                <a:srgbClr val="000000"/>
              </a:solidFill>
              <a:effectLst/>
              <a:latin typeface="&amp;quot"/>
            </a:endParaRPr>
          </a:p>
          <a:p>
            <a:pPr algn="l" rtl="0"/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Il suo sarcofago, rinvenuto nel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40" tooltip="Sepolcro degli Scipioni"/>
              </a:rPr>
              <a:t>sepolcro familiare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fondato da lui stesso e ora conservato nei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41" tooltip="Musei Vaticani"/>
              </a:rPr>
              <a:t>Musei Vaticani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, mantiene intatto l'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42" tooltip="Scipionum elogia"/>
              </a:rPr>
              <a:t>epitaffio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, probabile estratto della sua </a:t>
            </a:r>
            <a:r>
              <a:rPr lang="it-IT" b="0" i="1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43" tooltip="Laudatio funebris"/>
              </a:rPr>
              <a:t>laudatio</a:t>
            </a:r>
            <a:r>
              <a:rPr lang="it-IT" b="0" i="1" u="none" strike="noStrike" dirty="0" smtClean="0">
                <a:solidFill>
                  <a:srgbClr val="0645AD"/>
                </a:solidFill>
                <a:effectLst/>
                <a:latin typeface="Arial"/>
                <a:hlinkClick r:id="rId43" tooltip="Laudatio funebris"/>
              </a:rPr>
              <a:t> </a:t>
            </a:r>
            <a:r>
              <a:rPr lang="it-IT" b="0" i="1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43" tooltip="Laudatio funebris"/>
              </a:rPr>
              <a:t>funebris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, inciso sulla parte basale del sarcofago in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44" tooltip="Latino arcaico"/>
              </a:rPr>
              <a:t>latino arcaico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e con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45" tooltip="Saturnio"/>
              </a:rPr>
              <a:t>metrica saturnina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(mentre è presente una seconda iscrizione sul </a:t>
            </a:r>
            <a:r>
              <a:rPr lang="it-IT" b="0" i="0" u="none" strike="noStrike" dirty="0" smtClean="0">
                <a:solidFill>
                  <a:srgbClr val="BA0000"/>
                </a:solidFill>
                <a:effectLst/>
                <a:latin typeface="Arial"/>
                <a:hlinkClick r:id="rId46" tooltip="Fastigium (la pagina non esiste)"/>
              </a:rPr>
              <a:t>fastigio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), al posto di una preesistente iscrizione erasa: </a:t>
            </a:r>
          </a:p>
          <a:p>
            <a:pPr algn="l" rtl="0"/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(</a:t>
            </a:r>
            <a:r>
              <a:rPr lang="it-IT" b="1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LA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) «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CORNELIVS·LVCIVS·SCIPIO·BARBATVS·GNAIVOD·PATRE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/>
            </a:r>
            <a:b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</a:b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PROGNATVS·FORTIS·VIR·SAPIENSQVE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—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QVOIVS·FORMA·VIRTVTEI·PARISVMA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/>
            </a:r>
            <a:b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</a:b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FVIT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—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CONSOL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CENSOR·AIDILIS·QVEI·FVIT·APVD·VOS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—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TAVRASIA·CISAVNA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/>
            </a:r>
            <a:b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</a:b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SAMNIO·CEPIT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—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SVBIGIT·OMNE·LOVCANA·OPSIDESQVE·ABDOVCIT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» </a:t>
            </a:r>
          </a:p>
          <a:p>
            <a:pPr algn="l" rtl="0"/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(</a:t>
            </a:r>
            <a:r>
              <a:rPr lang="it-IT" b="1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IT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) «Cornelio Lucio Scipione Barbato, generato da 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Gnaeus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suo padre, uomo forte e saggio, la cui apparenza era in armonia con la sua virtù, che fu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12" tooltip="Console (storia romana)"/>
              </a:rPr>
              <a:t>console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,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47" tooltip="Censore (storia romana)"/>
              </a:rPr>
              <a:t>censore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, e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48" tooltip="Edile (storia romana)"/>
              </a:rPr>
              <a:t>edile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fra voi - Catturò 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Taurasia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Cisauna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nel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49" tooltip="Sannio"/>
              </a:rPr>
              <a:t>Sannio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- soggiogò tutta la 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Loucana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(situata sul versante destro del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50" tooltip="Sangro"/>
              </a:rPr>
              <a:t>Sangro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) e ne tradusse ostaggi.» </a:t>
            </a:r>
          </a:p>
          <a:p>
            <a:pPr algn="l" rtl="0"/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(</a:t>
            </a:r>
            <a:r>
              <a:rPr lang="it-IT" b="0" i="1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51" tooltip="Corpus Inscriptionum Latinarum"/>
              </a:rPr>
              <a:t>CIL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</a:t>
            </a:r>
            <a:r>
              <a:rPr lang="it-IT" b="0" i="0" u="none" strike="noStrike" dirty="0" smtClean="0">
                <a:solidFill>
                  <a:srgbClr val="3366BB"/>
                </a:solidFill>
                <a:effectLst/>
                <a:latin typeface="Arial"/>
                <a:hlinkClick r:id="rId52"/>
              </a:rPr>
              <a:t>VI, 1284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) La sua censura del 280 a.C. è memorabile in quanto fu la prima sulla quale abbiamo una testimonianza affidabile, malgrado tale magistratura fosse già da molto tempo in vigore. </a:t>
            </a:r>
          </a:p>
          <a:p>
            <a:pPr algn="l" rtl="0"/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Il sarcofago, originariamente nella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53" tooltip="Tomba degli Scipioni"/>
              </a:rPr>
              <a:t>tomba degli Scipioni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sulla via Appia era in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54" tooltip="Peperino"/>
              </a:rPr>
              <a:t>peperino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, databile con relativa esattezza al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55" tooltip="280 a.C."/>
              </a:rPr>
              <a:t>280 a.C.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Era l'unico ad avere un'elaborata decorazione di ispirazione architettonica. È infatti concepito a forma di altare, con una cassa sensibilmente rastremata, con modanature in basso e, nella parte superiore, con un fregio dorico con dentelli,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56" tooltip="Triglifi"/>
              </a:rPr>
              <a:t>triglifi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e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57" tooltip="Metopa"/>
              </a:rPr>
              <a:t>metope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decorate da rosette una diversa dall'altra. Il coperchio termina con due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58" tooltip="Pulvini"/>
              </a:rPr>
              <a:t>pulvini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laterali che assomigliano di lato alle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59" tooltip="Volute"/>
              </a:rPr>
              <a:t>volute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dell'ordine ionico. Inoltre sul fianco superiore si trova scolpito un oggetto cilindrico, terminante alle due estremità con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60" tooltip="Acanto (ornamento)"/>
              </a:rPr>
              <a:t>foglie di acanto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. </a:t>
            </a:r>
          </a:p>
          <a:p>
            <a:pPr algn="l" rtl="0"/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La grande raffinatezza artistica del pezzo, con il gusto di mescolare gli stili (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61" tooltip="Ordine dorico"/>
              </a:rPr>
              <a:t>dorico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,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62" tooltip="Ordine ionico"/>
              </a:rPr>
              <a:t>ionico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e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63" tooltip="Ordine corinzio"/>
              </a:rPr>
              <a:t>corinzio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) deriva da modelli della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64" tooltip="Magna Grecia"/>
              </a:rPr>
              <a:t>Magna Grecia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o della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65" tooltip="Sicilia"/>
              </a:rPr>
              <a:t>Sicilia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ed è una straordinaria testimonianza della precoce apertura all'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66" tooltip="Ellenismo"/>
              </a:rPr>
              <a:t>ellenismo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nel circolo degli Scipioni. </a:t>
            </a:r>
          </a:p>
          <a:p>
            <a:pPr algn="l" rtl="0"/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Oltre all'elogio scolpito sulla cassa, il coperchio presenta sulla fronte un'iscrizione dipinta con il patronimico del defunto ([L(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UCIOS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) 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CORNELI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]O(S) CN(EI) F(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ILIOS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) SCIPIO). </a:t>
            </a:r>
          </a:p>
          <a:p>
            <a:pPr algn="l" rtl="0"/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È discussa la cronologia relativa delle tre iscrizioni (quella erasa sulla cassa, l'"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elogium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" ancora leggibile sulla cassa ed il patronimico dipinto sul coperchio). Secondo il 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Wölfflin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, si dovrebbe riconoscere una triplice successione: l'iscrizione dipinta sarebbe quella originaria (databile al 270 a.C. 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ca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.) a cui se ne sarebbe aggiunta una contenente i soli dati onomastici e le cariche (incisa sulla cassa intorno al 200 a.C.), erasa per far posto all'elogio (intorno al 190). Del tutto differente la ricostruzione proposta da 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67" tooltip="Filippo Coarelli"/>
              </a:rPr>
              <a:t>Coarelli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, secondo il quale la più antica iscrizione (270 a.C. </a:t>
            </a:r>
            <a:r>
              <a:rPr lang="it-IT" b="0" i="0" u="none" strike="noStrike" dirty="0" err="1" smtClean="0">
                <a:solidFill>
                  <a:srgbClr val="222222"/>
                </a:solidFill>
                <a:effectLst/>
                <a:latin typeface="Arial"/>
              </a:rPr>
              <a:t>ca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.) sarebbe quella scalpellata, trascritta sul coperchio intorno al 190 a.C. per far posto all'elogio: questo intervento potrebbe essere stato commissionato da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68" tooltip="Scipione l'Africano"/>
              </a:rPr>
              <a:t>Scipione l'Africano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. È probabile che nel corso di una delle trascrizioni si sia incorsi nell'errore di attribuire a Scipione il trionfo sui Lucani, mentre Livio parla dell'assegnazione allo stesso dell'incarico provinciale in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69" tooltip="Etruria"/>
              </a:rPr>
              <a:t>Etruria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.</a:t>
            </a:r>
            <a:r>
              <a:rPr lang="it-IT" b="0" i="0" u="none" strike="noStrike" baseline="30000" dirty="0" smtClean="0">
                <a:solidFill>
                  <a:srgbClr val="0645AD"/>
                </a:solidFill>
                <a:effectLst/>
                <a:latin typeface="Arial"/>
                <a:hlinkClick r:id="rId70"/>
              </a:rPr>
              <a:t>[5]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La fonte archeologica insieme a quella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71" tooltip="Storia dell'arte"/>
              </a:rPr>
              <a:t>storico artistica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e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72" tooltip="Epigrafia"/>
              </a:rPr>
              <a:t>epigrafica</a:t>
            </a:r>
            <a:r>
              <a:rPr lang="it-IT" b="0" i="0" u="none" strike="noStrike" dirty="0" smtClean="0">
                <a:solidFill>
                  <a:srgbClr val="222222"/>
                </a:solidFill>
                <a:effectLst/>
                <a:latin typeface="Arial"/>
              </a:rPr>
              <a:t> sembra contraddire quella letteraria. </a:t>
            </a:r>
          </a:p>
          <a:p>
            <a:pPr algn="l" rtl="0"/>
            <a:r>
              <a:rPr lang="it-IT" b="0" i="0" u="none" strike="noStrike" dirty="0" smtClean="0">
                <a:solidFill>
                  <a:srgbClr val="000000"/>
                </a:solidFill>
                <a:effectLst/>
                <a:latin typeface="&amp;quot"/>
              </a:rPr>
              <a:t>Note</a:t>
            </a:r>
            <a:r>
              <a:rPr lang="it-IT" b="0" i="0" u="none" strike="noStrike" dirty="0" smtClean="0">
                <a:solidFill>
                  <a:srgbClr val="54595D"/>
                </a:solidFill>
                <a:effectLst/>
                <a:latin typeface="Arial"/>
              </a:rPr>
              <a:t>[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73" tooltip="Modifica la sezione Note"/>
              </a:rPr>
              <a:t>modifica</a:t>
            </a:r>
            <a:r>
              <a:rPr lang="it-IT" b="0" i="0" u="none" strike="noStrike" dirty="0" smtClean="0">
                <a:solidFill>
                  <a:srgbClr val="54595D"/>
                </a:solidFill>
                <a:effectLst/>
                <a:latin typeface="Arial"/>
              </a:rPr>
              <a:t> | </a:t>
            </a:r>
            <a:r>
              <a:rPr lang="it-IT" b="0" i="0" u="none" strike="noStrike" dirty="0" smtClean="0">
                <a:solidFill>
                  <a:srgbClr val="0645AD"/>
                </a:solidFill>
                <a:effectLst/>
                <a:latin typeface="Arial"/>
                <a:hlinkClick r:id="rId74" tooltip="Modifica la sezione Note"/>
              </a:rPr>
              <a:t>modifica </a:t>
            </a:r>
            <a:r>
              <a:rPr lang="it-IT" b="0" i="0" u="none" strike="noStrike" dirty="0" err="1" smtClean="0">
                <a:solidFill>
                  <a:srgbClr val="0645AD"/>
                </a:solidFill>
                <a:effectLst/>
                <a:latin typeface="Arial"/>
                <a:hlinkClick r:id="rId74" tooltip="Modifica la sezione Note"/>
              </a:rPr>
              <a:t>wikitesto</a:t>
            </a:r>
            <a:r>
              <a:rPr lang="it-IT" b="0" i="0" u="none" strike="noStrike" dirty="0" smtClean="0">
                <a:solidFill>
                  <a:srgbClr val="54595D"/>
                </a:solidFill>
                <a:effectLst/>
                <a:latin typeface="Arial"/>
              </a:rPr>
              <a:t>]</a:t>
            </a:r>
            <a:endParaRPr lang="it-IT" b="0" i="0" u="none" strike="noStrike" dirty="0" smtClean="0">
              <a:solidFill>
                <a:srgbClr val="000000"/>
              </a:solidFill>
              <a:effectLst/>
              <a:latin typeface="&amp;quot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A0DB0-BB6D-4C12-9310-0ECF1B091C65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274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it-IT" b="1" i="0" u="none" strike="noStrike" dirty="0" smtClean="0">
                <a:solidFill>
                  <a:srgbClr val="313130"/>
                </a:solidFill>
                <a:effectLst/>
                <a:latin typeface="open_sanssemibold"/>
              </a:rPr>
              <a:t>Sarcofago di Scipione Barbato</a:t>
            </a:r>
            <a:endParaRPr lang="it-IT" b="0" i="0" u="none" strike="noStrike" dirty="0" smtClean="0">
              <a:solidFill>
                <a:srgbClr val="313130"/>
              </a:solidFill>
              <a:effectLst/>
              <a:latin typeface="open_sanssemibold"/>
            </a:endParaRPr>
          </a:p>
          <a:p>
            <a:pPr algn="l"/>
            <a:r>
              <a:rPr lang="it-IT" b="0" i="0" u="none" strike="noStrike" dirty="0" smtClean="0">
                <a:solidFill>
                  <a:srgbClr val="313130"/>
                </a:solidFill>
                <a:effectLst/>
                <a:latin typeface="open_sansregular"/>
              </a:rPr>
              <a:t>Il sarcofago in peperino, sagomato a forma di altare con volute ioniche ai lati del coperchio e un fregio dorico sulla cassa, segue modelli ellenistici dell’Italia meridionale. È il più antico e monumentale tra i sarcofagi del sepolcro della potente famiglia repubblicana degli Scipioni e accolse le spoglie del suo probabile fondatore, Lucio Cornelio Scipione Barbato, avo del trionfatore della seconda guerra punica Scipione l’Africano. Il defunto, console nel 298 a.C., è ricordato dall’iscrizione dipinta in rosso sul coperchio e dall’elogio inciso sulla cassa. Quest’ultimo celebra il suo valore e ne enumera le cariche (console, censore, edile) e le conquiste nel Sannio e in Lucania, antiche regioni pressoché corrispondenti a Molise e Basilicata. Il sarcofago è databile al 280-270 a.C., mentre agli inizi del II sec. a.C. risale l’elogio, preceduto da un testo più antico eraso. Discussa è la successione cronologica delle tre iscrizioni.</a:t>
            </a:r>
          </a:p>
          <a:p>
            <a:pPr algn="l"/>
            <a:r>
              <a:rPr lang="it-IT" b="0" i="0" u="none" strike="noStrike" dirty="0" err="1" smtClean="0">
                <a:solidFill>
                  <a:srgbClr val="313130"/>
                </a:solidFill>
                <a:effectLst/>
                <a:latin typeface="open_sansregular"/>
              </a:rPr>
              <a:t>Inv</a:t>
            </a:r>
            <a:r>
              <a:rPr lang="it-IT" b="0" i="0" u="none" strike="noStrike" dirty="0" smtClean="0">
                <a:solidFill>
                  <a:srgbClr val="313130"/>
                </a:solidFill>
                <a:effectLst/>
                <a:latin typeface="open_sansregular"/>
              </a:rPr>
              <a:t>. 1191</a:t>
            </a:r>
          </a:p>
          <a:p>
            <a:pPr algn="l"/>
            <a:r>
              <a:rPr lang="it-IT" b="0" i="0" u="none" strike="noStrike" cap="all" dirty="0" smtClean="0">
                <a:solidFill>
                  <a:srgbClr val="313130"/>
                </a:solidFill>
                <a:effectLst/>
                <a:latin typeface="open_sansregular"/>
                <a:hlinkClick r:id="rId3" tooltip="Tutti i Capolavori"/>
              </a:rPr>
              <a:t>Tutti i Capolavori</a:t>
            </a:r>
            <a:r>
              <a:rPr lang="it-IT" b="0" i="0" u="none" strike="noStrike" dirty="0" smtClean="0">
                <a:solidFill>
                  <a:srgbClr val="313130"/>
                </a:solidFill>
                <a:effectLst/>
                <a:latin typeface="open_sansregular"/>
              </a:rPr>
              <a:t> </a:t>
            </a:r>
          </a:p>
          <a:p>
            <a:pPr algn="l" fontAlgn="base"/>
            <a:r>
              <a:rPr lang="it-IT" b="0" i="0" u="none" strike="noStrike" dirty="0" smtClean="0">
                <a:solidFill>
                  <a:srgbClr val="8E8F92"/>
                </a:solidFill>
                <a:effectLst/>
                <a:latin typeface="open_sansregular"/>
                <a:hlinkClick r:id="rId4" tooltip="Stampa"/>
              </a:rPr>
              <a:t>Stampa</a:t>
            </a:r>
            <a:r>
              <a:rPr lang="it-IT" b="0" i="0" u="none" strike="noStrike" dirty="0" smtClean="0">
                <a:solidFill>
                  <a:srgbClr val="313130"/>
                </a:solidFill>
                <a:effectLst/>
                <a:latin typeface="open_sansregular"/>
              </a:rPr>
              <a:t> </a:t>
            </a:r>
            <a:r>
              <a:rPr lang="it-IT" b="0" i="0" u="none" strike="noStrike" dirty="0" smtClean="0">
                <a:solidFill>
                  <a:srgbClr val="8E8F92"/>
                </a:solidFill>
                <a:effectLst/>
                <a:latin typeface="open_sansregular"/>
              </a:rPr>
              <a:t>Condividi</a:t>
            </a:r>
          </a:p>
          <a:p>
            <a:pPr algn="l">
              <a:buFont typeface="Arial"/>
              <a:buChar char="•"/>
            </a:pPr>
            <a:r>
              <a:rPr lang="it-IT" b="0" i="0" u="none" strike="noStrike" dirty="0" smtClean="0">
                <a:solidFill>
                  <a:srgbClr val="8E8F92"/>
                </a:solidFill>
                <a:effectLst/>
                <a:latin typeface="open_sansregular"/>
                <a:hlinkClick r:id="rId4" tooltip="Aggiungi ai Preferiti"/>
              </a:rPr>
              <a:t>Aggiungi ai Preferiti</a:t>
            </a:r>
            <a:r>
              <a:rPr lang="it-IT" b="0" i="0" u="none" strike="noStrike" dirty="0" smtClean="0">
                <a:solidFill>
                  <a:srgbClr val="313130"/>
                </a:solidFill>
                <a:effectLst/>
                <a:latin typeface="open_sansregular"/>
              </a:rPr>
              <a:t> </a:t>
            </a:r>
            <a:r>
              <a:rPr lang="it-IT" b="0" i="0" u="none" strike="noStrike" dirty="0" smtClean="0">
                <a:solidFill>
                  <a:srgbClr val="8E8F92"/>
                </a:solidFill>
                <a:effectLst/>
                <a:latin typeface="open_sansregular"/>
              </a:rPr>
              <a:t>Zoom </a:t>
            </a:r>
            <a:r>
              <a:rPr lang="it-IT" b="1" i="0" u="none" strike="noStrike" dirty="0" smtClean="0">
                <a:solidFill>
                  <a:srgbClr val="313130"/>
                </a:solidFill>
                <a:effectLst/>
                <a:latin typeface="open_sansregular"/>
                <a:hlinkClick r:id="rId4"/>
              </a:rPr>
              <a:t>A</a:t>
            </a:r>
            <a:endParaRPr lang="it-IT" b="0" i="0" u="none" strike="noStrike" dirty="0" smtClean="0">
              <a:solidFill>
                <a:srgbClr val="8E8F92"/>
              </a:solidFill>
              <a:effectLst/>
              <a:latin typeface="open_sansregular"/>
            </a:endParaRPr>
          </a:p>
          <a:p>
            <a:pPr algn="l">
              <a:buFont typeface="Arial"/>
              <a:buChar char="•"/>
            </a:pPr>
            <a:r>
              <a:rPr lang="it-IT" b="0" i="0" u="none" strike="noStrike" dirty="0" smtClean="0">
                <a:solidFill>
                  <a:srgbClr val="313130"/>
                </a:solidFill>
                <a:effectLst/>
                <a:latin typeface="open_sansregular"/>
                <a:hlinkClick r:id="rId4"/>
              </a:rPr>
              <a:t>A</a:t>
            </a:r>
            <a:endParaRPr lang="it-IT" b="0" i="0" u="none" strike="noStrike" dirty="0" smtClean="0">
              <a:solidFill>
                <a:srgbClr val="8E8F92"/>
              </a:solidFill>
              <a:effectLst/>
              <a:latin typeface="open_sansregular"/>
            </a:endParaRPr>
          </a:p>
          <a:p>
            <a:pPr algn="l">
              <a:buFont typeface="Arial"/>
              <a:buChar char="•"/>
            </a:pPr>
            <a:r>
              <a:rPr lang="it-IT" b="0" i="0" u="none" strike="noStrike" dirty="0" smtClean="0">
                <a:solidFill>
                  <a:srgbClr val="313130"/>
                </a:solidFill>
                <a:effectLst/>
                <a:latin typeface="open_sansregular"/>
                <a:hlinkClick r:id="rId4"/>
              </a:rPr>
              <a:t>A</a:t>
            </a:r>
            <a:endParaRPr lang="it-IT" b="0" i="0" u="none" strike="noStrike" dirty="0" smtClean="0">
              <a:solidFill>
                <a:srgbClr val="8E8F92"/>
              </a:solidFill>
              <a:effectLst/>
              <a:latin typeface="open_sansregular"/>
            </a:endParaRPr>
          </a:p>
          <a:p>
            <a:pPr algn="l"/>
            <a:r>
              <a:rPr lang="it-IT" b="0" i="0" u="none" strike="noStrike" dirty="0" err="1" smtClean="0">
                <a:solidFill>
                  <a:srgbClr val="313130"/>
                </a:solidFill>
                <a:effectLst/>
                <a:latin typeface="open_sanssemibold"/>
              </a:rPr>
              <a:t>Breadcrumb</a:t>
            </a:r>
            <a:endParaRPr lang="it-IT" b="0" i="0" u="none" strike="noStrike" dirty="0" smtClean="0">
              <a:solidFill>
                <a:srgbClr val="313130"/>
              </a:solidFill>
              <a:effectLst/>
              <a:latin typeface="open_sanssemibold"/>
            </a:endParaRPr>
          </a:p>
          <a:p>
            <a:pPr algn="l">
              <a:buFont typeface="Arial"/>
              <a:buChar char="•"/>
            </a:pPr>
            <a:r>
              <a:rPr lang="it-IT" b="0" i="0" u="none" strike="noStrike" dirty="0" smtClean="0">
                <a:solidFill>
                  <a:srgbClr val="3B3B3A"/>
                </a:solidFill>
                <a:effectLst/>
                <a:latin typeface="open_sanslight"/>
                <a:hlinkClick r:id="rId5" tooltip="Home"/>
              </a:rPr>
              <a:t>Home </a:t>
            </a:r>
            <a:endParaRPr lang="it-IT" b="0" i="0" u="none" strike="noStrike" dirty="0" smtClean="0">
              <a:solidFill>
                <a:srgbClr val="3B3B3A"/>
              </a:solidFill>
              <a:effectLst/>
              <a:latin typeface="open_sanslight"/>
            </a:endParaRPr>
          </a:p>
          <a:p>
            <a:pPr algn="l">
              <a:buFont typeface="Arial"/>
              <a:buChar char="•"/>
            </a:pPr>
            <a:r>
              <a:rPr lang="it-IT" b="0" i="0" u="none" strike="noStrike" dirty="0" smtClean="0">
                <a:solidFill>
                  <a:srgbClr val="3B3B3A"/>
                </a:solidFill>
                <a:effectLst/>
                <a:latin typeface="open_sanslight"/>
                <a:hlinkClick r:id="rId6" tooltip="Collezioni"/>
              </a:rPr>
              <a:t>Collezioni </a:t>
            </a:r>
            <a:endParaRPr lang="it-IT" b="0" i="0" u="none" strike="noStrike" dirty="0" smtClean="0">
              <a:solidFill>
                <a:srgbClr val="3B3B3A"/>
              </a:solidFill>
              <a:effectLst/>
              <a:latin typeface="open_sanslight"/>
            </a:endParaRPr>
          </a:p>
          <a:p>
            <a:pPr algn="l">
              <a:buFont typeface="Arial"/>
              <a:buChar char="•"/>
            </a:pPr>
            <a:r>
              <a:rPr lang="it-IT" b="0" i="0" u="none" strike="noStrike" dirty="0" smtClean="0">
                <a:solidFill>
                  <a:srgbClr val="3B3B3A"/>
                </a:solidFill>
                <a:effectLst/>
                <a:latin typeface="open_sanslight"/>
                <a:hlinkClick r:id="rId7" tooltip="Musei"/>
              </a:rPr>
              <a:t>Musei </a:t>
            </a:r>
            <a:endParaRPr lang="it-IT" b="0" i="0" u="none" strike="noStrike" dirty="0" smtClean="0">
              <a:solidFill>
                <a:srgbClr val="3B3B3A"/>
              </a:solidFill>
              <a:effectLst/>
              <a:latin typeface="open_sanslight"/>
            </a:endParaRPr>
          </a:p>
          <a:p>
            <a:pPr algn="l">
              <a:buFont typeface="Arial"/>
              <a:buChar char="•"/>
            </a:pPr>
            <a:r>
              <a:rPr lang="it-IT" b="0" i="0" u="none" strike="noStrike" dirty="0" smtClean="0">
                <a:solidFill>
                  <a:srgbClr val="3B3B3A"/>
                </a:solidFill>
                <a:effectLst/>
                <a:latin typeface="open_sanslight"/>
                <a:hlinkClick r:id="rId8" tooltip="Museo Pio Clementino"/>
              </a:rPr>
              <a:t>Museo Pio Clementino </a:t>
            </a:r>
            <a:endParaRPr lang="it-IT" b="0" i="0" u="none" strike="noStrike" dirty="0" smtClean="0">
              <a:solidFill>
                <a:srgbClr val="3B3B3A"/>
              </a:solidFill>
              <a:effectLst/>
              <a:latin typeface="open_sanslight"/>
            </a:endParaRPr>
          </a:p>
          <a:p>
            <a:pPr algn="l"/>
            <a:r>
              <a:rPr lang="it-IT" b="0" i="0" u="none" strike="noStrike" dirty="0" smtClean="0">
                <a:solidFill>
                  <a:srgbClr val="3B3B3A"/>
                </a:solidFill>
                <a:effectLst/>
                <a:latin typeface="open_sanssemibold"/>
              </a:rPr>
              <a:t>Lingua</a:t>
            </a:r>
          </a:p>
          <a:p>
            <a:pPr algn="l">
              <a:buFont typeface="Arial"/>
              <a:buChar char="•"/>
            </a:pPr>
            <a:r>
              <a:rPr lang="it-IT" b="0" i="0" u="none" strike="noStrike" dirty="0" smtClean="0">
                <a:solidFill>
                  <a:srgbClr val="3B3B3A"/>
                </a:solidFill>
                <a:effectLst/>
                <a:latin typeface="open_sanslight"/>
                <a:hlinkClick r:id="rId5" tooltip="Italiano"/>
              </a:rPr>
              <a:t>Italiano</a:t>
            </a:r>
            <a:r>
              <a:rPr lang="it-IT" b="0" i="0" u="none" strike="noStrike" dirty="0" smtClean="0">
                <a:solidFill>
                  <a:srgbClr val="313130"/>
                </a:solidFill>
                <a:effectLst/>
                <a:latin typeface="open_sansregular"/>
              </a:rPr>
              <a:t> </a:t>
            </a:r>
          </a:p>
          <a:p>
            <a:pPr algn="l">
              <a:buFont typeface="Arial"/>
              <a:buChar char="•"/>
            </a:pPr>
            <a:r>
              <a:rPr lang="it-IT" b="0" i="0" u="none" strike="noStrike" dirty="0" smtClean="0">
                <a:solidFill>
                  <a:srgbClr val="3B3B3A"/>
                </a:solidFill>
                <a:effectLst/>
                <a:latin typeface="open_sanslight"/>
                <a:hlinkClick r:id="rId9" tooltip="English"/>
              </a:rPr>
              <a:t>English</a:t>
            </a:r>
            <a:r>
              <a:rPr lang="it-IT" b="0" i="0" u="none" strike="noStrike" dirty="0" smtClean="0">
                <a:solidFill>
                  <a:srgbClr val="313130"/>
                </a:solidFill>
                <a:effectLst/>
                <a:latin typeface="open_sansregular"/>
              </a:rPr>
              <a:t> </a:t>
            </a:r>
          </a:p>
          <a:p>
            <a:pPr algn="l">
              <a:buFont typeface="Arial"/>
              <a:buChar char="•"/>
            </a:pPr>
            <a:r>
              <a:rPr lang="it-IT" b="0" i="0" u="none" strike="noStrike" dirty="0" err="1" smtClean="0">
                <a:solidFill>
                  <a:srgbClr val="3B3B3A"/>
                </a:solidFill>
                <a:effectLst/>
                <a:latin typeface="open_sanslight"/>
                <a:hlinkClick r:id="rId10" tooltip="Español"/>
              </a:rPr>
              <a:t>Español</a:t>
            </a:r>
            <a:r>
              <a:rPr lang="it-IT" b="0" i="0" u="none" strike="noStrike" dirty="0" smtClean="0">
                <a:solidFill>
                  <a:srgbClr val="313130"/>
                </a:solidFill>
                <a:effectLst/>
                <a:latin typeface="open_sansregular"/>
              </a:rPr>
              <a:t> </a:t>
            </a:r>
          </a:p>
          <a:p>
            <a:pPr algn="l">
              <a:buFont typeface="Arial"/>
              <a:buChar char="•"/>
            </a:pPr>
            <a:r>
              <a:rPr lang="it-IT" b="0" i="0" u="none" strike="noStrike" dirty="0" err="1" smtClean="0">
                <a:solidFill>
                  <a:srgbClr val="3B3B3A"/>
                </a:solidFill>
                <a:effectLst/>
                <a:latin typeface="open_sanslight"/>
                <a:hlinkClick r:id="rId11" tooltip="Deutsch"/>
              </a:rPr>
              <a:t>Deutsch</a:t>
            </a:r>
            <a:r>
              <a:rPr lang="it-IT" b="0" i="0" u="none" strike="noStrike" dirty="0" smtClean="0">
                <a:solidFill>
                  <a:srgbClr val="313130"/>
                </a:solidFill>
                <a:effectLst/>
                <a:latin typeface="open_sansregular"/>
              </a:rPr>
              <a:t> </a:t>
            </a:r>
          </a:p>
          <a:p>
            <a:pPr algn="l">
              <a:buFont typeface="Arial"/>
              <a:buChar char="•"/>
            </a:pPr>
            <a:r>
              <a:rPr lang="it-IT" b="0" i="0" u="none" strike="noStrike" dirty="0" err="1" smtClean="0">
                <a:solidFill>
                  <a:srgbClr val="3B3B3A"/>
                </a:solidFill>
                <a:effectLst/>
                <a:latin typeface="open_sanslight"/>
                <a:hlinkClick r:id="rId12" tooltip="Français"/>
              </a:rPr>
              <a:t>Français</a:t>
            </a:r>
            <a:r>
              <a:rPr lang="it-IT" b="0" i="0" u="none" strike="noStrike" dirty="0" smtClean="0">
                <a:solidFill>
                  <a:srgbClr val="313130"/>
                </a:solidFill>
                <a:effectLst/>
                <a:latin typeface="open_sansregular"/>
              </a:rPr>
              <a:t> </a:t>
            </a:r>
          </a:p>
          <a:p>
            <a:r>
              <a:rPr lang="it-IT" b="0" i="0" dirty="0" smtClean="0">
                <a:effectLst/>
                <a:latin typeface="open_sanssemibold"/>
              </a:rPr>
              <a:t>Content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A0DB0-BB6D-4C12-9310-0ECF1B091C65}" type="slidenum">
              <a:rPr lang="it-IT" smtClean="0">
                <a:solidFill>
                  <a:prstClr val="black"/>
                </a:solidFill>
              </a:rPr>
              <a:pPr/>
              <a:t>2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223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9F51-853B-424D-8844-8751BCBC480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811E-8D6D-44A3-B435-7FE8929BF6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9662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9F51-853B-424D-8844-8751BCBC480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811E-8D6D-44A3-B435-7FE8929BF6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911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9F51-853B-424D-8844-8751BCBC480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811E-8D6D-44A3-B435-7FE8929BF6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333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9F51-853B-424D-8844-8751BCBC480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811E-8D6D-44A3-B435-7FE8929BF6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47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9F51-853B-424D-8844-8751BCBC480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811E-8D6D-44A3-B435-7FE8929BF6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74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9F51-853B-424D-8844-8751BCBC480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811E-8D6D-44A3-B435-7FE8929BF6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463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9F51-853B-424D-8844-8751BCBC480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811E-8D6D-44A3-B435-7FE8929BF6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417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9F51-853B-424D-8844-8751BCBC480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811E-8D6D-44A3-B435-7FE8929BF6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980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9F51-853B-424D-8844-8751BCBC480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811E-8D6D-44A3-B435-7FE8929BF6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47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9F51-853B-424D-8844-8751BCBC480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811E-8D6D-44A3-B435-7FE8929BF6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76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9F51-853B-424D-8844-8751BCBC480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811E-8D6D-44A3-B435-7FE8929BF6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255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D9F51-853B-424D-8844-8751BCBC480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2811E-8D6D-44A3-B435-7FE8929BF6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6593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09320"/>
            <a:ext cx="77724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Sarcofago di Scipione Barbato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0856" cy="544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8257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7" y="990"/>
            <a:ext cx="9164477" cy="6857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8896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1" y="0"/>
            <a:ext cx="9334389" cy="638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8086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226</Words>
  <Application>Microsoft Office PowerPoint</Application>
  <PresentationFormat>Presentazione su schermo (4:3)</PresentationFormat>
  <Paragraphs>44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Sarcofago di Scipione Barbato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Sarcofago di Scipione Barbato</dc:title>
  <dc:creator>lenovo</dc:creator>
  <cp:lastModifiedBy>lenovo</cp:lastModifiedBy>
  <cp:revision>1</cp:revision>
  <dcterms:created xsi:type="dcterms:W3CDTF">2018-09-20T09:07:53Z</dcterms:created>
  <dcterms:modified xsi:type="dcterms:W3CDTF">2018-09-20T09:08:57Z</dcterms:modified>
</cp:coreProperties>
</file>