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6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9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6AD6-A42C-46FF-9548-DC238D5350D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69A2C-A3E6-4F72-A64E-20A6114D7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78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sarcofago dell'Annona è un sarcofago romano della seconda metà del III secolo (280 circa), conservato al Museo nazionale romano, sezione Palazzo Massimo alle Terme, con numero 40799. È alto 0,85 metri e si tratta di un'opera in stile popolare con la raffigurazione simbolica del commercio e la distribuzione del grano. </a:t>
            </a:r>
          </a:p>
          <a:p>
            <a:endParaRPr lang="it-IT" dirty="0" smtClean="0"/>
          </a:p>
          <a:p>
            <a:r>
              <a:rPr lang="it-IT" dirty="0" smtClean="0"/>
              <a:t>Indice</a:t>
            </a:r>
          </a:p>
          <a:p>
            <a:r>
              <a:rPr lang="it-IT" dirty="0" smtClean="0"/>
              <a:t>1</a:t>
            </a:r>
          </a:p>
          <a:p>
            <a:r>
              <a:rPr lang="it-IT" dirty="0" smtClean="0"/>
              <a:t>Storia e descrizione</a:t>
            </a:r>
          </a:p>
          <a:p>
            <a:r>
              <a:rPr lang="it-IT" dirty="0" smtClean="0"/>
              <a:t>2</a:t>
            </a:r>
          </a:p>
          <a:p>
            <a:r>
              <a:rPr lang="it-IT" dirty="0" smtClean="0"/>
              <a:t>Bibliografia</a:t>
            </a:r>
          </a:p>
          <a:p>
            <a:r>
              <a:rPr lang="it-IT" dirty="0" smtClean="0"/>
              <a:t>3</a:t>
            </a:r>
          </a:p>
          <a:p>
            <a:r>
              <a:rPr lang="it-IT" dirty="0" smtClean="0"/>
              <a:t>Voci correlate</a:t>
            </a:r>
          </a:p>
          <a:p>
            <a:r>
              <a:rPr lang="it-IT" dirty="0" smtClean="0"/>
              <a:t>4</a:t>
            </a:r>
          </a:p>
          <a:p>
            <a:r>
              <a:rPr lang="it-IT" dirty="0" smtClean="0"/>
              <a:t>Altri progetti</a:t>
            </a:r>
          </a:p>
          <a:p>
            <a:r>
              <a:rPr lang="it-IT" dirty="0" smtClean="0"/>
              <a:t>Storia e descrizione[modifica | modifica </a:t>
            </a:r>
            <a:r>
              <a:rPr lang="it-IT" dirty="0" err="1" smtClean="0"/>
              <a:t>wikitesto</a:t>
            </a:r>
            <a:r>
              <a:rPr lang="it-IT" dirty="0" smtClean="0"/>
              <a:t>]</a:t>
            </a:r>
          </a:p>
          <a:p>
            <a:r>
              <a:rPr lang="it-IT" dirty="0" smtClean="0"/>
              <a:t>La fronte del sarcofago è decorata da otto figure a rilievo sullo sfondo di un </a:t>
            </a:r>
            <a:r>
              <a:rPr lang="it-IT" dirty="0" err="1" smtClean="0"/>
              <a:t>parapetasma</a:t>
            </a:r>
            <a:r>
              <a:rPr lang="it-IT" dirty="0" smtClean="0"/>
              <a:t> (tendaggio), con al centro due coniugi che celebrano la </a:t>
            </a:r>
            <a:r>
              <a:rPr lang="it-IT" dirty="0" err="1" smtClean="0"/>
              <a:t>dextrarum</a:t>
            </a:r>
            <a:r>
              <a:rPr lang="it-IT" dirty="0" smtClean="0"/>
              <a:t> </a:t>
            </a:r>
            <a:r>
              <a:rPr lang="it-IT" dirty="0" err="1" smtClean="0"/>
              <a:t>iunctio</a:t>
            </a:r>
            <a:r>
              <a:rPr lang="it-IT" dirty="0" smtClean="0"/>
              <a:t> al di sopra di un piccolo altare. L'uomo ha la toga </a:t>
            </a:r>
            <a:r>
              <a:rPr lang="it-IT" dirty="0" err="1" smtClean="0"/>
              <a:t>contabulata</a:t>
            </a:r>
            <a:r>
              <a:rPr lang="it-IT" dirty="0" smtClean="0"/>
              <a:t> ed è ritratto secondo la maniera stilistica tipica dell'epoca attorno al 280. Anche la pettinatura della donna, è ripresa da quella di </a:t>
            </a:r>
            <a:r>
              <a:rPr lang="it-IT" dirty="0" err="1" smtClean="0"/>
              <a:t>Ulpia</a:t>
            </a:r>
            <a:r>
              <a:rPr lang="it-IT" dirty="0" smtClean="0"/>
              <a:t> Severina, moglie di Aureliano, o di </a:t>
            </a:r>
            <a:r>
              <a:rPr lang="it-IT" dirty="0" err="1" smtClean="0"/>
              <a:t>Magnia</a:t>
            </a:r>
            <a:r>
              <a:rPr lang="it-IT" dirty="0" smtClean="0"/>
              <a:t> Urbica, moglie di Carino. Alle loro spalle si trova, esattamente al centro, la figura allegorica di Giunone Pronuba, mentre la figura maschile dietro lo sposo sembrerebbe un tipo del Genius </a:t>
            </a:r>
            <a:r>
              <a:rPr lang="it-IT" dirty="0" err="1" smtClean="0"/>
              <a:t>Senatus</a:t>
            </a:r>
            <a:r>
              <a:rPr lang="it-IT" dirty="0" smtClean="0"/>
              <a:t>. Ai lati del gruppo centrale si trovano due gruppi di figure più o meno simmetrici: all'estrema sinistra si trova la personificazione di Porto (con un faro nella mano destra e la prora di una nave e onde ai piedi), accanto alla figura con corona turrita di Ostia e recante in mano la tessera annonaria e un timone (forse rappresentante anche la Fortuna Annonaria); a destra si trovano la Fortuna Annonaria (o l'</a:t>
            </a:r>
            <a:r>
              <a:rPr lang="it-IT" dirty="0" err="1" smtClean="0"/>
              <a:t>Abundantia</a:t>
            </a:r>
            <a:r>
              <a:rPr lang="it-IT" dirty="0" smtClean="0"/>
              <a:t>, vista la cornucopia), con ai piedi dei </a:t>
            </a:r>
            <a:r>
              <a:rPr lang="it-IT" dirty="0" err="1" smtClean="0"/>
              <a:t>modii</a:t>
            </a:r>
            <a:r>
              <a:rPr lang="it-IT" dirty="0" smtClean="0"/>
              <a:t>, e la personificazione dell'Africa, con spighe di grano in mano e spoglie di elefanti in testa (era la provincia frumentaria per eccellenza). </a:t>
            </a:r>
          </a:p>
          <a:p>
            <a:r>
              <a:rPr lang="it-IT" dirty="0" smtClean="0"/>
              <a:t>Le figure simboliche alludono al commercio e la distribuzione del grano, essendo il coniuge </a:t>
            </a:r>
            <a:r>
              <a:rPr lang="it-IT" dirty="0" err="1" smtClean="0"/>
              <a:t>praefectus</a:t>
            </a:r>
            <a:r>
              <a:rPr lang="it-IT" dirty="0" smtClean="0"/>
              <a:t> </a:t>
            </a:r>
            <a:r>
              <a:rPr lang="it-IT" dirty="0" err="1" smtClean="0"/>
              <a:t>annonae</a:t>
            </a:r>
            <a:r>
              <a:rPr lang="it-IT" dirty="0" smtClean="0"/>
              <a:t> (forse il prefetto sotto Aureliano, Flavio </a:t>
            </a:r>
            <a:r>
              <a:rPr lang="it-IT" dirty="0" err="1" smtClean="0"/>
              <a:t>Arabiano</a:t>
            </a:r>
            <a:r>
              <a:rPr lang="it-IT" dirty="0" smtClean="0"/>
              <a:t>); lo stile riprende quello del ventennio precedente (classicismo </a:t>
            </a:r>
            <a:r>
              <a:rPr lang="it-IT" dirty="0" err="1" smtClean="0"/>
              <a:t>gallienico</a:t>
            </a:r>
            <a:r>
              <a:rPr lang="it-IT" dirty="0" smtClean="0"/>
              <a:t>), ma il trapano è più usato, con maggiori effetti di chiaroscuro, i corpi sono più tozzi, le teste più squadrate. </a:t>
            </a:r>
            <a:r>
              <a:rPr lang="it-IT" smtClean="0"/>
              <a:t>In questi rilievi la coppia di sposi al centro sembra dare uno dei ritratti più dolorosi e espressivi di questi tempi, indice del clima di angoscia durante la crisi del III secolo.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9A2C-A3E6-4F72-A64E-20A6114D7F5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97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1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0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55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60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15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69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34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49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95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90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74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1071-2AB5-4188-A218-8AAD1356152C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9157-2C87-4FA5-BD33-FB804B5D1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71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381328"/>
            <a:ext cx="9036496" cy="46255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Sarcofago dell’Annona, 280 d. C. marmo, </a:t>
            </a:r>
            <a:r>
              <a:rPr lang="it-IT" sz="2000" dirty="0" err="1" smtClean="0"/>
              <a:t>h.85</a:t>
            </a:r>
            <a:r>
              <a:rPr lang="it-IT" sz="2000" dirty="0" smtClean="0"/>
              <a:t> </a:t>
            </a:r>
            <a:r>
              <a:rPr lang="it-IT" sz="2000" dirty="0" err="1" smtClean="0"/>
              <a:t>cm.Palazzo</a:t>
            </a:r>
            <a:r>
              <a:rPr lang="it-IT" sz="2000" dirty="0" smtClean="0"/>
              <a:t> Massim, Roma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94139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625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416</Words>
  <Application>Microsoft Office PowerPoint</Application>
  <PresentationFormat>Presentazione su schermo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2018-09-20T19:49:40Z</dcterms:created>
  <dcterms:modified xsi:type="dcterms:W3CDTF">2018-09-20T20:01:05Z</dcterms:modified>
</cp:coreProperties>
</file>