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85" r:id="rId4"/>
    <p:sldId id="286" r:id="rId5"/>
    <p:sldId id="287" r:id="rId6"/>
    <p:sldId id="260" r:id="rId7"/>
    <p:sldId id="277" r:id="rId8"/>
    <p:sldId id="284" r:id="rId9"/>
    <p:sldId id="304" r:id="rId10"/>
    <p:sldId id="293" r:id="rId11"/>
    <p:sldId id="288" r:id="rId12"/>
    <p:sldId id="266" r:id="rId13"/>
    <p:sldId id="275" r:id="rId14"/>
    <p:sldId id="302" r:id="rId15"/>
    <p:sldId id="303" r:id="rId16"/>
    <p:sldId id="281" r:id="rId17"/>
    <p:sldId id="301" r:id="rId18"/>
    <p:sldId id="264" r:id="rId19"/>
    <p:sldId id="268" r:id="rId20"/>
    <p:sldId id="300" r:id="rId21"/>
    <p:sldId id="299" r:id="rId22"/>
    <p:sldId id="298" r:id="rId23"/>
    <p:sldId id="290" r:id="rId24"/>
    <p:sldId id="283" r:id="rId25"/>
    <p:sldId id="305" r:id="rId26"/>
    <p:sldId id="273" r:id="rId27"/>
    <p:sldId id="296" r:id="rId28"/>
    <p:sldId id="297" r:id="rId29"/>
    <p:sldId id="274" r:id="rId30"/>
    <p:sldId id="294" r:id="rId31"/>
    <p:sldId id="276" r:id="rId32"/>
    <p:sldId id="278" r:id="rId33"/>
    <p:sldId id="289" r:id="rId34"/>
    <p:sldId id="279" r:id="rId35"/>
    <p:sldId id="295" r:id="rId36"/>
    <p:sldId id="271" r:id="rId37"/>
    <p:sldId id="280" r:id="rId38"/>
    <p:sldId id="291" r:id="rId39"/>
    <p:sldId id="292" r:id="rId40"/>
    <p:sldId id="307" r:id="rId41"/>
    <p:sldId id="308" r:id="rId42"/>
    <p:sldId id="309" r:id="rId43"/>
    <p:sldId id="310" r:id="rId44"/>
    <p:sldId id="306" r:id="rId45"/>
    <p:sldId id="311" r:id="rId46"/>
    <p:sldId id="312" r:id="rId47"/>
    <p:sldId id="313" r:id="rId48"/>
    <p:sldId id="314" r:id="rId4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37" autoAdjust="0"/>
  </p:normalViewPr>
  <p:slideViewPr>
    <p:cSldViewPr>
      <p:cViewPr varScale="1">
        <p:scale>
          <a:sx n="59" d="100"/>
          <a:sy n="59" d="100"/>
        </p:scale>
        <p:origin x="-39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792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73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5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82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60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13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87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44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22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35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52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E7BCC-F84D-4D93-B736-39E19F797274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38123-CF73-4EE0-946A-8188AA057A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12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translatoruser.net/proxy.ashx?from=en&amp;to=it&amp;csId=1c1b24f6-ae45-4fa3-8245-adb7f5c097cf&amp;usId=66da0156-2a8f-4a20-bf38-307d332e272f&amp;ac=true&amp;bvrpx=true&amp;bvrpp=-1&amp;dt=2018/9/20%2020:23&amp;h=vnRttt2pzZrrP9fNGvjgVKzKpBQT_0uR&amp;a=https%3a%2f%2fen.wikipedia.org%2fwiki%2fSacrifice_of_Isaa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Esoro di S. Pietro, marmo, cm </a:t>
            </a:r>
            <a:r>
              <a:rPr lang="it-IT" sz="2000" dirty="0" err="1" smtClean="0"/>
              <a:t>141X243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ownloads\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83"/>
            <a:ext cx="8748465" cy="596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42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" y="-22593"/>
            <a:ext cx="5697305" cy="688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1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60263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Abramo ed il sacrificio di Isacco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7" name="Picture 3" descr="C:\Users\lenovo\Downloads\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6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0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ownloads\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748464" cy="685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9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lenovo\Downloads\G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17" y="0"/>
            <a:ext cx="9257213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2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129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5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" y="-17586"/>
            <a:ext cx="6574024" cy="687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ownloads\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2576"/>
            <a:ext cx="6352466" cy="68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24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" y="-32610"/>
            <a:ext cx="6012825" cy="68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0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ownloads\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" y="-10442"/>
            <a:ext cx="9144000" cy="607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76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07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49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Cperchio</a:t>
            </a:r>
            <a:r>
              <a:rPr lang="it-IT" sz="2000" dirty="0" smtClean="0"/>
              <a:t> rovinato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ownloads\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" y="0"/>
            <a:ext cx="9110692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1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93"/>
            <a:ext cx="5756631" cy="684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8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" y="12932"/>
            <a:ext cx="4221124" cy="684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71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" y="2203"/>
            <a:ext cx="5672062" cy="685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63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Sotto i piedi delle cinque scene superiori, ve ne sono altre inserite fra gli archetti e i timpani, molto piccole e quasi irriconoscibili, partendo da sinistra: </a:t>
            </a:r>
          </a:p>
          <a:p>
            <a:r>
              <a:rPr lang="it-IT" dirty="0" smtClean="0"/>
              <a:t>I Tre Agnelli di fuoco che si riferiscono al Neofita, che professa la propria fede (come i tre fanciulli nella fornace); </a:t>
            </a:r>
          </a:p>
          <a:p>
            <a:r>
              <a:rPr lang="it-IT" dirty="0" smtClean="0"/>
              <a:t>L'Agnello che cava acqua dalla rupe, mentre un altro agnello beve quell'acqua (Mosè fa scaturire l'acqua dalla roccia); </a:t>
            </a:r>
          </a:p>
          <a:p>
            <a:r>
              <a:rPr lang="it-IT" dirty="0" smtClean="0"/>
              <a:t>L'Agnello che tocca i pani con una verga (la moltiplicazione dei pani e dei pesci); una colomba e uno zampillo d'acqua sovrastante un Agnello (simbolo del battesimo); </a:t>
            </a:r>
          </a:p>
          <a:p>
            <a:r>
              <a:rPr lang="it-IT" dirty="0" smtClean="0"/>
              <a:t>L'Agnello con il libro (verità di fede che veniva trasmesso ai catecumeni); infine l'Agnello davanti alla Tomba di Lazzaro, simbolo di Resurrezione.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09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Giunio Basso, morto nel 359, Museo del Tesoro di S. Pietro, Roma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it-IT" dirty="0" smtClean="0"/>
          </a:p>
          <a:p>
            <a:r>
              <a:rPr lang="it-IT" dirty="0" smtClean="0"/>
              <a:t>Registro inferiore:</a:t>
            </a:r>
          </a:p>
          <a:p>
            <a:r>
              <a:rPr lang="it-IT" dirty="0" smtClean="0"/>
              <a:t>• Giobbe nel letamaio</a:t>
            </a:r>
          </a:p>
          <a:p>
            <a:r>
              <a:rPr lang="it-IT" dirty="0" smtClean="0"/>
              <a:t>• Adamo ed Eva,</a:t>
            </a:r>
          </a:p>
          <a:p>
            <a:r>
              <a:rPr lang="it-IT" dirty="0" smtClean="0"/>
              <a:t>• l’ingresso di Gesù in Gerusalemme</a:t>
            </a:r>
          </a:p>
          <a:p>
            <a:r>
              <a:rPr lang="it-IT" dirty="0" smtClean="0"/>
              <a:t>• Daniele nella fossa dei leoni</a:t>
            </a:r>
          </a:p>
          <a:p>
            <a:r>
              <a:rPr lang="it-IT" dirty="0" smtClean="0"/>
              <a:t>• la decapitazione di Paolo, con il soldato che sguaina la spada.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09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9"/>
            <a:ext cx="9282148" cy="189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5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ownloads\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464" y="-1467544"/>
            <a:ext cx="10804183" cy="81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1"/>
            <a:ext cx="5431270" cy="684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34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" y="-15204"/>
            <a:ext cx="5844929" cy="687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-10442"/>
            <a:ext cx="6648701" cy="68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0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Sarcofago dogmatico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ownloads\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7570117" cy="495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1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594744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70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lenovo\Downloads\G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1279"/>
            <a:ext cx="9096901" cy="477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7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lenovo\Downloads\G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0511"/>
            <a:ext cx="6084168" cy="894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9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ownloads\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" y="0"/>
            <a:ext cx="9073850" cy="602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6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ownloads\G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5622" y="-1130344"/>
            <a:ext cx="13765228" cy="91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2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" y="0"/>
            <a:ext cx="4914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5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3329" y="-2115616"/>
            <a:ext cx="12686961" cy="84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8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lenovo\Downloads\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7637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2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Sulla base dei concetti divulgati dai Padri della Chiesa e dalla catechesi, largamente diffusi nella letteratura cristiana, si potrebbe pensare ad un accostamento di paradigmi coordinati per affinità o per contrasto, nel modo seguente: </a:t>
            </a:r>
          </a:p>
          <a:p>
            <a:r>
              <a:rPr lang="it-IT" dirty="0" smtClean="0"/>
              <a:t>pazienza/sacrificio: Giobbe/Abramo;</a:t>
            </a:r>
          </a:p>
          <a:p>
            <a:r>
              <a:rPr lang="it-IT" dirty="0" smtClean="0"/>
              <a:t>peccato originale/riscatto e riconciliazione con la Chiesa: Adamo ed Eva/Arresto di Pietro;</a:t>
            </a:r>
          </a:p>
          <a:p>
            <a:r>
              <a:rPr lang="it-IT" dirty="0" smtClean="0"/>
              <a:t>Passione di Cristo/trionfo del Cristo risorto: entrata in Gerusalemme/Cristo in maestà;</a:t>
            </a:r>
          </a:p>
          <a:p>
            <a:r>
              <a:rPr lang="it-IT" dirty="0" smtClean="0"/>
              <a:t>il giusto iniquamente condannato: Daniele/Cristo davanti a Pilato;</a:t>
            </a:r>
          </a:p>
          <a:p>
            <a:r>
              <a:rPr lang="it-IT" dirty="0" smtClean="0"/>
              <a:t>il testimone della verità/il vile incapace di testimoniare la verità: martirio di Paolo/la figura di Pilato.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110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Profilo artistico[modifica | modifica </a:t>
            </a:r>
            <a:r>
              <a:rPr lang="it-IT" sz="2000" dirty="0" err="1" smtClean="0"/>
              <a:t>wikitesto</a:t>
            </a:r>
            <a:r>
              <a:rPr lang="it-IT" sz="2000" dirty="0" smtClean="0"/>
              <a:t>]</a:t>
            </a:r>
          </a:p>
          <a:p>
            <a:r>
              <a:rPr lang="it-IT" sz="2000" dirty="0" smtClean="0"/>
              <a:t>La profusione dell'ornato, la morbidezza dei piani sfumati, lo spazio tra le figure fanno percepire un gusto ellenizzante. Tuttavia la profondità delle edicole, lo stacco delle figure del fondo e lo sguardo tutto romano di Pietro e Paolo rivelano l'opera di un eccezionale artista locale. </a:t>
            </a:r>
          </a:p>
          <a:p>
            <a:r>
              <a:rPr lang="it-IT" sz="2000" dirty="0" smtClean="0"/>
              <a:t>Le figure si stagliano ad altissimo rilievo, con le teste sbozzate in maniera più popolaresca e i corpi levigati, spesso isolati in composizioni paratattiche. Molto curata è l'esecuzione, con una tendenza a allungare le forme di per sé tozze e con un gusto </a:t>
            </a:r>
            <a:r>
              <a:rPr lang="it-IT" sz="2000" dirty="0" err="1" smtClean="0"/>
              <a:t>pittoricistico</a:t>
            </a:r>
            <a:r>
              <a:rPr lang="it-IT" sz="2000" dirty="0" smtClean="0"/>
              <a:t> nei dettagli, soprattutto riguardo alla decorazione architettonica. L'uso delle nicchie e colonnine è documentato nei centri asiatici e venne importato a Roma fin dal II secolo, in lavori dal gusto squisitamente pittorico. Il classicismo costantiniano si manifesta in opere cristiane come questa con accenti soffusi e malinconici, mentre nelle coeve opere pagane il risultato è più spento, svuotato ormai di contenuto per la ripetizione di schemi ormai vecchi di secoli[2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78871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ownloads\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8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9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6" y="0"/>
            <a:ext cx="9186242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38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6165304"/>
            <a:ext cx="8229600" cy="706978"/>
          </a:xfrm>
        </p:spPr>
        <p:txBody>
          <a:bodyPr>
            <a:normAutofit/>
          </a:bodyPr>
          <a:lstStyle/>
          <a:p>
            <a:r>
              <a:rPr lang="it-IT" sz="2000" dirty="0"/>
              <a:t>Calco in gesso del sarcofago di Giunio Basso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" y="-27500"/>
            <a:ext cx="8614117" cy="626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71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rgbClr val="0F0F5F"/>
                </a:solidFill>
                <a:latin typeface="Arial"/>
              </a:rPr>
              <a:t>Vista laterale del cast.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" y="3031"/>
            <a:ext cx="681449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78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it-IT" sz="2000" dirty="0">
                <a:solidFill>
                  <a:srgbClr val="0F0F5F"/>
                </a:solidFill>
                <a:latin typeface="Arial"/>
              </a:rPr>
              <a:t>Eseguire il cast del giudizio di Cristo davanti a Pilato, Pilato per lavarsi le mani.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1449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49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22121"/>
            <a:ext cx="9249459" cy="614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8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/>
              <a:t>Lavoro sul letamaio; Adamo ed Eva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46589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2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Cast di uno dei lati; putti raccolta dell'uva.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5" y="4773"/>
            <a:ext cx="9167160" cy="608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3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Dettaglio - il cast delle sezioni centrale: </a:t>
            </a:r>
            <a:r>
              <a:rPr lang="it-IT" sz="2000" dirty="0" err="1"/>
              <a:t>Traditio</a:t>
            </a:r>
            <a:r>
              <a:rPr lang="it-IT" sz="2000" dirty="0"/>
              <a:t> </a:t>
            </a:r>
            <a:r>
              <a:rPr lang="it-IT" sz="2000" dirty="0" err="1"/>
              <a:t>Legis</a:t>
            </a:r>
            <a:r>
              <a:rPr lang="it-IT" sz="2000" dirty="0"/>
              <a:t> e Gesù entra a Gerusalemme.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0" y="0"/>
            <a:ext cx="45541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4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602632" cy="1143000"/>
          </a:xfrm>
        </p:spPr>
        <p:txBody>
          <a:bodyPr>
            <a:normAutofit fontScale="90000"/>
          </a:bodyPr>
          <a:lstStyle/>
          <a:p>
            <a:r>
              <a:rPr lang="it-IT" sz="2000" dirty="0">
                <a:solidFill>
                  <a:srgbClr val="0F0F5F"/>
                </a:solidFill>
                <a:latin typeface="Arial"/>
              </a:rPr>
              <a:t>Eseguire il cast del </a:t>
            </a:r>
            <a:r>
              <a:rPr lang="it-IT" sz="2000" dirty="0">
                <a:solidFill>
                  <a:srgbClr val="0645AD"/>
                </a:solidFill>
                <a:latin typeface="Arial"/>
                <a:hlinkClick r:id="rId2" tooltip="Sacrifice of Isaac"/>
              </a:rPr>
              <a:t>sacrificio di Isacco</a:t>
            </a:r>
            <a:r>
              <a:rPr lang="it-IT" sz="2000" dirty="0">
                <a:solidFill>
                  <a:srgbClr val="0F0F5F"/>
                </a:solidFill>
                <a:latin typeface="Arial"/>
              </a:rPr>
              <a:t>. </a:t>
            </a:r>
            <a:r>
              <a:rPr lang="it-IT" sz="2000" dirty="0">
                <a:solidFill>
                  <a:srgbClr val="222222"/>
                </a:solidFill>
                <a:latin typeface="Arial"/>
              </a:rPr>
              <a:t>La mano di Dio originalmente è venuto giù per tenere il coltello di Abramo (entrambi sono ora mancante</a:t>
            </a:r>
            <a:r>
              <a:rPr lang="it-IT" sz="2000" dirty="0" smtClean="0">
                <a:solidFill>
                  <a:srgbClr val="222222"/>
                </a:solidFill>
                <a:latin typeface="Arial"/>
              </a:rPr>
              <a:t>).</a:t>
            </a:r>
            <a:r>
              <a:rPr lang="it-IT" sz="2000" dirty="0">
                <a:solidFill>
                  <a:srgbClr val="222222"/>
                </a:solidFill>
                <a:latin typeface="Arial"/>
              </a:rPr>
              <a:t/>
            </a:r>
            <a:br>
              <a:rPr lang="it-IT" sz="2000" dirty="0">
                <a:solidFill>
                  <a:srgbClr val="222222"/>
                </a:solidFill>
                <a:latin typeface="Arial"/>
              </a:rPr>
            </a:b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409"/>
            <a:ext cx="5818219" cy="689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156176" y="2828836"/>
            <a:ext cx="2987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22222"/>
                </a:solidFill>
                <a:latin typeface="Arial"/>
              </a:rPr>
              <a:t>Eseguire il cast del </a:t>
            </a:r>
            <a:r>
              <a:rPr lang="it-IT" dirty="0">
                <a:solidFill>
                  <a:srgbClr val="0645AD"/>
                </a:solidFill>
                <a:latin typeface="Arial"/>
                <a:hlinkClick r:id="rId2" tooltip="Sacrifice of Isaac"/>
              </a:rPr>
              <a:t>sacrificio di Isacco</a:t>
            </a:r>
            <a:r>
              <a:rPr lang="it-IT" dirty="0">
                <a:solidFill>
                  <a:srgbClr val="222222"/>
                </a:solidFill>
                <a:latin typeface="Arial"/>
              </a:rPr>
              <a:t>. </a:t>
            </a:r>
            <a:r>
              <a:rPr lang="it-IT" dirty="0">
                <a:solidFill>
                  <a:srgbClr val="0F0F5F"/>
                </a:solidFill>
                <a:latin typeface="Arial"/>
              </a:rPr>
              <a:t>La mano di Dio originalmente è venuto giù per tenere il coltello di Abramo (entrambi sono ora mancante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66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lenovo\Downloads\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77" y="0"/>
            <a:ext cx="9325719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ownloads\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7437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6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5805264"/>
            <a:ext cx="9144000" cy="105273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Sul coperchio interamente distrutto erano raffigurate scene della vita del defunto</a:t>
            </a:r>
            <a:endParaRPr lang="it-IT" sz="2000" dirty="0"/>
          </a:p>
        </p:txBody>
      </p:sp>
      <p:pic>
        <p:nvPicPr>
          <p:cNvPr id="21506" name="Picture 2" descr="C:\Users\lenovo\Downloads\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916346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93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Nel registro superiore le scene sono (da sinistra): </a:t>
            </a:r>
          </a:p>
          <a:p>
            <a:r>
              <a:rPr lang="it-IT" dirty="0" smtClean="0"/>
              <a:t>Sacrificio di Isacco;</a:t>
            </a:r>
          </a:p>
          <a:p>
            <a:r>
              <a:rPr lang="it-IT" dirty="0" smtClean="0"/>
              <a:t>Cattura di Pietro;</a:t>
            </a:r>
          </a:p>
          <a:p>
            <a:r>
              <a:rPr lang="it-IT" dirty="0" smtClean="0"/>
              <a:t>Cristo in trono tra i due principi degli apostoli (ai suoi piedi vi è una personificazione del cielo, forse Atlante e quindi la vittoria del Cristo sopra il paganesimo;</a:t>
            </a:r>
          </a:p>
          <a:p>
            <a:r>
              <a:rPr lang="it-IT" dirty="0" smtClean="0"/>
              <a:t>Cattura di Cristo o Consegna a Pilato;</a:t>
            </a:r>
          </a:p>
          <a:p>
            <a:r>
              <a:rPr lang="it-IT" dirty="0" smtClean="0"/>
              <a:t>Pilato meditabondo.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81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62" y="2492896"/>
            <a:ext cx="9321983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6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673</Words>
  <Application>Microsoft Office PowerPoint</Application>
  <PresentationFormat>Presentazione su schermo (4:3)</PresentationFormat>
  <Paragraphs>41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49" baseType="lpstr">
      <vt:lpstr>Tema di Office</vt:lpstr>
      <vt:lpstr>Esoro di S. Pietro, marmo, cm 141X243</vt:lpstr>
      <vt:lpstr>Cperchio rovinato</vt:lpstr>
      <vt:lpstr>Sarcofago dogmatico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Abramo ed il sacrificio di Isacco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Giunio Basso, morto nel 359, Museo del Tesoro di S. Pietro, Roma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Calco in gesso del sarcofago di Giunio Basso</vt:lpstr>
      <vt:lpstr>Vista laterale del cast.</vt:lpstr>
      <vt:lpstr>Eseguire il cast del giudizio di Cristo davanti a Pilato, Pilato per lavarsi le mani.</vt:lpstr>
      <vt:lpstr>Presentazione standard di PowerPoint</vt:lpstr>
      <vt:lpstr>Lavoro sul letamaio; Adamo ed Eva</vt:lpstr>
      <vt:lpstr>Cast di uno dei lati; putti raccolta dell'uva.</vt:lpstr>
      <vt:lpstr>Dettaglio - il cast delle sezioni centrale: Traditio Legis e Gesù entra a Gerusalemme.</vt:lpstr>
      <vt:lpstr>Eseguire il cast del sacrificio di Isacco. La mano di Dio originalmente è venuto giù per tenere il coltello di Abramo (entrambi sono ora mancante).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14</cp:revision>
  <dcterms:created xsi:type="dcterms:W3CDTF">2018-04-15T07:34:41Z</dcterms:created>
  <dcterms:modified xsi:type="dcterms:W3CDTF">2018-09-20T20:31:40Z</dcterms:modified>
</cp:coreProperties>
</file>