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86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9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16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45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79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49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115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70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04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59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32EEC-3434-4324-B13E-B28A323893B1}" type="datetimeFigureOut">
              <a:rPr lang="it-IT" smtClean="0"/>
              <a:t>28/09/2016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8643D-5598-40AE-A091-923F7C9BF4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89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19              finestrone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4161" cy="6858000"/>
          </a:xfrm>
        </p:spPr>
      </p:pic>
    </p:spTree>
    <p:extLst>
      <p:ext uri="{BB962C8B-B14F-4D97-AF65-F5344CB8AC3E}">
        <p14:creationId xmlns:p14="http://schemas.microsoft.com/office/powerpoint/2010/main" val="229759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Aperitio</a:t>
            </a:r>
            <a:r>
              <a:rPr lang="it-IT" sz="2000" dirty="0" smtClean="0"/>
              <a:t> </a:t>
            </a:r>
            <a:r>
              <a:rPr lang="it-IT" sz="2000" dirty="0" err="1" smtClean="0"/>
              <a:t>tertii</a:t>
            </a:r>
            <a:r>
              <a:rPr lang="it-IT" sz="2000" dirty="0" smtClean="0"/>
              <a:t> sigilli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9146" cy="6957392"/>
          </a:xfrm>
        </p:spPr>
      </p:pic>
    </p:spTree>
    <p:extLst>
      <p:ext uri="{BB962C8B-B14F-4D97-AF65-F5344CB8AC3E}">
        <p14:creationId xmlns:p14="http://schemas.microsoft.com/office/powerpoint/2010/main" val="54796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Et vidi </a:t>
            </a:r>
            <a:r>
              <a:rPr lang="it-IT" sz="2000" dirty="0" err="1" smtClean="0"/>
              <a:t>tronum</a:t>
            </a:r>
            <a:r>
              <a:rPr lang="it-IT" sz="2000" dirty="0" smtClean="0"/>
              <a:t> magnum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8384" cy="6858000"/>
          </a:xfrm>
        </p:spPr>
      </p:pic>
    </p:spTree>
    <p:extLst>
      <p:ext uri="{BB962C8B-B14F-4D97-AF65-F5344CB8AC3E}">
        <p14:creationId xmlns:p14="http://schemas.microsoft.com/office/powerpoint/2010/main" val="24007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Ego </a:t>
            </a:r>
            <a:r>
              <a:rPr lang="it-IT" sz="2000" dirty="0" err="1" smtClean="0"/>
              <a:t>Joannes</a:t>
            </a:r>
            <a:r>
              <a:rPr lang="it-IT" sz="2000" dirty="0" smtClean="0"/>
              <a:t> Evangelista,                                                                                                                      datato 1545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4" y="0"/>
            <a:ext cx="3749698" cy="6858000"/>
          </a:xfrm>
        </p:spPr>
      </p:pic>
    </p:spTree>
    <p:extLst>
      <p:ext uri="{BB962C8B-B14F-4D97-AF65-F5344CB8AC3E}">
        <p14:creationId xmlns:p14="http://schemas.microsoft.com/office/powerpoint/2010/main" val="24148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Et </a:t>
            </a:r>
            <a:r>
              <a:rPr lang="it-IT" sz="2000" dirty="0" err="1" smtClean="0"/>
              <a:t>aprehendit</a:t>
            </a:r>
            <a:r>
              <a:rPr lang="it-IT" sz="2000" dirty="0" smtClean="0"/>
              <a:t> </a:t>
            </a:r>
            <a:r>
              <a:rPr lang="it-IT" sz="2000" dirty="0" err="1" smtClean="0"/>
              <a:t>draconem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82018" cy="6858000"/>
          </a:xfrm>
        </p:spPr>
      </p:pic>
    </p:spTree>
    <p:extLst>
      <p:ext uri="{BB962C8B-B14F-4D97-AF65-F5344CB8AC3E}">
        <p14:creationId xmlns:p14="http://schemas.microsoft.com/office/powerpoint/2010/main" val="346731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Agnus </a:t>
            </a:r>
            <a:r>
              <a:rPr lang="it-IT" sz="2000" dirty="0" err="1" smtClean="0"/>
              <a:t>supra</a:t>
            </a:r>
            <a:r>
              <a:rPr lang="it-IT" sz="2000" dirty="0" smtClean="0"/>
              <a:t> Sion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78"/>
            <a:ext cx="3592451" cy="6840421"/>
          </a:xfrm>
        </p:spPr>
      </p:pic>
    </p:spTree>
    <p:extLst>
      <p:ext uri="{BB962C8B-B14F-4D97-AF65-F5344CB8AC3E}">
        <p14:creationId xmlns:p14="http://schemas.microsoft.com/office/powerpoint/2010/main" val="2814422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3024336" cy="164219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21                                       STORIE                                             DELL’ANTICO TESTAMENTO visione parziale della vetrata</a:t>
            </a:r>
            <a:br>
              <a:rPr lang="it-IT" sz="2000" dirty="0" smtClean="0"/>
            </a:br>
            <a:r>
              <a:rPr lang="it-IT" sz="2000" dirty="0" smtClean="0"/>
              <a:t>esecuzione 1835-1838</a:t>
            </a:r>
            <a:endParaRPr lang="it-IT" sz="20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9"/>
            <a:ext cx="5840226" cy="6852681"/>
          </a:xfrm>
        </p:spPr>
      </p:pic>
    </p:spTree>
    <p:extLst>
      <p:ext uri="{BB962C8B-B14F-4D97-AF65-F5344CB8AC3E}">
        <p14:creationId xmlns:p14="http://schemas.microsoft.com/office/powerpoint/2010/main" val="3746139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21                                          STORIE                                                       </a:t>
            </a:r>
            <a:br>
              <a:rPr lang="it-IT" sz="2000" dirty="0" smtClean="0"/>
            </a:br>
            <a:r>
              <a:rPr lang="it-IT" sz="2000" dirty="0" smtClean="0"/>
              <a:t>DELL’ANTICO TESTAMENTO esecuzione 1835-1838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8154" cy="6858000"/>
          </a:xfrm>
        </p:spPr>
      </p:pic>
    </p:spTree>
    <p:extLst>
      <p:ext uri="{BB962C8B-B14F-4D97-AF65-F5344CB8AC3E}">
        <p14:creationId xmlns:p14="http://schemas.microsoft.com/office/powerpoint/2010/main" val="576167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Dio crea la luce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61482" cy="6858000"/>
          </a:xfrm>
        </p:spPr>
      </p:pic>
    </p:spTree>
    <p:extLst>
      <p:ext uri="{BB962C8B-B14F-4D97-AF65-F5344CB8AC3E}">
        <p14:creationId xmlns:p14="http://schemas.microsoft.com/office/powerpoint/2010/main" val="48502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peccato originale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435955" cy="6858000"/>
          </a:xfrm>
        </p:spPr>
      </p:pic>
    </p:spTree>
    <p:extLst>
      <p:ext uri="{BB962C8B-B14F-4D97-AF65-F5344CB8AC3E}">
        <p14:creationId xmlns:p14="http://schemas.microsoft.com/office/powerpoint/2010/main" val="3089068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figlia del faraone salva Mosè dalle acque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0234" cy="6858000"/>
          </a:xfrm>
        </p:spPr>
      </p:pic>
    </p:spTree>
    <p:extLst>
      <p:ext uri="{BB962C8B-B14F-4D97-AF65-F5344CB8AC3E}">
        <p14:creationId xmlns:p14="http://schemas.microsoft.com/office/powerpoint/2010/main" val="24741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entra in Gerusalemme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8"/>
            <a:ext cx="3356348" cy="6840421"/>
          </a:xfrm>
        </p:spPr>
      </p:pic>
    </p:spTree>
    <p:extLst>
      <p:ext uri="{BB962C8B-B14F-4D97-AF65-F5344CB8AC3E}">
        <p14:creationId xmlns:p14="http://schemas.microsoft.com/office/powerpoint/2010/main" val="2839874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Mosè scaglia le tavole della legge                                           contro il popolo idolatra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4"/>
            <a:ext cx="3453089" cy="6956017"/>
          </a:xfrm>
        </p:spPr>
      </p:pic>
    </p:spTree>
    <p:extLst>
      <p:ext uri="{BB962C8B-B14F-4D97-AF65-F5344CB8AC3E}">
        <p14:creationId xmlns:p14="http://schemas.microsoft.com/office/powerpoint/2010/main" val="343951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Mosè ed il serpente di bronzo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71171" cy="6858000"/>
          </a:xfrm>
        </p:spPr>
      </p:pic>
    </p:spTree>
    <p:extLst>
      <p:ext uri="{BB962C8B-B14F-4D97-AF65-F5344CB8AC3E}">
        <p14:creationId xmlns:p14="http://schemas.microsoft.com/office/powerpoint/2010/main" val="4110714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 Salomone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8" y="811"/>
            <a:ext cx="3517528" cy="6964986"/>
          </a:xfrm>
        </p:spPr>
      </p:pic>
    </p:spTree>
    <p:extLst>
      <p:ext uri="{BB962C8B-B14F-4D97-AF65-F5344CB8AC3E}">
        <p14:creationId xmlns:p14="http://schemas.microsoft.com/office/powerpoint/2010/main" val="3154080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25                                               VITA DI                                                                     SAN GIOVANNI DAMASCENO esecuzione  1480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5500" cy="6858000"/>
          </a:xfrm>
        </p:spPr>
      </p:pic>
    </p:spTree>
    <p:extLst>
      <p:ext uri="{BB962C8B-B14F-4D97-AF65-F5344CB8AC3E}">
        <p14:creationId xmlns:p14="http://schemas.microsoft.com/office/powerpoint/2010/main" val="578408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Nascita di San Giovanni Damasceno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058" cy="6858000"/>
          </a:xfrm>
        </p:spPr>
      </p:pic>
    </p:spTree>
    <p:extLst>
      <p:ext uri="{BB962C8B-B14F-4D97-AF65-F5344CB8AC3E}">
        <p14:creationId xmlns:p14="http://schemas.microsoft.com/office/powerpoint/2010/main" val="3226744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Apparizione della Vergine al giovane Santo</a:t>
            </a:r>
            <a:br>
              <a:rPr lang="it-IT" sz="2800" dirty="0" smtClean="0"/>
            </a:b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"/>
            <a:ext cx="5492150" cy="6857189"/>
          </a:xfrm>
        </p:spPr>
      </p:pic>
    </p:spTree>
    <p:extLst>
      <p:ext uri="{BB962C8B-B14F-4D97-AF65-F5344CB8AC3E}">
        <p14:creationId xmlns:p14="http://schemas.microsoft.com/office/powerpoint/2010/main" val="205297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Giovanni entra in convento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"/>
            <a:ext cx="5202226" cy="6954327"/>
          </a:xfrm>
        </p:spPr>
      </p:pic>
    </p:spTree>
    <p:extLst>
      <p:ext uri="{BB962C8B-B14F-4D97-AF65-F5344CB8AC3E}">
        <p14:creationId xmlns:p14="http://schemas.microsoft.com/office/powerpoint/2010/main" val="235282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vestizione di Giovanni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3004" cy="6858000"/>
          </a:xfrm>
        </p:spPr>
      </p:pic>
    </p:spTree>
    <p:extLst>
      <p:ext uri="{BB962C8B-B14F-4D97-AF65-F5344CB8AC3E}">
        <p14:creationId xmlns:p14="http://schemas.microsoft.com/office/powerpoint/2010/main" val="681342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Giovanni fa scuola ai fanciulli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" y="3628"/>
            <a:ext cx="5311469" cy="6953763"/>
          </a:xfrm>
        </p:spPr>
      </p:pic>
    </p:spTree>
    <p:extLst>
      <p:ext uri="{BB962C8B-B14F-4D97-AF65-F5344CB8AC3E}">
        <p14:creationId xmlns:p14="http://schemas.microsoft.com/office/powerpoint/2010/main" val="1477432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Giovanni maestro di catechismo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" y="0"/>
            <a:ext cx="5050545" cy="6858000"/>
          </a:xfrm>
        </p:spPr>
      </p:pic>
    </p:spTree>
    <p:extLst>
      <p:ext uri="{BB962C8B-B14F-4D97-AF65-F5344CB8AC3E}">
        <p14:creationId xmlns:p14="http://schemas.microsoft.com/office/powerpoint/2010/main" val="208290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lava i piedi agli Apostoli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2"/>
            <a:ext cx="3368349" cy="6855498"/>
          </a:xfrm>
        </p:spPr>
      </p:pic>
    </p:spTree>
    <p:extLst>
      <p:ext uri="{BB962C8B-B14F-4D97-AF65-F5344CB8AC3E}">
        <p14:creationId xmlns:p14="http://schemas.microsoft.com/office/powerpoint/2010/main" val="801243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L’episodio della falsa lettera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686" cy="6858000"/>
          </a:xfrm>
        </p:spPr>
      </p:pic>
    </p:spTree>
    <p:extLst>
      <p:ext uri="{BB962C8B-B14F-4D97-AF65-F5344CB8AC3E}">
        <p14:creationId xmlns:p14="http://schemas.microsoft.com/office/powerpoint/2010/main" val="1721641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Giovanni è condannato al taglio della mano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" y="2502"/>
            <a:ext cx="5226568" cy="6855498"/>
          </a:xfrm>
        </p:spPr>
      </p:pic>
    </p:spTree>
    <p:extLst>
      <p:ext uri="{BB962C8B-B14F-4D97-AF65-F5344CB8AC3E}">
        <p14:creationId xmlns:p14="http://schemas.microsoft.com/office/powerpoint/2010/main" val="2271656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L’esposizione della mano amputata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" y="0"/>
            <a:ext cx="5017279" cy="6858000"/>
          </a:xfrm>
        </p:spPr>
      </p:pic>
    </p:spTree>
    <p:extLst>
      <p:ext uri="{BB962C8B-B14F-4D97-AF65-F5344CB8AC3E}">
        <p14:creationId xmlns:p14="http://schemas.microsoft.com/office/powerpoint/2010/main" val="74976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26                                                VITA DI                                                                        SAN CARLO BORROMEO esecuzione 1910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097" cy="6858000"/>
          </a:xfrm>
        </p:spPr>
      </p:pic>
    </p:spTree>
    <p:extLst>
      <p:ext uri="{BB962C8B-B14F-4D97-AF65-F5344CB8AC3E}">
        <p14:creationId xmlns:p14="http://schemas.microsoft.com/office/powerpoint/2010/main" val="3366473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Carlo Soccorre gli appestati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721" cy="6309320"/>
          </a:xfrm>
        </p:spPr>
      </p:pic>
    </p:spTree>
    <p:extLst>
      <p:ext uri="{BB962C8B-B14F-4D97-AF65-F5344CB8AC3E}">
        <p14:creationId xmlns:p14="http://schemas.microsoft.com/office/powerpoint/2010/main" val="700875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funerali del Santo Arcivescovo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2"/>
            <a:ext cx="9174260" cy="5655366"/>
          </a:xfrm>
        </p:spPr>
      </p:pic>
    </p:spTree>
    <p:extLst>
      <p:ext uri="{BB962C8B-B14F-4D97-AF65-F5344CB8AC3E}">
        <p14:creationId xmlns:p14="http://schemas.microsoft.com/office/powerpoint/2010/main" val="3881488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 27, 29 e 29</a:t>
            </a:r>
            <a:br>
              <a:rPr lang="it-IT" sz="2000" dirty="0" smtClean="0"/>
            </a:br>
            <a:r>
              <a:rPr lang="it-IT" sz="2000" dirty="0" smtClean="0"/>
              <a:t>VITA DELLA MADONNA esecuzione 1842-1847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1946" cy="6858000"/>
          </a:xfrm>
        </p:spPr>
      </p:pic>
    </p:spTree>
    <p:extLst>
      <p:ext uri="{BB962C8B-B14F-4D97-AF65-F5344CB8AC3E}">
        <p14:creationId xmlns:p14="http://schemas.microsoft.com/office/powerpoint/2010/main" val="129198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Nascita di Gesù, particolare della vetrata 27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54"/>
            <a:ext cx="3266109" cy="6853245"/>
          </a:xfrm>
        </p:spPr>
      </p:pic>
    </p:spTree>
    <p:extLst>
      <p:ext uri="{BB962C8B-B14F-4D97-AF65-F5344CB8AC3E}">
        <p14:creationId xmlns:p14="http://schemas.microsoft.com/office/powerpoint/2010/main" val="1039551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Trofeo floreale, particolare della vetrata 27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07920" cy="6858000"/>
          </a:xfrm>
        </p:spPr>
      </p:pic>
    </p:spTree>
    <p:extLst>
      <p:ext uri="{BB962C8B-B14F-4D97-AF65-F5344CB8AC3E}">
        <p14:creationId xmlns:p14="http://schemas.microsoft.com/office/powerpoint/2010/main" val="777311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Vergine Addolorata, particolare della vetrata 27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1374"/>
            <a:ext cx="3301338" cy="6856625"/>
          </a:xfrm>
        </p:spPr>
      </p:pic>
    </p:spTree>
    <p:extLst>
      <p:ext uri="{BB962C8B-B14F-4D97-AF65-F5344CB8AC3E}">
        <p14:creationId xmlns:p14="http://schemas.microsoft.com/office/powerpoint/2010/main" val="294268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Ultima Cena di Gesù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"/>
            <a:ext cx="3408011" cy="6857752"/>
          </a:xfrm>
        </p:spPr>
      </p:pic>
    </p:spTree>
    <p:extLst>
      <p:ext uri="{BB962C8B-B14F-4D97-AF65-F5344CB8AC3E}">
        <p14:creationId xmlns:p14="http://schemas.microsoft.com/office/powerpoint/2010/main" val="3030224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Incoronazione della Vergine, particolare della vetrata 28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747" cy="6021288"/>
          </a:xfrm>
        </p:spPr>
      </p:pic>
    </p:spTree>
    <p:extLst>
      <p:ext uri="{BB962C8B-B14F-4D97-AF65-F5344CB8AC3E}">
        <p14:creationId xmlns:p14="http://schemas.microsoft.com/office/powerpoint/2010/main" val="2646886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9653" cy="6858000"/>
          </a:xfrm>
        </p:spPr>
      </p:pic>
    </p:spTree>
    <p:extLst>
      <p:ext uri="{BB962C8B-B14F-4D97-AF65-F5344CB8AC3E}">
        <p14:creationId xmlns:p14="http://schemas.microsoft.com/office/powerpoint/2010/main" val="2818099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Mosè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94081" cy="6858000"/>
          </a:xfrm>
        </p:spPr>
      </p:pic>
    </p:spTree>
    <p:extLst>
      <p:ext uri="{BB962C8B-B14F-4D97-AF65-F5344CB8AC3E}">
        <p14:creationId xmlns:p14="http://schemas.microsoft.com/office/powerpoint/2010/main" val="1730089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Geremia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3"/>
            <a:ext cx="2123728" cy="7019526"/>
          </a:xfrm>
        </p:spPr>
      </p:pic>
    </p:spTree>
    <p:extLst>
      <p:ext uri="{BB962C8B-B14F-4D97-AF65-F5344CB8AC3E}">
        <p14:creationId xmlns:p14="http://schemas.microsoft.com/office/powerpoint/2010/main" val="3086939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</a:t>
            </a:r>
            <a:r>
              <a:rPr lang="it-IT" sz="2000" dirty="0" err="1" smtClean="0"/>
              <a:t>Iasaia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8"/>
            <a:ext cx="3203848" cy="6955723"/>
          </a:xfrm>
        </p:spPr>
      </p:pic>
    </p:spTree>
    <p:extLst>
      <p:ext uri="{BB962C8B-B14F-4D97-AF65-F5344CB8AC3E}">
        <p14:creationId xmlns:p14="http://schemas.microsoft.com/office/powerpoint/2010/main" val="2884208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e re Davide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0"/>
            <a:ext cx="3275361" cy="6956581"/>
          </a:xfrm>
        </p:spPr>
      </p:pic>
    </p:spTree>
    <p:extLst>
      <p:ext uri="{BB962C8B-B14F-4D97-AF65-F5344CB8AC3E}">
        <p14:creationId xmlns:p14="http://schemas.microsoft.com/office/powerpoint/2010/main" val="1795926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Angelo</a:t>
            </a:r>
            <a:r>
              <a:rPr lang="it-IT" sz="2000" smtClean="0"/>
              <a:t>, particolare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848" cy="6858000"/>
          </a:xfrm>
        </p:spPr>
      </p:pic>
    </p:spTree>
    <p:extLst>
      <p:ext uri="{BB962C8B-B14F-4D97-AF65-F5344CB8AC3E}">
        <p14:creationId xmlns:p14="http://schemas.microsoft.com/office/powerpoint/2010/main" val="248475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207424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30                                                     LE  VICENDE                                           DI  GIOACCHINO E ANNA                              E LA VITA                                                        DI S: CATERINA DA SIENA esecuzione 1562-1567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61565" cy="6858000"/>
          </a:xfrm>
        </p:spPr>
      </p:pic>
    </p:spTree>
    <p:extLst>
      <p:ext uri="{BB962C8B-B14F-4D97-AF65-F5344CB8AC3E}">
        <p14:creationId xmlns:p14="http://schemas.microsoft.com/office/powerpoint/2010/main" val="1279119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Incontro tra Gioacchino ed Anna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" y="0"/>
            <a:ext cx="4270582" cy="6858000"/>
          </a:xfrm>
        </p:spPr>
      </p:pic>
    </p:spTree>
    <p:extLst>
      <p:ext uri="{BB962C8B-B14F-4D97-AF65-F5344CB8AC3E}">
        <p14:creationId xmlns:p14="http://schemas.microsoft.com/office/powerpoint/2010/main" val="3049255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nascita della Vergine Maria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1604" cy="6858000"/>
          </a:xfrm>
        </p:spPr>
      </p:pic>
    </p:spTree>
    <p:extLst>
      <p:ext uri="{BB962C8B-B14F-4D97-AF65-F5344CB8AC3E}">
        <p14:creationId xmlns:p14="http://schemas.microsoft.com/office/powerpoint/2010/main" val="126824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La flagellazione di Gesù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8"/>
            <a:ext cx="3419872" cy="6818634"/>
          </a:xfrm>
        </p:spPr>
      </p:pic>
    </p:spTree>
    <p:extLst>
      <p:ext uri="{BB962C8B-B14F-4D97-AF65-F5344CB8AC3E}">
        <p14:creationId xmlns:p14="http://schemas.microsoft.com/office/powerpoint/2010/main" val="3735641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Lo sposalizio di Maria e Giuseppe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0"/>
            <a:ext cx="4306186" cy="6858000"/>
          </a:xfrm>
        </p:spPr>
      </p:pic>
    </p:spTree>
    <p:extLst>
      <p:ext uri="{BB962C8B-B14F-4D97-AF65-F5344CB8AC3E}">
        <p14:creationId xmlns:p14="http://schemas.microsoft.com/office/powerpoint/2010/main" val="2984493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L’Annunciazione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09662" cy="6453336"/>
          </a:xfrm>
        </p:spPr>
      </p:pic>
    </p:spTree>
    <p:extLst>
      <p:ext uri="{BB962C8B-B14F-4D97-AF65-F5344CB8AC3E}">
        <p14:creationId xmlns:p14="http://schemas.microsoft.com/office/powerpoint/2010/main" val="2304862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presepio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360" cy="6858000"/>
          </a:xfrm>
        </p:spPr>
      </p:pic>
    </p:spTree>
    <p:extLst>
      <p:ext uri="{BB962C8B-B14F-4D97-AF65-F5344CB8AC3E}">
        <p14:creationId xmlns:p14="http://schemas.microsoft.com/office/powerpoint/2010/main" val="602927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VITA DI CATERINA DA SIENA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02977" cy="6858000"/>
          </a:xfrm>
        </p:spPr>
      </p:pic>
    </p:spTree>
    <p:extLst>
      <p:ext uri="{BB962C8B-B14F-4D97-AF65-F5344CB8AC3E}">
        <p14:creationId xmlns:p14="http://schemas.microsoft.com/office/powerpoint/2010/main" val="4228728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nascita d Caterina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89825" cy="6858000"/>
          </a:xfrm>
        </p:spPr>
      </p:pic>
    </p:spTree>
    <p:extLst>
      <p:ext uri="{BB962C8B-B14F-4D97-AF65-F5344CB8AC3E}">
        <p14:creationId xmlns:p14="http://schemas.microsoft.com/office/powerpoint/2010/main" val="3059671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Caterina annuncia ai familiari la sua vocazione religiosa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83205" cy="6858000"/>
          </a:xfrm>
        </p:spPr>
      </p:pic>
    </p:spTree>
    <p:extLst>
      <p:ext uri="{BB962C8B-B14F-4D97-AF65-F5344CB8AC3E}">
        <p14:creationId xmlns:p14="http://schemas.microsoft.com/office/powerpoint/2010/main" val="894312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 dispetto la famiglia obbliga Caterina a lavori servili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28"/>
            <a:ext cx="4132005" cy="6854371"/>
          </a:xfrm>
        </p:spPr>
      </p:pic>
    </p:spTree>
    <p:extLst>
      <p:ext uri="{BB962C8B-B14F-4D97-AF65-F5344CB8AC3E}">
        <p14:creationId xmlns:p14="http://schemas.microsoft.com/office/powerpoint/2010/main" val="1126749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Caterina per evitare il matrimonio si taglia i capelli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3638" cy="6858000"/>
          </a:xfrm>
        </p:spPr>
      </p:pic>
    </p:spTree>
    <p:extLst>
      <p:ext uri="{BB962C8B-B14F-4D97-AF65-F5344CB8AC3E}">
        <p14:creationId xmlns:p14="http://schemas.microsoft.com/office/powerpoint/2010/main" val="1399225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Caterina opera la conversione di alcune donne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48125" cy="6858000"/>
          </a:xfrm>
        </p:spPr>
      </p:pic>
    </p:spTree>
    <p:extLst>
      <p:ext uri="{BB962C8B-B14F-4D97-AF65-F5344CB8AC3E}">
        <p14:creationId xmlns:p14="http://schemas.microsoft.com/office/powerpoint/2010/main" val="1338660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Caterina si reca ambasciatrice alla città di Firenze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6858000"/>
          </a:xfrm>
        </p:spPr>
      </p:pic>
    </p:spTree>
    <p:extLst>
      <p:ext uri="{BB962C8B-B14F-4D97-AF65-F5344CB8AC3E}">
        <p14:creationId xmlns:p14="http://schemas.microsoft.com/office/powerpoint/2010/main" val="153559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sul Calvario incontra la Madre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8"/>
            <a:ext cx="3400238" cy="6842111"/>
          </a:xfrm>
        </p:spPr>
      </p:pic>
    </p:spTree>
    <p:extLst>
      <p:ext uri="{BB962C8B-B14F-4D97-AF65-F5344CB8AC3E}">
        <p14:creationId xmlns:p14="http://schemas.microsoft.com/office/powerpoint/2010/main" val="2308710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31                                   I SANTI APOSTOLI                              esecuzione 1567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75393" cy="6858000"/>
          </a:xfrm>
        </p:spPr>
      </p:pic>
    </p:spTree>
    <p:extLst>
      <p:ext uri="{BB962C8B-B14F-4D97-AF65-F5344CB8AC3E}">
        <p14:creationId xmlns:p14="http://schemas.microsoft.com/office/powerpoint/2010/main" val="1186705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Clemente Papa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78"/>
            <a:ext cx="4653055" cy="6939813"/>
          </a:xfrm>
        </p:spPr>
      </p:pic>
    </p:spTree>
    <p:extLst>
      <p:ext uri="{BB962C8B-B14F-4D97-AF65-F5344CB8AC3E}">
        <p14:creationId xmlns:p14="http://schemas.microsoft.com/office/powerpoint/2010/main" val="3368538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Gerolamo dottore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05723" cy="6858000"/>
          </a:xfrm>
        </p:spPr>
      </p:pic>
    </p:spTree>
    <p:extLst>
      <p:ext uri="{BB962C8B-B14F-4D97-AF65-F5344CB8AC3E}">
        <p14:creationId xmlns:p14="http://schemas.microsoft.com/office/powerpoint/2010/main" val="989182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Santa Veronica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" y="0"/>
            <a:ext cx="4680857" cy="6858000"/>
          </a:xfrm>
        </p:spPr>
      </p:pic>
    </p:spTree>
    <p:extLst>
      <p:ext uri="{BB962C8B-B14F-4D97-AF65-F5344CB8AC3E}">
        <p14:creationId xmlns:p14="http://schemas.microsoft.com/office/powerpoint/2010/main" val="16032338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Giuda Taddeo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" y="248"/>
            <a:ext cx="2550705" cy="6909706"/>
          </a:xfrm>
        </p:spPr>
      </p:pic>
    </p:spTree>
    <p:extLst>
      <p:ext uri="{BB962C8B-B14F-4D97-AF65-F5344CB8AC3E}">
        <p14:creationId xmlns:p14="http://schemas.microsoft.com/office/powerpoint/2010/main" val="1977824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Giacomo Maggiore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784" cy="6897244"/>
          </a:xfrm>
        </p:spPr>
      </p:pic>
    </p:spTree>
    <p:extLst>
      <p:ext uri="{BB962C8B-B14F-4D97-AF65-F5344CB8AC3E}">
        <p14:creationId xmlns:p14="http://schemas.microsoft.com/office/powerpoint/2010/main" val="3424470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Mattia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" y="-1"/>
            <a:ext cx="2696411" cy="6996093"/>
          </a:xfrm>
        </p:spPr>
      </p:pic>
    </p:spTree>
    <p:extLst>
      <p:ext uri="{BB962C8B-B14F-4D97-AF65-F5344CB8AC3E}">
        <p14:creationId xmlns:p14="http://schemas.microsoft.com/office/powerpoint/2010/main" val="27739506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32                                 VITA DI SANT’AMBROGIO esecuzione  1895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8374" cy="6858000"/>
          </a:xfrm>
        </p:spPr>
      </p:pic>
    </p:spTree>
    <p:extLst>
      <p:ext uri="{BB962C8B-B14F-4D97-AF65-F5344CB8AC3E}">
        <p14:creationId xmlns:p14="http://schemas.microsoft.com/office/powerpoint/2010/main" val="1755229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19442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Sant’Ambrogio battezza Sant’Agostino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64601" cy="6858000"/>
          </a:xfrm>
        </p:spPr>
      </p:pic>
    </p:spTree>
    <p:extLst>
      <p:ext uri="{BB962C8B-B14F-4D97-AF65-F5344CB8AC3E}">
        <p14:creationId xmlns:p14="http://schemas.microsoft.com/office/powerpoint/2010/main" val="2604877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Sant’Agostino battezzato, particolare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04309" cy="6858000"/>
          </a:xfrm>
        </p:spPr>
      </p:pic>
    </p:spTree>
    <p:extLst>
      <p:ext uri="{BB962C8B-B14F-4D97-AF65-F5344CB8AC3E}">
        <p14:creationId xmlns:p14="http://schemas.microsoft.com/office/powerpoint/2010/main" val="375679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800" dirty="0" err="1" smtClean="0"/>
              <a:t>Lincredulità</a:t>
            </a:r>
            <a:r>
              <a:rPr lang="it-IT" sz="2800" dirty="0" smtClean="0"/>
              <a:t> di Tommaso</a:t>
            </a: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19872" cy="6927433"/>
          </a:xfrm>
        </p:spPr>
      </p:pic>
    </p:spTree>
    <p:extLst>
      <p:ext uri="{BB962C8B-B14F-4D97-AF65-F5344CB8AC3E}">
        <p14:creationId xmlns:p14="http://schemas.microsoft.com/office/powerpoint/2010/main" val="16654578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835696" cy="221825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Ambrogio ferma l’imperatore Teodosio sulla porta della cattedrale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830" cy="6957392"/>
          </a:xfrm>
        </p:spPr>
      </p:pic>
    </p:spTree>
    <p:extLst>
      <p:ext uri="{BB962C8B-B14F-4D97-AF65-F5344CB8AC3E}">
        <p14:creationId xmlns:p14="http://schemas.microsoft.com/office/powerpoint/2010/main" val="3507611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Sant’Ambrogio, particolare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0848" cy="6858000"/>
          </a:xfrm>
        </p:spPr>
      </p:pic>
    </p:spTree>
    <p:extLst>
      <p:ext uri="{BB962C8B-B14F-4D97-AF65-F5344CB8AC3E}">
        <p14:creationId xmlns:p14="http://schemas.microsoft.com/office/powerpoint/2010/main" val="3995467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33                               VITA DI SAN GIUSEPPE esecuzione  1657                                     Fuga in Egitto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9540" cy="6858000"/>
          </a:xfrm>
        </p:spPr>
      </p:pic>
    </p:spTree>
    <p:extLst>
      <p:ext uri="{BB962C8B-B14F-4D97-AF65-F5344CB8AC3E}">
        <p14:creationId xmlns:p14="http://schemas.microsoft.com/office/powerpoint/2010/main" val="18603339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34                                       STORIA DI SANT’ELENA                                  E DEL RITROVAMENTO                                DELLA CROCE                                  esecuzione 1577                                                 Il miracolo del riconoscimento della vera Croce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1741" cy="6858000"/>
          </a:xfrm>
        </p:spPr>
      </p:pic>
    </p:spTree>
    <p:extLst>
      <p:ext uri="{BB962C8B-B14F-4D97-AF65-F5344CB8AC3E}">
        <p14:creationId xmlns:p14="http://schemas.microsoft.com/office/powerpoint/2010/main" val="39177351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35                                                                 LE  GLORIE DELLA VERGINE</a:t>
            </a:r>
            <a:br>
              <a:rPr lang="it-IT" sz="2000" dirty="0" smtClean="0"/>
            </a:br>
            <a:r>
              <a:rPr lang="it-IT" sz="2000" dirty="0" smtClean="0"/>
              <a:t>esecuzione 1565-1567                                         Dormizione della Vergine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12051" cy="6858000"/>
          </a:xfrm>
        </p:spPr>
      </p:pic>
    </p:spTree>
    <p:extLst>
      <p:ext uri="{BB962C8B-B14F-4D97-AF65-F5344CB8AC3E}">
        <p14:creationId xmlns:p14="http://schemas.microsoft.com/office/powerpoint/2010/main" val="375001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538661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36 I SANTI QUATTRO CORONATI esecuzione 1567</a:t>
            </a:r>
            <a:br>
              <a:rPr lang="it-IT" sz="2000" dirty="0" smtClean="0"/>
            </a:br>
            <a:r>
              <a:rPr lang="it-IT" sz="2000" dirty="0" smtClean="0"/>
              <a:t>I Santi quattro Coronati </a:t>
            </a:r>
            <a:r>
              <a:rPr lang="it-IT" sz="2000" smtClean="0"/>
              <a:t>al lavoro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34215" cy="6858000"/>
          </a:xfrm>
        </p:spPr>
      </p:pic>
    </p:spTree>
    <p:extLst>
      <p:ext uri="{BB962C8B-B14F-4D97-AF65-F5344CB8AC3E}">
        <p14:creationId xmlns:p14="http://schemas.microsoft.com/office/powerpoint/2010/main" val="30544764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 N. 37                                               LA LOTTA                                                                    TRA SAN MICHELE ED I DEMONI  esecuzione 1947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1" y="-20194"/>
            <a:ext cx="4731387" cy="7016032"/>
          </a:xfrm>
        </p:spPr>
      </p:pic>
    </p:spTree>
    <p:extLst>
      <p:ext uri="{BB962C8B-B14F-4D97-AF65-F5344CB8AC3E}">
        <p14:creationId xmlns:p14="http://schemas.microsoft.com/office/powerpoint/2010/main" val="1269953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della battaglia tra angeli e demoni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" y="0"/>
            <a:ext cx="2987261" cy="6886045"/>
          </a:xfrm>
        </p:spPr>
      </p:pic>
    </p:spTree>
    <p:extLst>
      <p:ext uri="{BB962C8B-B14F-4D97-AF65-F5344CB8AC3E}">
        <p14:creationId xmlns:p14="http://schemas.microsoft.com/office/powerpoint/2010/main" val="34015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dell’Angelo della luce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" y="0"/>
            <a:ext cx="3432699" cy="6858000"/>
          </a:xfrm>
        </p:spPr>
      </p:pic>
    </p:spTree>
    <p:extLst>
      <p:ext uri="{BB962C8B-B14F-4D97-AF65-F5344CB8AC3E}">
        <p14:creationId xmlns:p14="http://schemas.microsoft.com/office/powerpoint/2010/main" val="24343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Angelo delle tenebre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" y="13072"/>
            <a:ext cx="3670469" cy="6844928"/>
          </a:xfrm>
        </p:spPr>
      </p:pic>
    </p:spTree>
    <p:extLst>
      <p:ext uri="{BB962C8B-B14F-4D97-AF65-F5344CB8AC3E}">
        <p14:creationId xmlns:p14="http://schemas.microsoft.com/office/powerpoint/2010/main" val="2085953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20 L’APOCALISSE                                  esecuzione secoli XV-XVI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1049" cy="6858000"/>
          </a:xfrm>
        </p:spPr>
      </p:pic>
    </p:spTree>
    <p:extLst>
      <p:ext uri="{BB962C8B-B14F-4D97-AF65-F5344CB8AC3E}">
        <p14:creationId xmlns:p14="http://schemas.microsoft.com/office/powerpoint/2010/main" val="20507152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38 MISCELLANEA DI VETRI DEI SECOLI XV -XIX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199" cy="6858000"/>
          </a:xfrm>
        </p:spPr>
      </p:pic>
    </p:spTree>
    <p:extLst>
      <p:ext uri="{BB962C8B-B14F-4D97-AF65-F5344CB8AC3E}">
        <p14:creationId xmlns:p14="http://schemas.microsoft.com/office/powerpoint/2010/main" val="24397909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appare alla Maddalena nelle vesti di ortolano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90579" cy="6858000"/>
          </a:xfrm>
        </p:spPr>
      </p:pic>
    </p:spTree>
    <p:extLst>
      <p:ext uri="{BB962C8B-B14F-4D97-AF65-F5344CB8AC3E}">
        <p14:creationId xmlns:p14="http://schemas.microsoft.com/office/powerpoint/2010/main" val="30257135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4563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39                                        STORIE DI DAVIDE                                  esecuzione 1949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7109" cy="6858000"/>
          </a:xfrm>
        </p:spPr>
      </p:pic>
    </p:spTree>
    <p:extLst>
      <p:ext uri="{BB962C8B-B14F-4D97-AF65-F5344CB8AC3E}">
        <p14:creationId xmlns:p14="http://schemas.microsoft.com/office/powerpoint/2010/main" val="28588399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Davide suona l’arpa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1680" cy="6954690"/>
          </a:xfrm>
        </p:spPr>
      </p:pic>
    </p:spTree>
    <p:extLst>
      <p:ext uri="{BB962C8B-B14F-4D97-AF65-F5344CB8AC3E}">
        <p14:creationId xmlns:p14="http://schemas.microsoft.com/office/powerpoint/2010/main" val="33207315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Davide sul trono di Giuda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9256" cy="6858000"/>
          </a:xfrm>
        </p:spPr>
      </p:pic>
    </p:spTree>
    <p:extLst>
      <p:ext uri="{BB962C8B-B14F-4D97-AF65-F5344CB8AC3E}">
        <p14:creationId xmlns:p14="http://schemas.microsoft.com/office/powerpoint/2010/main" val="11184899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N. 40                                                       MARTIRIO DI SANTA TECLA                                              esecuzione 1860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0000" cy="6858000"/>
          </a:xfrm>
        </p:spPr>
      </p:pic>
    </p:spTree>
    <p:extLst>
      <p:ext uri="{BB962C8B-B14F-4D97-AF65-F5344CB8AC3E}">
        <p14:creationId xmlns:p14="http://schemas.microsoft.com/office/powerpoint/2010/main" val="2719336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40                                      SANT’AMBROGIO                                                 ELETTO </a:t>
            </a:r>
            <a:r>
              <a:rPr lang="it-IT" sz="2000" dirty="0" err="1" smtClean="0"/>
              <a:t>VESCO</a:t>
            </a:r>
            <a:r>
              <a:rPr lang="it-IT" sz="2000" dirty="0" smtClean="0"/>
              <a:t> DI MILANO                                   esecuzione 1855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69027" cy="6858000"/>
          </a:xfrm>
        </p:spPr>
      </p:pic>
    </p:spTree>
    <p:extLst>
      <p:ext uri="{BB962C8B-B14F-4D97-AF65-F5344CB8AC3E}">
        <p14:creationId xmlns:p14="http://schemas.microsoft.com/office/powerpoint/2010/main" val="38531196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42                                                                 SAN CARLO                                                                               VENDE IL PRINCIPATO D’ORIA                                             esecuzione 1855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6742" cy="6858000"/>
          </a:xfrm>
        </p:spPr>
      </p:pic>
    </p:spTree>
    <p:extLst>
      <p:ext uri="{BB962C8B-B14F-4D97-AF65-F5344CB8AC3E}">
        <p14:creationId xmlns:p14="http://schemas.microsoft.com/office/powerpoint/2010/main" val="24776532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VETRATA  N. 43                                                                             SAN MICHELE ARCANGELO                                               esecuzione 1858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6830" cy="6858000"/>
          </a:xfrm>
        </p:spPr>
      </p:pic>
    </p:spTree>
    <p:extLst>
      <p:ext uri="{BB962C8B-B14F-4D97-AF65-F5344CB8AC3E}">
        <p14:creationId xmlns:p14="http://schemas.microsoft.com/office/powerpoint/2010/main" val="65620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44                                                                        LA CHIESA                                                                       esecuzione 1955                                                                                         La Chiesa affiancata dai simboli dei quattro Evangelisti , la nuova legge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3347864" cy="6960649"/>
          </a:xfrm>
        </p:spPr>
      </p:pic>
    </p:spTree>
    <p:extLst>
      <p:ext uri="{BB962C8B-B14F-4D97-AF65-F5344CB8AC3E}">
        <p14:creationId xmlns:p14="http://schemas.microsoft.com/office/powerpoint/2010/main" val="239133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quattro cavalieri dell’</a:t>
            </a:r>
            <a:r>
              <a:rPr lang="it-IT" sz="2000" dirty="0" err="1" smtClean="0"/>
              <a:t>Apocalise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526375" cy="6858000"/>
          </a:xfrm>
        </p:spPr>
      </p:pic>
    </p:spTree>
    <p:extLst>
      <p:ext uri="{BB962C8B-B14F-4D97-AF65-F5344CB8AC3E}">
        <p14:creationId xmlns:p14="http://schemas.microsoft.com/office/powerpoint/2010/main" val="5109434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</a:t>
            </a:r>
            <a:r>
              <a:rPr lang="it-IT" sz="2000" smtClean="0"/>
              <a:t>46                                                                                    LA SINAGOGA                                                                                    esecuzione 1955                                                                                          </a:t>
            </a:r>
            <a:r>
              <a:rPr lang="it-IT" sz="2000" dirty="0" smtClean="0"/>
              <a:t>La Sinagoga tra Abele e </a:t>
            </a:r>
            <a:r>
              <a:rPr lang="it-IT" sz="2000" smtClean="0"/>
              <a:t>Caino:                                                                     </a:t>
            </a:r>
            <a:r>
              <a:rPr lang="it-IT" sz="2000" dirty="0" smtClean="0"/>
              <a:t>sui cartigli i sei giorni </a:t>
            </a:r>
            <a:r>
              <a:rPr lang="it-IT" sz="2000" smtClean="0"/>
              <a:t>della creazione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980822"/>
          </a:xfrm>
        </p:spPr>
      </p:pic>
    </p:spTree>
    <p:extLst>
      <p:ext uri="{BB962C8B-B14F-4D97-AF65-F5344CB8AC3E}">
        <p14:creationId xmlns:p14="http://schemas.microsoft.com/office/powerpoint/2010/main" val="1419689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45                                                             MARIA ASSUNTA IN CIELO                                                   esecuzione 1854</a:t>
            </a:r>
            <a:br>
              <a:rPr lang="it-IT" sz="2000" dirty="0" smtClean="0"/>
            </a:br>
            <a:r>
              <a:rPr lang="it-IT" sz="2000" dirty="0" smtClean="0"/>
              <a:t>Maria assunta i  cielo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" y="0"/>
            <a:ext cx="4000983" cy="6858000"/>
          </a:xfrm>
        </p:spPr>
      </p:pic>
    </p:spTree>
    <p:extLst>
      <p:ext uri="{BB962C8B-B14F-4D97-AF65-F5344CB8AC3E}">
        <p14:creationId xmlns:p14="http://schemas.microsoft.com/office/powerpoint/2010/main" val="18750578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VETRATA N. 47                                                                                    LA TRINITA’                                                                                     esecuzione 1955</a:t>
            </a:r>
            <a:br>
              <a:rPr lang="it-IT" sz="2000" dirty="0" smtClean="0"/>
            </a:br>
            <a:r>
              <a:rPr lang="it-IT" sz="2000" dirty="0" smtClean="0"/>
              <a:t>La Trinità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3003" cy="6858000"/>
          </a:xfrm>
        </p:spPr>
      </p:pic>
    </p:spTree>
    <p:extLst>
      <p:ext uri="{BB962C8B-B14F-4D97-AF65-F5344CB8AC3E}">
        <p14:creationId xmlns:p14="http://schemas.microsoft.com/office/powerpoint/2010/main" val="8709631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VETRATE N. 48-55                                                                 IL CONCILIO VATICANO II                                        esecuzione 1968</a:t>
            </a:r>
            <a:br>
              <a:rPr lang="it-IT" sz="2000" dirty="0" smtClean="0"/>
            </a:br>
            <a:r>
              <a:rPr lang="it-IT" sz="2000" dirty="0" smtClean="0"/>
              <a:t>Maria Mater </a:t>
            </a:r>
            <a:r>
              <a:rPr lang="it-IT" sz="2000" dirty="0" err="1" smtClean="0"/>
              <a:t>Ecclesiae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La famiglia,                                                                     particolare del messaggio alle donne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3962598" cy="6854371"/>
          </a:xfrm>
        </p:spPr>
      </p:pic>
    </p:spTree>
    <p:extLst>
      <p:ext uri="{BB962C8B-B14F-4D97-AF65-F5344CB8AC3E}">
        <p14:creationId xmlns:p14="http://schemas.microsoft.com/office/powerpoint/2010/main" val="19613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Cristo in croce</a:t>
            </a:r>
            <a:r>
              <a:rPr lang="it-IT" sz="2000" smtClean="0"/>
              <a:t>,                                                         emblema </a:t>
            </a:r>
            <a:r>
              <a:rPr lang="it-IT" sz="2000" dirty="0" smtClean="0"/>
              <a:t>della </a:t>
            </a:r>
            <a:r>
              <a:rPr lang="it-IT" sz="2000" smtClean="0"/>
              <a:t>sofferenza cristiana,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smtClean="0"/>
              <a:t>Gesù lavoratore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3928" cy="6911249"/>
          </a:xfrm>
        </p:spPr>
      </p:pic>
    </p:spTree>
    <p:extLst>
      <p:ext uri="{BB962C8B-B14F-4D97-AF65-F5344CB8AC3E}">
        <p14:creationId xmlns:p14="http://schemas.microsoft.com/office/powerpoint/2010/main" val="29275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624</Words>
  <Application>Microsoft Office PowerPoint</Application>
  <PresentationFormat>Presentazione su schermo (4:3)</PresentationFormat>
  <Paragraphs>93</Paragraphs>
  <Slides>94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94</vt:i4>
      </vt:variant>
    </vt:vector>
  </HeadingPairs>
  <TitlesOfParts>
    <vt:vector size="95" baseType="lpstr">
      <vt:lpstr>Tema di Office</vt:lpstr>
      <vt:lpstr>VETRATA N. 19              finestrone</vt:lpstr>
      <vt:lpstr>Gesù entra in Gerusalemme</vt:lpstr>
      <vt:lpstr>Gesù lava i piedi agli Apostoli</vt:lpstr>
      <vt:lpstr>Ultima Cena di Gesù</vt:lpstr>
      <vt:lpstr>La flagellazione di Gesù</vt:lpstr>
      <vt:lpstr>Gesù sul Calvario incontra la Madre</vt:lpstr>
      <vt:lpstr>Lincredulità di Tommaso</vt:lpstr>
      <vt:lpstr>VETRATA N. 20 L’APOCALISSE                                  esecuzione secoli XV-XVI</vt:lpstr>
      <vt:lpstr>I quattro cavalieri dell’Apocalise</vt:lpstr>
      <vt:lpstr>Aperitio tertii sigilli</vt:lpstr>
      <vt:lpstr>Et vidi tronum magnum</vt:lpstr>
      <vt:lpstr>Ego Joannes Evangelista,                                                                                                                      datato 1545</vt:lpstr>
      <vt:lpstr>Et aprehendit draconem</vt:lpstr>
      <vt:lpstr>Agnus supra Sion</vt:lpstr>
      <vt:lpstr>VETRATA N. 21                                       STORIE                                             DELL’ANTICO TESTAMENTO visione parziale della vetrata esecuzione 1835-1838</vt:lpstr>
      <vt:lpstr>VETRATA N. 21                                          STORIE                                                        DELL’ANTICO TESTAMENTO esecuzione 1835-1838</vt:lpstr>
      <vt:lpstr>Dio crea la luce</vt:lpstr>
      <vt:lpstr>IL peccato originale</vt:lpstr>
      <vt:lpstr>La figlia del faraone salva Mosè dalle acque</vt:lpstr>
      <vt:lpstr>Mosè scaglia le tavole della legge                                           contro il popolo idolatra</vt:lpstr>
      <vt:lpstr>Mosè ed il serpente di bronzo</vt:lpstr>
      <vt:lpstr>Re Salomone</vt:lpstr>
      <vt:lpstr>VETRATA N. 25                                               VITA DI                                                                     SAN GIOVANNI DAMASCENO esecuzione  1480</vt:lpstr>
      <vt:lpstr>Nascita di San Giovanni Damasceno</vt:lpstr>
      <vt:lpstr>Apparizione della Vergine al giovane Santo </vt:lpstr>
      <vt:lpstr>Giovanni entra in convento</vt:lpstr>
      <vt:lpstr>La vestizione di Giovanni </vt:lpstr>
      <vt:lpstr>Giovanni fa scuola ai fanciulli</vt:lpstr>
      <vt:lpstr>Giovanni maestro di catechismo</vt:lpstr>
      <vt:lpstr>L’episodio della falsa lettera</vt:lpstr>
      <vt:lpstr>Giovanni è condannato al taglio della mano</vt:lpstr>
      <vt:lpstr>L’esposizione della mano amputata</vt:lpstr>
      <vt:lpstr>VETRATA N. 26                                                VITA DI                                                                        SAN CARLO BORROMEO esecuzione 1910</vt:lpstr>
      <vt:lpstr>San Carlo Soccorre gli appestati</vt:lpstr>
      <vt:lpstr>I funerali del Santo Arcivescovo</vt:lpstr>
      <vt:lpstr>VETRATA N 27, 29 e 29 VITA DELLA MADONNA esecuzione 1842-1847</vt:lpstr>
      <vt:lpstr>Nascita di Gesù, particolare della vetrata 27</vt:lpstr>
      <vt:lpstr>Trofeo floreale, particolare della vetrata 27</vt:lpstr>
      <vt:lpstr>La Vergine Addolorata, particolare della vetrata 27</vt:lpstr>
      <vt:lpstr>Incoronazione della Vergine, particolare della vetrata 28</vt:lpstr>
      <vt:lpstr>Presentazione standard di PowerPoint</vt:lpstr>
      <vt:lpstr>Mosè</vt:lpstr>
      <vt:lpstr>Il profeta Geremia</vt:lpstr>
      <vt:lpstr>Il profeta Iasaia</vt:lpstr>
      <vt:lpstr>Il profeta e re Davide</vt:lpstr>
      <vt:lpstr>Angelo, particolare</vt:lpstr>
      <vt:lpstr>VETRATA N. 30                                                     LE  VICENDE                                           DI  GIOACCHINO E ANNA                              E LA VITA                                                        DI S: CATERINA DA SIENA esecuzione 1562-1567</vt:lpstr>
      <vt:lpstr>Incontro tra Gioacchino ed Anna</vt:lpstr>
      <vt:lpstr>La nascita della Vergine Maria</vt:lpstr>
      <vt:lpstr>Lo sposalizio di Maria e Giuseppe</vt:lpstr>
      <vt:lpstr>L’Annunciazione</vt:lpstr>
      <vt:lpstr>Il presepio</vt:lpstr>
      <vt:lpstr>VITA DI CATERINA DA SIENA</vt:lpstr>
      <vt:lpstr>La nascita d Caterina</vt:lpstr>
      <vt:lpstr>Caterina annuncia ai familiari la sua vocazione religiosa</vt:lpstr>
      <vt:lpstr>Per dispetto la famiglia obbliga Caterina a lavori servili</vt:lpstr>
      <vt:lpstr>Caterina per evitare il matrimonio si taglia i capelli</vt:lpstr>
      <vt:lpstr>Caterina opera la conversione di alcune donne</vt:lpstr>
      <vt:lpstr>Caterina si reca ambasciatrice alla città di Firenze</vt:lpstr>
      <vt:lpstr>VETRATA N. 31                                   I SANTI APOSTOLI                              esecuzione 1567</vt:lpstr>
      <vt:lpstr>San Clemente Papa</vt:lpstr>
      <vt:lpstr>San Gerolamo dottore</vt:lpstr>
      <vt:lpstr>Santa Veronica</vt:lpstr>
      <vt:lpstr>San Giuda Taddeo</vt:lpstr>
      <vt:lpstr>San Giacomo Maggiore</vt:lpstr>
      <vt:lpstr>San Mattia</vt:lpstr>
      <vt:lpstr>VETRATA N. 32                                 VITA DI SANT’AMBROGIO esecuzione  1895</vt:lpstr>
      <vt:lpstr>Sant’Ambrogio battezza Sant’Agostino</vt:lpstr>
      <vt:lpstr>Sant’Agostino battezzato, particolare</vt:lpstr>
      <vt:lpstr>Ambrogio ferma l’imperatore Teodosio sulla porta della cattedrale</vt:lpstr>
      <vt:lpstr>Sant’Ambrogio, particolare</vt:lpstr>
      <vt:lpstr>VETRATA N. 33                               VITA DI SAN GIUSEPPE esecuzione  1657                                     Fuga in Egitto</vt:lpstr>
      <vt:lpstr>VETRATA N. 34                                       STORIA DI SANT’ELENA                                  E DEL RITROVAMENTO                                DELLA CROCE                                  esecuzione 1577                                                 Il miracolo del riconoscimento della vera Croce</vt:lpstr>
      <vt:lpstr>VETRATA N. 35                                                                 LE  GLORIE DELLA VERGINE esecuzione 1565-1567                                         Dormizione della Vergine</vt:lpstr>
      <vt:lpstr>VETRATA N. 36 I SANTI QUATTRO CORONATI esecuzione 1567 I Santi quattro Coronati al lavoro</vt:lpstr>
      <vt:lpstr>VETRATA  N. 37                                               LA LOTTA                                                                    TRA SAN MICHELE ED I DEMONI  esecuzione 1947</vt:lpstr>
      <vt:lpstr>Particolare della battaglia tra angeli e demoni</vt:lpstr>
      <vt:lpstr>Particolare dell’Angelo della luce</vt:lpstr>
      <vt:lpstr>Particolare di Angelo delle tenebre</vt:lpstr>
      <vt:lpstr>VETRATA N. 38 MISCELLANEA DI VETRI DEI SECOLI XV -XIX</vt:lpstr>
      <vt:lpstr>Gesù appare alla Maddalena nelle vesti di ortolano</vt:lpstr>
      <vt:lpstr>VETRATA N. 39                                        STORIE DI DAVIDE                                  esecuzione 1949</vt:lpstr>
      <vt:lpstr>Davide suona l’arpa</vt:lpstr>
      <vt:lpstr>Davide sul trono di Giuda</vt:lpstr>
      <vt:lpstr>VETRATA N. 40                                                       MARTIRIO DI SANTA TECLA                                              esecuzione 1860</vt:lpstr>
      <vt:lpstr>VETRATA N. 40                                      SANT’AMBROGIO                                                 ELETTO VESCO DI MILANO                                   esecuzione 1855</vt:lpstr>
      <vt:lpstr>VETRATA N. 42                                                                 SAN CARLO                                                                               VENDE IL PRINCIPATO D’ORIA                                             esecuzione 1855</vt:lpstr>
      <vt:lpstr>VETRATA  N. 43                                                                             SAN MICHELE ARCANGELO                                               esecuzione 1858</vt:lpstr>
      <vt:lpstr>VETRATA N. 44                                                                        LA CHIESA                                                                       esecuzione 1955                                                                                         La Chiesa affiancata dai simboli dei quattro Evangelisti , la nuova legge</vt:lpstr>
      <vt:lpstr>VETRATA N. 46                                                                                    LA SINAGOGA                                                                                    esecuzione 1955                                                                                          La Sinagoga tra Abele e Caino:                                                                     sui cartigli i sei giorni della creazione</vt:lpstr>
      <vt:lpstr>VETRATA N. 45                                                             MARIA ASSUNTA IN CIELO                                                   esecuzione 1854 Maria assunta i  cielo</vt:lpstr>
      <vt:lpstr>VETRATA N. 47                                                                                    LA TRINITA’                                                                                     esecuzione 1955 La Trinità</vt:lpstr>
      <vt:lpstr>VETRATE N. 48-55                                                                 IL CONCILIO VATICANO II                                        esecuzione 1968 Maria Mater Ecclesiae La famiglia,                                                                     particolare del messaggio alle donne</vt:lpstr>
      <vt:lpstr>Il Cristo in croce,                                                         emblema della sofferenza cristiana, Gesù lavoratore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VETRATA N. 19              finestrone</dc:title>
  <dc:creator>lenovo</dc:creator>
  <cp:lastModifiedBy>lenovo</cp:lastModifiedBy>
  <cp:revision>1</cp:revision>
  <dcterms:created xsi:type="dcterms:W3CDTF">2016-09-28T16:27:24Z</dcterms:created>
  <dcterms:modified xsi:type="dcterms:W3CDTF">2016-09-28T16:28:29Z</dcterms:modified>
</cp:coreProperties>
</file>