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244"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F967D-6AE3-4FBC-95E2-7FB1128C7518}" type="datetimeFigureOut">
              <a:rPr lang="it-IT" smtClean="0"/>
              <a:t>25/04/2020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17471B-BC85-45B8-8296-6A040BD6018E}" type="slidenum">
              <a:rPr lang="it-IT" smtClean="0"/>
              <a:t>‹N›</a:t>
            </a:fld>
            <a:endParaRPr lang="it-IT"/>
          </a:p>
        </p:txBody>
      </p:sp>
    </p:spTree>
    <p:extLst>
      <p:ext uri="{BB962C8B-B14F-4D97-AF65-F5344CB8AC3E}">
        <p14:creationId xmlns:p14="http://schemas.microsoft.com/office/powerpoint/2010/main" val="194997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51F84A6-0326-4AB2-A561-152AB4AF31B4}" type="slidenum">
              <a:rPr lang="it-IT" altLang="it-IT">
                <a:solidFill>
                  <a:prstClr val="black"/>
                </a:solidFill>
              </a:rPr>
              <a:pPr/>
              <a:t>1</a:t>
            </a:fld>
            <a:endParaRPr lang="it-IT" altLang="it-IT">
              <a:solidFill>
                <a:prstClr val="black"/>
              </a:solidFill>
            </a:endParaRPr>
          </a:p>
        </p:txBody>
      </p:sp>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p:txBody>
          <a:bodyPr/>
          <a:lstStyle/>
          <a:p>
            <a:r>
              <a:rPr lang="it-IT" altLang="it-IT"/>
              <a:t>La Sig.ra Carla Spiller farebbe una gita al giorno, fino a conoscere per filo e per segno, tutto il mondo, al centro del quale resterà sempre …. Piano di Rivà, dove la gentil signora, in data … indefinibile ricevette i natali.</a:t>
            </a:r>
          </a:p>
          <a:p>
            <a:r>
              <a:rPr lang="it-IT" altLang="it-IT"/>
              <a:t>A Lei dobbiamo dir grazie se il sogno è diventato realtà. Con quel suo fare … sbrigativo abbiamo fatto questa e anche qualche altra … diciamo … gitarella.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6B5CDFE-05A8-485B-969F-7291EC016E11}" type="slidenum">
              <a:rPr lang="it-IT" altLang="it-IT">
                <a:solidFill>
                  <a:prstClr val="black"/>
                </a:solidFill>
              </a:rPr>
              <a:pPr/>
              <a:t>3</a:t>
            </a:fld>
            <a:endParaRPr lang="it-IT" altLang="it-IT">
              <a:solidFill>
                <a:prstClr val="black"/>
              </a:solidFill>
            </a:endParaRPr>
          </a:p>
        </p:txBody>
      </p:sp>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p:txBody>
          <a:bodyPr/>
          <a:lstStyle/>
          <a:p>
            <a:r>
              <a:rPr lang="it-IT" altLang="it-IT"/>
              <a:t>L’autista, abituato a vivere in convento, è stato l’ultimo a cedere alle pressioni .. .gitarellesce. Ha dovuto cedere anche se non conosceva i luoghi e le strade per le quali era sempre passato con tanto di occhi bassi, recitando il Rosario e pregando per coloro che non sanno dir di no alle impellenti … voglie turistiche.</a:t>
            </a:r>
          </a:p>
          <a:p>
            <a:r>
              <a:rPr lang="it-IT" altLang="it-IT"/>
              <a:t>Mauro vede il mondo … color degli occhiali, piuttosto scuri. Tanto a lui sorride l’avvenire. A distanza di ben venti anni, egli dichiara ai quattro venti:” Finora ho visitato una bella fetta di mondo! Ma una gita come quella di vent’anni fa, non me la sono mai goduta tanto!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D320955-E31E-4D2A-87B7-DD5D791A0D4F}" type="slidenum">
              <a:rPr lang="it-IT" altLang="it-IT">
                <a:solidFill>
                  <a:prstClr val="black"/>
                </a:solidFill>
              </a:rPr>
              <a:pPr/>
              <a:t>5</a:t>
            </a:fld>
            <a:endParaRPr lang="it-IT" altLang="it-IT">
              <a:solidFill>
                <a:prstClr val="black"/>
              </a:solidFill>
            </a:endParaRPr>
          </a:p>
        </p:txBody>
      </p:sp>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p:txBody>
          <a:bodyPr/>
          <a:lstStyle/>
          <a:p>
            <a:r>
              <a:rPr lang="it-IT" altLang="it-IT"/>
              <a:t>Uno spettacolo del genere a Frasassi è … controprudecente: allontana i turisti. Ma le .. belle d’Ariano, quando han sentito dire che nelle grotte ci sarebbe stato un abbassamento della temperatura, si sono aggrappate, e siamo in pieno agosto, al plaid scozzese che si erano portato da casa. Non si sa mai dove si vada a finire con … certa gente e certi autisti. Meglio non … fidarsi troppo!</a:t>
            </a:r>
          </a:p>
          <a:p>
            <a:r>
              <a:rPr lang="it-IT" altLang="it-IT"/>
              <a:t>Freddolone d’ariano, unitevi! Organizzate un sindacato per la produzione e vendita sottocosto di plaid … per il mese d’agosto!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FAB29F8-82A6-41D4-9B0B-F3C5938815C2}" type="slidenum">
              <a:rPr lang="it-IT" altLang="it-IT">
                <a:solidFill>
                  <a:prstClr val="black"/>
                </a:solidFill>
              </a:rPr>
              <a:pPr/>
              <a:t>6</a:t>
            </a:fld>
            <a:endParaRPr lang="it-IT" altLang="it-IT">
              <a:solidFill>
                <a:prstClr val="black"/>
              </a:solidFill>
            </a:endParaRPr>
          </a:p>
        </p:txBody>
      </p:sp>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p:txBody>
          <a:bodyPr/>
          <a:lstStyle/>
          <a:p>
            <a:r>
              <a:rPr lang="it-IT" altLang="it-IT"/>
              <a:t>Nel ventre della terra, a chissa quale profondità, noi, a tu per tu con le stalattiti e le stalagmiti, abbiamo solo ammirato. Lo spettacolo è veramente … naturale. Incrostazioni vecchie di milioni di anni, prodotte dallo stillicidio continuo di una goccia che .. crea in alto e .. in basso. La natura esibiva cose mirabili che sa ottenere con una certa … lentezza, ma con un effetto che ti lascia … a fiato sospeso.</a:t>
            </a:r>
          </a:p>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A48EC4D-AD7D-4CA3-8B58-5215B18F86B1}" type="slidenum">
              <a:rPr lang="it-IT" altLang="it-IT">
                <a:solidFill>
                  <a:prstClr val="black"/>
                </a:solidFill>
              </a:rPr>
              <a:pPr/>
              <a:t>7</a:t>
            </a:fld>
            <a:endParaRPr lang="it-IT" altLang="it-IT">
              <a:solidFill>
                <a:prstClr val="black"/>
              </a:solidFill>
            </a:endParaRPr>
          </a:p>
        </p:txBody>
      </p:sp>
      <p:sp>
        <p:nvSpPr>
          <p:cNvPr id="39938" name="Rectangle 1026"/>
          <p:cNvSpPr>
            <a:spLocks noChangeArrowheads="1" noTextEdit="1"/>
          </p:cNvSpPr>
          <p:nvPr>
            <p:ph type="sldImg"/>
          </p:nvPr>
        </p:nvSpPr>
        <p:spPr>
          <a:ln/>
        </p:spPr>
      </p:sp>
      <p:sp>
        <p:nvSpPr>
          <p:cNvPr id="39939" name="Rectangle 1027"/>
          <p:cNvSpPr>
            <a:spLocks noGrp="1" noChangeArrowheads="1"/>
          </p:cNvSpPr>
          <p:nvPr>
            <p:ph type="body" idx="1"/>
          </p:nvPr>
        </p:nvSpPr>
        <p:spPr/>
        <p:txBody>
          <a:bodyPr/>
          <a:lstStyle/>
          <a:p>
            <a:r>
              <a:rPr lang="it-IT" altLang="it-IT"/>
              <a:t>Lo spettacolo dura quanto … una telenovella, ma è realtà. Noi ci muoviamo in uno scenario vero, anche se fatichiamo non poco ad ammettere che il tutto si dispone attorno a noi, quasi dicendo:” Tutto questo, spettatori d’Ariano e del mondo, la terra lo produce in silenzio, instancabilmente, con facilità per farvi piacere e perfezionare la vostra capacità di stupire davanti al bello … naturale “.</a:t>
            </a:r>
          </a:p>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662C254-2DED-4E70-AA3D-0E9E0A3AE5DC}" type="slidenum">
              <a:rPr lang="it-IT" altLang="it-IT">
                <a:solidFill>
                  <a:prstClr val="black"/>
                </a:solidFill>
              </a:rPr>
              <a:pPr/>
              <a:t>8</a:t>
            </a:fld>
            <a:endParaRPr lang="it-IT" altLang="it-IT">
              <a:solidFill>
                <a:prstClr val="black"/>
              </a:solidFill>
            </a:endParaRPr>
          </a:p>
        </p:txBody>
      </p:sp>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p:txBody>
          <a:bodyPr/>
          <a:lstStyle/>
          <a:p>
            <a:r>
              <a:rPr lang="it-IT" altLang="it-IT"/>
              <a:t>Anche le foto più perfette finiscono con il non rendere le impressioni suscitate da quell’acqua, da quelle roccie. Se non sapessimo bene che ci troviamo sottoterra, e non poco, anche se vivissimi, ci verrebbe voglia di dichiarare:” Noi in una specie di paradiso terrestre, a Frasassi, ci siamo stati!”.</a:t>
            </a:r>
          </a:p>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F603EB7-010B-420E-AF8D-0A7A0FD51872}" type="slidenum">
              <a:rPr lang="it-IT" altLang="it-IT">
                <a:solidFill>
                  <a:prstClr val="black"/>
                </a:solidFill>
              </a:rPr>
              <a:pPr/>
              <a:t>10</a:t>
            </a:fld>
            <a:endParaRPr lang="it-IT" altLang="it-IT">
              <a:solidFill>
                <a:prstClr val="black"/>
              </a:solidFill>
            </a:endParaRPr>
          </a:p>
        </p:txBody>
      </p:sp>
      <p:sp>
        <p:nvSpPr>
          <p:cNvPr id="41986" name="Rectangle 2050"/>
          <p:cNvSpPr>
            <a:spLocks noChangeArrowheads="1" noTextEdit="1"/>
          </p:cNvSpPr>
          <p:nvPr>
            <p:ph type="sldImg"/>
          </p:nvPr>
        </p:nvSpPr>
        <p:spPr>
          <a:ln/>
        </p:spPr>
      </p:sp>
      <p:sp>
        <p:nvSpPr>
          <p:cNvPr id="41987" name="Rectangle 2051"/>
          <p:cNvSpPr>
            <a:spLocks noGrp="1" noChangeArrowheads="1"/>
          </p:cNvSpPr>
          <p:nvPr>
            <p:ph type="body" idx="1"/>
          </p:nvPr>
        </p:nvSpPr>
        <p:spPr/>
        <p:txBody>
          <a:bodyPr/>
          <a:lstStyle/>
          <a:p>
            <a:r>
              <a:rPr lang="it-IT" altLang="it-IT"/>
              <a:t>Ecco come quella specie di … armata Brancaleone di turisti .. arianesi si impatta con la arcifamosa Repubblica del Titano, di San Marino. Trova l’angolino giusta, vi si piazza e, dimentichi delle bellezze della natura, si buttano su quel … ben di Dio, che avevano sapientemente mimetizzato in cento borse, borsette, zaini e zainetti, fino a quando capienza del bagagliaio del pulmino permise.</a:t>
            </a:r>
          </a:p>
          <a:p>
            <a:r>
              <a:rPr lang="it-IT" altLang="it-IT"/>
              <a:t>I passanti chiedevano:” Si tratta di tratta di una ristorazione </a:t>
            </a:r>
            <a:r>
              <a:rPr lang="it-IT" altLang="it-IT" i="1"/>
              <a:t>en plain air</a:t>
            </a:r>
            <a:r>
              <a:rPr lang="it-IT" altLang="it-IT"/>
              <a:t>, aperto a tutti? “. Capivano a volo che si trattava di una iniziativa a … numero chiuso!</a:t>
            </a:r>
            <a:endParaRPr lang="it-IT" altLang="it-IT" i="1"/>
          </a:p>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698A2D5-2C5E-4658-9168-91A149081A16}" type="slidenum">
              <a:rPr lang="it-IT" altLang="it-IT">
                <a:solidFill>
                  <a:prstClr val="black"/>
                </a:solidFill>
              </a:rPr>
              <a:pPr/>
              <a:t>11</a:t>
            </a:fld>
            <a:endParaRPr lang="it-IT" altLang="it-IT">
              <a:solidFill>
                <a:prstClr val="black"/>
              </a:solidFill>
            </a:endParaRPr>
          </a:p>
        </p:txBody>
      </p:sp>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p:txBody>
          <a:bodyPr/>
          <a:lstStyle/>
          <a:p>
            <a:r>
              <a:rPr lang="it-IT" altLang="it-IT"/>
              <a:t>Ecco come quella specie di … armata Brancaleone di turisti .. arianesi si impatta con la arcifamosa Repubblica del Titano, di San Marino. Trova l’angolino giusta, vi si piazza e, dimentichi delle bellezze della natura, si buttano su quel … ben di Dio, che avevano sapientemente mimetizzato in cento borse, borsette, zaini e zainetti, fino a quando capienza del bagagliaio del pulmino permise.</a:t>
            </a:r>
          </a:p>
          <a:p>
            <a:r>
              <a:rPr lang="it-IT" altLang="it-IT"/>
              <a:t>I passanti chiedevano:” Si tratta di tratta di una ristorazione </a:t>
            </a:r>
            <a:r>
              <a:rPr lang="it-IT" altLang="it-IT" i="1"/>
              <a:t>en plain air</a:t>
            </a:r>
            <a:r>
              <a:rPr lang="it-IT" altLang="it-IT"/>
              <a:t>, aperto a tutti? “. Capivano a volo che si trattava di una iniziativa a … numero chiuso!</a:t>
            </a:r>
            <a:endParaRPr lang="it-IT" altLang="it-IT" i="1"/>
          </a:p>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703959-4BEE-4FB6-B6CB-63002E9BDFC3}" type="slidenum">
              <a:rPr lang="it-IT" altLang="it-IT">
                <a:solidFill>
                  <a:prstClr val="black"/>
                </a:solidFill>
              </a:rPr>
              <a:pPr/>
              <a:t>12</a:t>
            </a:fld>
            <a:endParaRPr lang="it-IT" altLang="it-IT">
              <a:solidFill>
                <a:prstClr val="black"/>
              </a:solidFill>
            </a:endParaRPr>
          </a:p>
        </p:txBody>
      </p:sp>
      <p:sp>
        <p:nvSpPr>
          <p:cNvPr id="44034" name="Rectangle 1026"/>
          <p:cNvSpPr>
            <a:spLocks noChangeArrowheads="1" noTextEdit="1"/>
          </p:cNvSpPr>
          <p:nvPr>
            <p:ph type="sldImg"/>
          </p:nvPr>
        </p:nvSpPr>
        <p:spPr>
          <a:ln/>
        </p:spPr>
      </p:sp>
      <p:sp>
        <p:nvSpPr>
          <p:cNvPr id="44035" name="Rectangle 1027"/>
          <p:cNvSpPr>
            <a:spLocks noGrp="1" noChangeArrowheads="1"/>
          </p:cNvSpPr>
          <p:nvPr>
            <p:ph type="body" idx="1"/>
          </p:nvPr>
        </p:nvSpPr>
        <p:spPr/>
        <p:txBody>
          <a:bodyPr/>
          <a:lstStyle/>
          <a:p>
            <a:r>
              <a:rPr lang="it-IT" altLang="it-IT"/>
              <a:t>Ammiriamo e siamo ammirati. La cosa non ci dispiace. Ognuno di noi è portatore della sua ineguagliabile .. bellezza … nostrana.</a:t>
            </a:r>
          </a:p>
          <a:p>
            <a:r>
              <a:rPr lang="it-IT" altLang="it-IT"/>
              <a:t>Mai San Marino fu bello, come quel giorno!</a:t>
            </a:r>
          </a:p>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095C0BAE-4D63-4100-ABA3-5BA5EDC6CA0F}"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671379909"/>
      </p:ext>
    </p:extLst>
  </p:cSld>
  <p:clrMapOvr>
    <a:masterClrMapping/>
  </p:clrMapOvr>
  <p:transition advClick="0" advTm="4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342D9443-D391-4729-9E39-1CB0EC0CEED4}"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510841192"/>
      </p:ext>
    </p:extLst>
  </p:cSld>
  <p:clrMapOvr>
    <a:masterClrMapping/>
  </p:clrMapOvr>
  <p:transition advClick="0" advTm="4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0C1C46A1-2A83-4D06-ACFC-BE9159C2D256}"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350875034"/>
      </p:ext>
    </p:extLst>
  </p:cSld>
  <p:clrMapOvr>
    <a:masterClrMapping/>
  </p:clrMapOvr>
  <p:transition advClick="0" advTm="4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4408B358-6051-4139-BFE2-A4F49FAE9D7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832021720"/>
      </p:ext>
    </p:extLst>
  </p:cSld>
  <p:clrMapOvr>
    <a:masterClrMapping/>
  </p:clrMapOvr>
  <p:transition advClick="0" advTm="4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FDE11AC1-DD63-4790-B497-1543B8AA9A9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249281402"/>
      </p:ext>
    </p:extLst>
  </p:cSld>
  <p:clrMapOvr>
    <a:masterClrMapping/>
  </p:clrMapOvr>
  <p:transition advClick="0" advTm="4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2B45A6BF-83CE-4220-95A4-3D765A72FEB6}"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697294418"/>
      </p:ext>
    </p:extLst>
  </p:cSld>
  <p:clrMapOvr>
    <a:masterClrMapping/>
  </p:clrMapOvr>
  <p:transition advClick="0" advTm="4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it-IT" alt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DDE1CDFA-8849-4800-AA8C-473BC8D0C4AB}"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978835749"/>
      </p:ext>
    </p:extLst>
  </p:cSld>
  <p:clrMapOvr>
    <a:masterClrMapping/>
  </p:clrMapOvr>
  <p:transition advClick="0" advTm="4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it-IT" alt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8491A272-DC6A-420E-A4DC-3D9DD02097FE}"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089651595"/>
      </p:ext>
    </p:extLst>
  </p:cSld>
  <p:clrMapOvr>
    <a:masterClrMapping/>
  </p:clrMapOvr>
  <p:transition advClick="0" advTm="4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it-IT" alt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00AE888A-309C-4127-ABCD-4FD03EE690E1}"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047963702"/>
      </p:ext>
    </p:extLst>
  </p:cSld>
  <p:clrMapOvr>
    <a:masterClrMapping/>
  </p:clrMapOvr>
  <p:transition advClick="0" advTm="4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1589D997-A3D1-4EF0-8521-990A48BD06CF}"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1329696029"/>
      </p:ext>
    </p:extLst>
  </p:cSld>
  <p:clrMapOvr>
    <a:masterClrMapping/>
  </p:clrMapOvr>
  <p:transition advClick="0" advTm="4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205DCA2F-F2C2-44BA-A2FF-77342348F905}"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080419227"/>
      </p:ext>
    </p:extLst>
  </p:cSld>
  <p:clrMapOvr>
    <a:masterClrMapping/>
  </p:clrMapOvr>
  <p:transition advClick="0" advTm="4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B582F74-E13F-4032-9A32-7625C68920AC}" type="slidenum">
              <a:rPr lang="it-IT" altLang="it-IT">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910539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4000">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endParaRPr lang="it-IT" altLang="it-IT"/>
          </a:p>
        </p:txBody>
      </p:sp>
      <p:sp>
        <p:nvSpPr>
          <p:cNvPr id="2052" name="WordArt 4"/>
          <p:cNvSpPr>
            <a:spLocks noChangeArrowheads="1" noChangeShapeType="1" noTextEdit="1"/>
          </p:cNvSpPr>
          <p:nvPr/>
        </p:nvSpPr>
        <p:spPr bwMode="auto">
          <a:xfrm>
            <a:off x="685800" y="609600"/>
            <a:ext cx="8077200" cy="5867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sz="3600" kern="10">
                <a:ln w="19050">
                  <a:solidFill>
                    <a:srgbClr val="99CCFF"/>
                  </a:solidFill>
                  <a:round/>
                  <a:headEnd/>
                  <a:tailEnd/>
                </a:ln>
                <a:solidFill>
                  <a:srgbClr val="0066CC"/>
                </a:solidFill>
                <a:effectLst>
                  <a:outerShdw dist="35921" dir="2700000" algn="ctr" rotWithShape="0">
                    <a:srgbClr val="990000"/>
                  </a:outerShdw>
                </a:effectLst>
                <a:latin typeface="Impact"/>
              </a:rPr>
              <a:t>MA </a:t>
            </a:r>
          </a:p>
          <a:p>
            <a:pPr algn="ctr" fontAlgn="base">
              <a:spcBef>
                <a:spcPct val="0"/>
              </a:spcBef>
              <a:spcAft>
                <a:spcPct val="0"/>
              </a:spcAft>
            </a:pPr>
            <a:r>
              <a:rPr lang="it-IT" sz="3600" kern="10">
                <a:ln w="19050">
                  <a:solidFill>
                    <a:srgbClr val="99CCFF"/>
                  </a:solidFill>
                  <a:round/>
                  <a:headEnd/>
                  <a:tailEnd/>
                </a:ln>
                <a:solidFill>
                  <a:srgbClr val="0066CC"/>
                </a:solidFill>
                <a:effectLst>
                  <a:outerShdw dist="35921" dir="2700000" algn="ctr" rotWithShape="0">
                    <a:srgbClr val="990000"/>
                  </a:outerShdw>
                </a:effectLst>
                <a:latin typeface="Impact"/>
              </a:rPr>
              <a:t>CHE BELLA </a:t>
            </a:r>
          </a:p>
          <a:p>
            <a:pPr algn="ctr" fontAlgn="base">
              <a:spcBef>
                <a:spcPct val="0"/>
              </a:spcBef>
              <a:spcAft>
                <a:spcPct val="0"/>
              </a:spcAft>
            </a:pPr>
            <a:r>
              <a:rPr lang="it-IT" sz="3600" kern="10">
                <a:ln w="19050">
                  <a:solidFill>
                    <a:srgbClr val="99CCFF"/>
                  </a:solidFill>
                  <a:round/>
                  <a:headEnd/>
                  <a:tailEnd/>
                </a:ln>
                <a:solidFill>
                  <a:srgbClr val="0066CC"/>
                </a:solidFill>
                <a:effectLst>
                  <a:outerShdw dist="35921" dir="2700000" algn="ctr" rotWithShape="0">
                    <a:srgbClr val="990000"/>
                  </a:outerShdw>
                </a:effectLst>
                <a:latin typeface="Impact"/>
              </a:rPr>
              <a:t>GITA!</a:t>
            </a:r>
          </a:p>
        </p:txBody>
      </p:sp>
    </p:spTree>
    <p:extLst>
      <p:ext uri="{BB962C8B-B14F-4D97-AF65-F5344CB8AC3E}">
        <p14:creationId xmlns:p14="http://schemas.microsoft.com/office/powerpoint/2010/main" val="1137533350"/>
      </p:ext>
    </p:extLst>
  </p:cSld>
  <p:clrMapOvr>
    <a:masterClrMapping/>
  </p:clrMapOvr>
  <p:transition advClick="0" advTm="400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762000"/>
          </a:xfrm>
        </p:spPr>
        <p:txBody>
          <a:bodyPr/>
          <a:lstStyle/>
          <a:p>
            <a:r>
              <a:rPr lang="it-IT" altLang="it-IT"/>
              <a:t>Morti di fame … a San Marino</a:t>
            </a:r>
          </a:p>
        </p:txBody>
      </p:sp>
      <p:sp>
        <p:nvSpPr>
          <p:cNvPr id="11267" name="Rectangle 3"/>
          <p:cNvSpPr>
            <a:spLocks noGrp="1" noChangeArrowheads="1"/>
          </p:cNvSpPr>
          <p:nvPr>
            <p:ph type="body" idx="1"/>
          </p:nvPr>
        </p:nvSpPr>
        <p:spPr/>
        <p:txBody>
          <a:bodyPr/>
          <a:lstStyle/>
          <a:p>
            <a:endParaRPr lang="it-IT" altLang="it-IT"/>
          </a:p>
        </p:txBody>
      </p:sp>
      <p:pic>
        <p:nvPicPr>
          <p:cNvPr id="11268" name="Picture 4" descr="C:\Documenti\SANMARINO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767446"/>
      </p:ext>
    </p:extLst>
  </p:cSld>
  <p:clrMapOvr>
    <a:masterClrMapping/>
  </p:clrMapOvr>
  <p:transition advClick="0" advTm="400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066800"/>
          </a:xfrm>
        </p:spPr>
        <p:txBody>
          <a:bodyPr/>
          <a:lstStyle/>
          <a:p>
            <a:r>
              <a:rPr lang="it-IT" altLang="it-IT"/>
              <a:t>Due ore dopo! E doveva essere solo uno … spuntino turistico!</a:t>
            </a:r>
          </a:p>
        </p:txBody>
      </p:sp>
      <p:sp>
        <p:nvSpPr>
          <p:cNvPr id="12291" name="Rectangle 3"/>
          <p:cNvSpPr>
            <a:spLocks noGrp="1" noChangeArrowheads="1"/>
          </p:cNvSpPr>
          <p:nvPr>
            <p:ph type="body" idx="1"/>
          </p:nvPr>
        </p:nvSpPr>
        <p:spPr/>
        <p:txBody>
          <a:bodyPr/>
          <a:lstStyle/>
          <a:p>
            <a:endParaRPr lang="it-IT" altLang="it-IT"/>
          </a:p>
        </p:txBody>
      </p:sp>
      <p:pic>
        <p:nvPicPr>
          <p:cNvPr id="12292" name="Picture 4" descr="C:\Documenti\SANMARINO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361045"/>
      </p:ext>
    </p:extLst>
  </p:cSld>
  <p:clrMapOvr>
    <a:masterClrMapping/>
  </p:clrMapOvr>
  <p:transition advClick="0" advTm="4000">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533400"/>
          </a:xfrm>
        </p:spPr>
        <p:txBody>
          <a:bodyPr/>
          <a:lstStyle/>
          <a:p>
            <a:r>
              <a:rPr lang="it-IT" altLang="it-IT"/>
              <a:t>A San Marino siamo i più belli di tutti!</a:t>
            </a:r>
          </a:p>
        </p:txBody>
      </p:sp>
      <p:sp>
        <p:nvSpPr>
          <p:cNvPr id="13315" name="Rectangle 3"/>
          <p:cNvSpPr>
            <a:spLocks noGrp="1" noChangeArrowheads="1"/>
          </p:cNvSpPr>
          <p:nvPr>
            <p:ph type="body" idx="1"/>
          </p:nvPr>
        </p:nvSpPr>
        <p:spPr/>
        <p:txBody>
          <a:bodyPr/>
          <a:lstStyle/>
          <a:p>
            <a:endParaRPr lang="it-IT" altLang="it-IT"/>
          </a:p>
        </p:txBody>
      </p:sp>
      <p:pic>
        <p:nvPicPr>
          <p:cNvPr id="13316" name="Picture 4" descr="C:\Documenti\SANMARINO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540946"/>
      </p:ext>
    </p:extLst>
  </p:cSld>
  <p:clrMapOvr>
    <a:masterClrMapping/>
  </p:clrMapOvr>
  <p:transition advClick="0" advTm="400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it-IT" altLang="it-IT"/>
          </a:p>
        </p:txBody>
      </p:sp>
      <p:sp>
        <p:nvSpPr>
          <p:cNvPr id="3075" name="Rectangle 3"/>
          <p:cNvSpPr>
            <a:spLocks noGrp="1" noChangeArrowheads="1"/>
          </p:cNvSpPr>
          <p:nvPr>
            <p:ph type="body" idx="1"/>
          </p:nvPr>
        </p:nvSpPr>
        <p:spPr/>
        <p:txBody>
          <a:bodyPr/>
          <a:lstStyle/>
          <a:p>
            <a:endParaRPr lang="it-IT" altLang="it-IT"/>
          </a:p>
        </p:txBody>
      </p:sp>
      <p:sp>
        <p:nvSpPr>
          <p:cNvPr id="3077" name="WordArt 5"/>
          <p:cNvSpPr>
            <a:spLocks noChangeArrowheads="1" noChangeShapeType="1" noTextEdit="1"/>
          </p:cNvSpPr>
          <p:nvPr/>
        </p:nvSpPr>
        <p:spPr bwMode="auto">
          <a:xfrm>
            <a:off x="685800" y="609600"/>
            <a:ext cx="7772400" cy="54102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fontAlgn="base">
              <a:spcBef>
                <a:spcPct val="0"/>
              </a:spcBef>
              <a:spcAft>
                <a:spcPct val="0"/>
              </a:spcAft>
            </a:pPr>
            <a:r>
              <a:rPr lang="it-IT" sz="2400" kern="10">
                <a:ln w="9525">
                  <a:solidFill>
                    <a:srgbClr val="000000"/>
                  </a:solidFill>
                  <a:round/>
                  <a:headEnd/>
                  <a:tailEnd/>
                </a:ln>
                <a:solidFill>
                  <a:srgbClr val="000000"/>
                </a:solidFill>
                <a:latin typeface="Impact"/>
              </a:rPr>
              <a:t>Bella gente,</a:t>
            </a:r>
          </a:p>
          <a:p>
            <a:pPr algn="ctr" fontAlgn="base">
              <a:spcBef>
                <a:spcPct val="0"/>
              </a:spcBef>
              <a:spcAft>
                <a:spcPct val="0"/>
              </a:spcAft>
            </a:pPr>
            <a:r>
              <a:rPr lang="it-IT" sz="2400" kern="10">
                <a:ln w="9525">
                  <a:solidFill>
                    <a:srgbClr val="000000"/>
                  </a:solidFill>
                  <a:round/>
                  <a:headEnd/>
                  <a:tailEnd/>
                </a:ln>
                <a:solidFill>
                  <a:srgbClr val="000000"/>
                </a:solidFill>
                <a:latin typeface="Impact"/>
              </a:rPr>
              <a:t>siete proprio </a:t>
            </a:r>
          </a:p>
          <a:p>
            <a:pPr algn="ctr" fontAlgn="base">
              <a:spcBef>
                <a:spcPct val="0"/>
              </a:spcBef>
              <a:spcAft>
                <a:spcPct val="0"/>
              </a:spcAft>
            </a:pPr>
            <a:r>
              <a:rPr lang="it-IT" sz="2400" kern="10">
                <a:ln w="9525">
                  <a:solidFill>
                    <a:srgbClr val="000000"/>
                  </a:solidFill>
                  <a:round/>
                  <a:headEnd/>
                  <a:tailEnd/>
                </a:ln>
                <a:solidFill>
                  <a:srgbClr val="000000"/>
                </a:solidFill>
                <a:latin typeface="Impact"/>
              </a:rPr>
              <a:t>dei girandoloni</a:t>
            </a:r>
          </a:p>
        </p:txBody>
      </p:sp>
    </p:spTree>
    <p:extLst>
      <p:ext uri="{BB962C8B-B14F-4D97-AF65-F5344CB8AC3E}">
        <p14:creationId xmlns:p14="http://schemas.microsoft.com/office/powerpoint/2010/main" val="442999774"/>
      </p:ext>
    </p:extLst>
  </p:cSld>
  <p:clrMapOvr>
    <a:masterClrMapping/>
  </p:clrMapOvr>
  <p:transition advClick="0" advTm="400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685800"/>
          </a:xfrm>
        </p:spPr>
        <p:txBody>
          <a:bodyPr/>
          <a:lstStyle/>
          <a:p>
            <a:r>
              <a:rPr lang="it-IT" altLang="it-IT"/>
              <a:t>L’autista se la ride</a:t>
            </a:r>
          </a:p>
        </p:txBody>
      </p:sp>
      <p:sp>
        <p:nvSpPr>
          <p:cNvPr id="4099" name="Rectangle 3"/>
          <p:cNvSpPr>
            <a:spLocks noGrp="1" noChangeArrowheads="1"/>
          </p:cNvSpPr>
          <p:nvPr>
            <p:ph type="body" idx="1"/>
          </p:nvPr>
        </p:nvSpPr>
        <p:spPr/>
        <p:txBody>
          <a:bodyPr/>
          <a:lstStyle/>
          <a:p>
            <a:endParaRPr lang="it-IT" altLang="it-IT"/>
          </a:p>
        </p:txBody>
      </p:sp>
      <p:pic>
        <p:nvPicPr>
          <p:cNvPr id="4100" name="Picture 4" descr="C:\Documenti\SAMARIN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002798"/>
      </p:ext>
    </p:extLst>
  </p:cSld>
  <p:clrMapOvr>
    <a:masterClrMapping/>
  </p:clrMapOvr>
  <p:transition advClick="0" advTm="400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endParaRPr lang="it-IT" altLang="it-IT"/>
          </a:p>
        </p:txBody>
      </p:sp>
      <p:sp>
        <p:nvSpPr>
          <p:cNvPr id="28675" name="Rectangle 1027"/>
          <p:cNvSpPr>
            <a:spLocks noGrp="1" noChangeArrowheads="1"/>
          </p:cNvSpPr>
          <p:nvPr>
            <p:ph type="body" idx="1"/>
          </p:nvPr>
        </p:nvSpPr>
        <p:spPr>
          <a:xfrm>
            <a:off x="685800" y="647700"/>
            <a:ext cx="7772400" cy="5562600"/>
          </a:xfrm>
        </p:spPr>
        <p:txBody>
          <a:bodyPr/>
          <a:lstStyle/>
          <a:p>
            <a:endParaRPr lang="it-IT" altLang="it-IT"/>
          </a:p>
        </p:txBody>
      </p:sp>
      <p:sp>
        <p:nvSpPr>
          <p:cNvPr id="28677" name="WordArt 1029"/>
          <p:cNvSpPr>
            <a:spLocks noChangeArrowheads="1" noChangeShapeType="1" noTextEdit="1"/>
          </p:cNvSpPr>
          <p:nvPr/>
        </p:nvSpPr>
        <p:spPr bwMode="auto">
          <a:xfrm>
            <a:off x="1066800" y="914400"/>
            <a:ext cx="7162800" cy="51054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it-IT"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Alle grotte di</a:t>
            </a:r>
          </a:p>
          <a:p>
            <a:pPr algn="ctr" fontAlgn="base">
              <a:spcBef>
                <a:spcPct val="0"/>
              </a:spcBef>
              <a:spcAft>
                <a:spcPct val="0"/>
              </a:spcAft>
            </a:pPr>
            <a:r>
              <a:rPr lang="it-IT"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FRASASSI</a:t>
            </a:r>
          </a:p>
        </p:txBody>
      </p:sp>
    </p:spTree>
    <p:extLst>
      <p:ext uri="{BB962C8B-B14F-4D97-AF65-F5344CB8AC3E}">
        <p14:creationId xmlns:p14="http://schemas.microsoft.com/office/powerpoint/2010/main" val="3363297428"/>
      </p:ext>
    </p:extLst>
  </p:cSld>
  <p:clrMapOvr>
    <a:masterClrMapping/>
  </p:clrMapOvr>
  <p:transition advClick="0" advTm="400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533400"/>
          </a:xfrm>
        </p:spPr>
        <p:txBody>
          <a:bodyPr/>
          <a:lstStyle/>
          <a:p>
            <a:r>
              <a:rPr lang="it-IT" altLang="it-IT"/>
              <a:t>Le freddolone d’Ariano a Frasassi</a:t>
            </a:r>
          </a:p>
        </p:txBody>
      </p:sp>
      <p:sp>
        <p:nvSpPr>
          <p:cNvPr id="5123" name="Rectangle 3"/>
          <p:cNvSpPr>
            <a:spLocks noGrp="1" noChangeArrowheads="1"/>
          </p:cNvSpPr>
          <p:nvPr>
            <p:ph type="body" idx="1"/>
          </p:nvPr>
        </p:nvSpPr>
        <p:spPr/>
        <p:txBody>
          <a:bodyPr/>
          <a:lstStyle/>
          <a:p>
            <a:endParaRPr lang="it-IT" altLang="it-IT"/>
          </a:p>
        </p:txBody>
      </p:sp>
      <p:pic>
        <p:nvPicPr>
          <p:cNvPr id="5124" name="Picture 4" descr="C:\Documenti\SANMARINO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398588"/>
      </p:ext>
    </p:extLst>
  </p:cSld>
  <p:clrMapOvr>
    <a:masterClrMapping/>
  </p:clrMapOvr>
  <p:transition advClick="0" advTm="4000">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609600"/>
          </a:xfrm>
        </p:spPr>
        <p:txBody>
          <a:bodyPr/>
          <a:lstStyle/>
          <a:p>
            <a:r>
              <a:rPr lang="it-IT" altLang="it-IT"/>
              <a:t>Il regno delle stalattiti è nostro!</a:t>
            </a:r>
          </a:p>
        </p:txBody>
      </p:sp>
      <p:sp>
        <p:nvSpPr>
          <p:cNvPr id="8195" name="Rectangle 3"/>
          <p:cNvSpPr>
            <a:spLocks noGrp="1" noChangeArrowheads="1"/>
          </p:cNvSpPr>
          <p:nvPr>
            <p:ph type="body" idx="1"/>
          </p:nvPr>
        </p:nvSpPr>
        <p:spPr/>
        <p:txBody>
          <a:bodyPr/>
          <a:lstStyle/>
          <a:p>
            <a:endParaRPr lang="it-IT" altLang="it-IT"/>
          </a:p>
        </p:txBody>
      </p:sp>
      <p:pic>
        <p:nvPicPr>
          <p:cNvPr id="8196" name="Picture 4" descr="C:\Documenti\SANMARINO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685800"/>
            <a:ext cx="546735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231838"/>
      </p:ext>
    </p:extLst>
  </p:cSld>
  <p:clrMapOvr>
    <a:masterClrMapping/>
  </p:clrMapOvr>
  <p:transition advClick="0" advTm="400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533400"/>
          </a:xfrm>
        </p:spPr>
        <p:txBody>
          <a:bodyPr/>
          <a:lstStyle/>
          <a:p>
            <a:r>
              <a:rPr lang="it-IT" altLang="it-IT"/>
              <a:t>Anche quello delle stalagmiti è nostro!</a:t>
            </a:r>
          </a:p>
        </p:txBody>
      </p:sp>
      <p:sp>
        <p:nvSpPr>
          <p:cNvPr id="9219" name="Rectangle 3"/>
          <p:cNvSpPr>
            <a:spLocks noGrp="1" noChangeArrowheads="1"/>
          </p:cNvSpPr>
          <p:nvPr>
            <p:ph type="body" idx="1"/>
          </p:nvPr>
        </p:nvSpPr>
        <p:spPr/>
        <p:txBody>
          <a:bodyPr/>
          <a:lstStyle/>
          <a:p>
            <a:endParaRPr lang="it-IT" altLang="it-IT"/>
          </a:p>
        </p:txBody>
      </p:sp>
      <p:pic>
        <p:nvPicPr>
          <p:cNvPr id="9220" name="Picture 4" descr="C:\Documenti\SANMARINO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136222"/>
      </p:ext>
    </p:extLst>
  </p:cSld>
  <p:clrMapOvr>
    <a:masterClrMapping/>
  </p:clrMapOvr>
  <p:transition advClick="0" advTm="400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066800"/>
          </a:xfrm>
        </p:spPr>
        <p:txBody>
          <a:bodyPr/>
          <a:lstStyle/>
          <a:p>
            <a:r>
              <a:rPr lang="it-IT" altLang="it-IT"/>
              <a:t>Stalattiti e stalagmiti ci tolgono la parola!</a:t>
            </a:r>
          </a:p>
        </p:txBody>
      </p:sp>
      <p:sp>
        <p:nvSpPr>
          <p:cNvPr id="10243" name="Rectangle 3"/>
          <p:cNvSpPr>
            <a:spLocks noGrp="1" noChangeArrowheads="1"/>
          </p:cNvSpPr>
          <p:nvPr>
            <p:ph type="body" idx="1"/>
          </p:nvPr>
        </p:nvSpPr>
        <p:spPr/>
        <p:txBody>
          <a:bodyPr/>
          <a:lstStyle/>
          <a:p>
            <a:endParaRPr lang="it-IT" altLang="it-IT"/>
          </a:p>
        </p:txBody>
      </p:sp>
      <p:pic>
        <p:nvPicPr>
          <p:cNvPr id="10244" name="Picture 4" descr="C:\Documenti\SANMARINO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445067"/>
      </p:ext>
    </p:extLst>
  </p:cSld>
  <p:clrMapOvr>
    <a:masterClrMapping/>
  </p:clrMapOvr>
  <p:transition advClick="0" advTm="400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it-IT" altLang="it-IT"/>
          </a:p>
        </p:txBody>
      </p:sp>
      <p:sp>
        <p:nvSpPr>
          <p:cNvPr id="29699" name="Rectangle 3"/>
          <p:cNvSpPr>
            <a:spLocks noGrp="1" noChangeArrowheads="1"/>
          </p:cNvSpPr>
          <p:nvPr>
            <p:ph type="body" idx="1"/>
          </p:nvPr>
        </p:nvSpPr>
        <p:spPr/>
        <p:txBody>
          <a:bodyPr/>
          <a:lstStyle/>
          <a:p>
            <a:endParaRPr lang="it-IT" altLang="it-IT"/>
          </a:p>
        </p:txBody>
      </p:sp>
      <p:sp>
        <p:nvSpPr>
          <p:cNvPr id="29701" name="WordArt 5"/>
          <p:cNvSpPr>
            <a:spLocks noChangeArrowheads="1" noChangeShapeType="1" noTextEdit="1"/>
          </p:cNvSpPr>
          <p:nvPr/>
        </p:nvSpPr>
        <p:spPr bwMode="auto">
          <a:xfrm>
            <a:off x="990600" y="609600"/>
            <a:ext cx="7391400" cy="5715000"/>
          </a:xfrm>
          <a:prstGeom prst="rect">
            <a:avLst/>
          </a:prstGeom>
        </p:spPr>
        <p:txBody>
          <a:bodyPr wrap="none" fromWordArt="1">
            <a:prstTxWarp prst="textFadeUp">
              <a:avLst>
                <a:gd name="adj" fmla="val 9991"/>
              </a:avLst>
            </a:prstTxWarp>
          </a:bodyPr>
          <a:lstStyle/>
          <a:p>
            <a:pPr algn="ctr" fontAlgn="base">
              <a:spcBef>
                <a:spcPct val="0"/>
              </a:spcBef>
              <a:spcAft>
                <a:spcPct val="0"/>
              </a:spcAft>
            </a:pPr>
            <a:r>
              <a:rPr lang="it-IT"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a:rPr>
              <a:t>San Marino</a:t>
            </a:r>
          </a:p>
          <a:p>
            <a:pPr algn="ctr" fontAlgn="base">
              <a:spcBef>
                <a:spcPct val="0"/>
              </a:spcBef>
              <a:spcAft>
                <a:spcPct val="0"/>
              </a:spcAft>
            </a:pPr>
            <a:r>
              <a:rPr lang="it-IT"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a:rPr>
              <a:t>sogno di ogni turista</a:t>
            </a:r>
          </a:p>
        </p:txBody>
      </p:sp>
    </p:spTree>
    <p:extLst>
      <p:ext uri="{BB962C8B-B14F-4D97-AF65-F5344CB8AC3E}">
        <p14:creationId xmlns:p14="http://schemas.microsoft.com/office/powerpoint/2010/main" val="3420703638"/>
      </p:ext>
    </p:extLst>
  </p:cSld>
  <p:clrMapOvr>
    <a:masterClrMapping/>
  </p:clrMapOvr>
  <p:transition advClick="0" advTm="4000">
    <p:random/>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854</Words>
  <Application>Microsoft Office PowerPoint</Application>
  <PresentationFormat>Presentazione su schermo (4:3)</PresentationFormat>
  <Paragraphs>42</Paragraphs>
  <Slides>12</Slides>
  <Notes>9</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Struttura predefinita</vt:lpstr>
      <vt:lpstr>Presentazione standard di PowerPoint</vt:lpstr>
      <vt:lpstr>Presentazione standard di PowerPoint</vt:lpstr>
      <vt:lpstr>L’autista se la ride</vt:lpstr>
      <vt:lpstr>Presentazione standard di PowerPoint</vt:lpstr>
      <vt:lpstr>Le freddolone d’Ariano a Frasassi</vt:lpstr>
      <vt:lpstr>Il regno delle stalattiti è nostro!</vt:lpstr>
      <vt:lpstr>Anche quello delle stalagmiti è nostro!</vt:lpstr>
      <vt:lpstr>Stalattiti e stalagmiti ci tolgono la parola!</vt:lpstr>
      <vt:lpstr>Presentazione standard di PowerPoint</vt:lpstr>
      <vt:lpstr>Morti di fame … a San Marino</vt:lpstr>
      <vt:lpstr>Due ore dopo! E doveva essere solo uno … spuntino turistico!</vt:lpstr>
      <vt:lpstr>A San Marino siamo i più belli di tutti!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lenovo</cp:lastModifiedBy>
  <cp:revision>1</cp:revision>
  <dcterms:created xsi:type="dcterms:W3CDTF">2020-04-25T14:09:52Z</dcterms:created>
  <dcterms:modified xsi:type="dcterms:W3CDTF">2020-04-25T14:10:47Z</dcterms:modified>
</cp:coreProperties>
</file>