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6" autoAdjust="0"/>
    <p:restoredTop sz="94660"/>
  </p:normalViewPr>
  <p:slideViewPr>
    <p:cSldViewPr snapToGrid="0">
      <p:cViewPr varScale="1">
        <p:scale>
          <a:sx n="95" d="100"/>
          <a:sy n="95" d="100"/>
        </p:scale>
        <p:origin x="1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condo Brunelli" userId="1361646665bb41ba" providerId="LiveId" clId="{3FCF7669-D48A-4C42-8D36-9D6A035AFBD3}"/>
    <pc:docChg chg="custSel addSld delSld modSld">
      <pc:chgData name="Secondo Brunelli" userId="1361646665bb41ba" providerId="LiveId" clId="{3FCF7669-D48A-4C42-8D36-9D6A035AFBD3}" dt="2021-06-14T09:36:07.528" v="4635" actId="20577"/>
      <pc:docMkLst>
        <pc:docMk/>
      </pc:docMkLst>
      <pc:sldChg chg="modSp mod">
        <pc:chgData name="Secondo Brunelli" userId="1361646665bb41ba" providerId="LiveId" clId="{3FCF7669-D48A-4C42-8D36-9D6A035AFBD3}" dt="2021-06-13T20:23:41.294" v="86" actId="20577"/>
        <pc:sldMkLst>
          <pc:docMk/>
          <pc:sldMk cId="1864999737" sldId="256"/>
        </pc:sldMkLst>
        <pc:spChg chg="mod">
          <ac:chgData name="Secondo Brunelli" userId="1361646665bb41ba" providerId="LiveId" clId="{3FCF7669-D48A-4C42-8D36-9D6A035AFBD3}" dt="2021-06-13T20:23:41.294" v="86" actId="20577"/>
          <ac:spMkLst>
            <pc:docMk/>
            <pc:sldMk cId="1864999737" sldId="256"/>
            <ac:spMk id="3" creationId="{85E227A0-6CC7-46DB-8C11-DB564D077A13}"/>
          </ac:spMkLst>
        </pc:spChg>
      </pc:sldChg>
      <pc:sldChg chg="modSp new del mod">
        <pc:chgData name="Secondo Brunelli" userId="1361646665bb41ba" providerId="LiveId" clId="{3FCF7669-D48A-4C42-8D36-9D6A035AFBD3}" dt="2021-06-14T08:30:40.743" v="2576" actId="47"/>
        <pc:sldMkLst>
          <pc:docMk/>
          <pc:sldMk cId="952677485" sldId="257"/>
        </pc:sldMkLst>
        <pc:spChg chg="mod">
          <ac:chgData name="Secondo Brunelli" userId="1361646665bb41ba" providerId="LiveId" clId="{3FCF7669-D48A-4C42-8D36-9D6A035AFBD3}" dt="2021-06-13T20:25:20.045" v="91" actId="14100"/>
          <ac:spMkLst>
            <pc:docMk/>
            <pc:sldMk cId="952677485" sldId="257"/>
            <ac:spMk id="2" creationId="{1BD6A363-E36C-4479-8052-0FAED5E7F793}"/>
          </ac:spMkLst>
        </pc:spChg>
        <pc:spChg chg="mod">
          <ac:chgData name="Secondo Brunelli" userId="1361646665bb41ba" providerId="LiveId" clId="{3FCF7669-D48A-4C42-8D36-9D6A035AFBD3}" dt="2021-06-13T20:49:00.642" v="1338" actId="20577"/>
          <ac:spMkLst>
            <pc:docMk/>
            <pc:sldMk cId="952677485" sldId="257"/>
            <ac:spMk id="3" creationId="{579A52BA-8A38-40A1-9EA4-929D76068366}"/>
          </ac:spMkLst>
        </pc:spChg>
      </pc:sldChg>
      <pc:sldChg chg="modSp new del mod">
        <pc:chgData name="Secondo Brunelli" userId="1361646665bb41ba" providerId="LiveId" clId="{3FCF7669-D48A-4C42-8D36-9D6A035AFBD3}" dt="2021-06-14T08:30:26.946" v="2575" actId="47"/>
        <pc:sldMkLst>
          <pc:docMk/>
          <pc:sldMk cId="4049142835" sldId="258"/>
        </pc:sldMkLst>
        <pc:spChg chg="mod">
          <ac:chgData name="Secondo Brunelli" userId="1361646665bb41ba" providerId="LiveId" clId="{3FCF7669-D48A-4C42-8D36-9D6A035AFBD3}" dt="2021-06-13T20:52:12.259" v="1496" actId="20577"/>
          <ac:spMkLst>
            <pc:docMk/>
            <pc:sldMk cId="4049142835" sldId="258"/>
            <ac:spMk id="2" creationId="{D5EA9625-6991-4D3A-81F9-195AB6704A88}"/>
          </ac:spMkLst>
        </pc:spChg>
        <pc:spChg chg="mod">
          <ac:chgData name="Secondo Brunelli" userId="1361646665bb41ba" providerId="LiveId" clId="{3FCF7669-D48A-4C42-8D36-9D6A035AFBD3}" dt="2021-06-13T20:58:10.791" v="1847" actId="20577"/>
          <ac:spMkLst>
            <pc:docMk/>
            <pc:sldMk cId="4049142835" sldId="258"/>
            <ac:spMk id="3" creationId="{F67A2515-9C5E-46DA-AD06-C9776171BFAC}"/>
          </ac:spMkLst>
        </pc:spChg>
      </pc:sldChg>
      <pc:sldChg chg="addSp delSp modSp new mod">
        <pc:chgData name="Secondo Brunelli" userId="1361646665bb41ba" providerId="LiveId" clId="{3FCF7669-D48A-4C42-8D36-9D6A035AFBD3}" dt="2021-06-14T08:11:16.339" v="2019" actId="20577"/>
        <pc:sldMkLst>
          <pc:docMk/>
          <pc:sldMk cId="2105268634" sldId="259"/>
        </pc:sldMkLst>
        <pc:spChg chg="mod">
          <ac:chgData name="Secondo Brunelli" userId="1361646665bb41ba" providerId="LiveId" clId="{3FCF7669-D48A-4C42-8D36-9D6A035AFBD3}" dt="2021-06-14T08:11:16.339" v="2019" actId="20577"/>
          <ac:spMkLst>
            <pc:docMk/>
            <pc:sldMk cId="2105268634" sldId="259"/>
            <ac:spMk id="2" creationId="{83DB0058-1E90-4C8B-B5B3-B059A7EB437A}"/>
          </ac:spMkLst>
        </pc:spChg>
        <pc:spChg chg="del">
          <ac:chgData name="Secondo Brunelli" userId="1361646665bb41ba" providerId="LiveId" clId="{3FCF7669-D48A-4C42-8D36-9D6A035AFBD3}" dt="2021-06-14T07:56:34.778" v="1849"/>
          <ac:spMkLst>
            <pc:docMk/>
            <pc:sldMk cId="2105268634" sldId="259"/>
            <ac:spMk id="3" creationId="{EBC5A7C1-C234-4F6E-95F1-BF8EAFBD7714}"/>
          </ac:spMkLst>
        </pc:spChg>
        <pc:picChg chg="add mod">
          <ac:chgData name="Secondo Brunelli" userId="1361646665bb41ba" providerId="LiveId" clId="{3FCF7669-D48A-4C42-8D36-9D6A035AFBD3}" dt="2021-06-14T07:56:43.333" v="1851" actId="14100"/>
          <ac:picMkLst>
            <pc:docMk/>
            <pc:sldMk cId="2105268634" sldId="259"/>
            <ac:picMk id="4" creationId="{BA4B8302-BFDE-4299-AEA3-879E32D67045}"/>
          </ac:picMkLst>
        </pc:picChg>
      </pc:sldChg>
      <pc:sldChg chg="addSp delSp modSp new mod">
        <pc:chgData name="Secondo Brunelli" userId="1361646665bb41ba" providerId="LiveId" clId="{3FCF7669-D48A-4C42-8D36-9D6A035AFBD3}" dt="2021-06-14T08:30:11.891" v="2574" actId="20577"/>
        <pc:sldMkLst>
          <pc:docMk/>
          <pc:sldMk cId="3437367361" sldId="260"/>
        </pc:sldMkLst>
        <pc:spChg chg="mod">
          <ac:chgData name="Secondo Brunelli" userId="1361646665bb41ba" providerId="LiveId" clId="{3FCF7669-D48A-4C42-8D36-9D6A035AFBD3}" dt="2021-06-14T08:30:11.891" v="2574" actId="20577"/>
          <ac:spMkLst>
            <pc:docMk/>
            <pc:sldMk cId="3437367361" sldId="260"/>
            <ac:spMk id="2" creationId="{DE97ABD4-55D8-4DB8-938B-092EA75A1CD7}"/>
          </ac:spMkLst>
        </pc:spChg>
        <pc:spChg chg="del">
          <ac:chgData name="Secondo Brunelli" userId="1361646665bb41ba" providerId="LiveId" clId="{3FCF7669-D48A-4C42-8D36-9D6A035AFBD3}" dt="2021-06-14T08:15:39.368" v="2021"/>
          <ac:spMkLst>
            <pc:docMk/>
            <pc:sldMk cId="3437367361" sldId="260"/>
            <ac:spMk id="3" creationId="{FE125A54-9BDD-4528-9F1D-C17A1E7195E9}"/>
          </ac:spMkLst>
        </pc:spChg>
        <pc:picChg chg="add mod">
          <ac:chgData name="Secondo Brunelli" userId="1361646665bb41ba" providerId="LiveId" clId="{3FCF7669-D48A-4C42-8D36-9D6A035AFBD3}" dt="2021-06-14T08:16:01.601" v="2024" actId="1076"/>
          <ac:picMkLst>
            <pc:docMk/>
            <pc:sldMk cId="3437367361" sldId="260"/>
            <ac:picMk id="4" creationId="{FEE639DF-B087-4400-9724-A4980382BB36}"/>
          </ac:picMkLst>
        </pc:picChg>
      </pc:sldChg>
      <pc:sldChg chg="modSp new mod">
        <pc:chgData name="Secondo Brunelli" userId="1361646665bb41ba" providerId="LiveId" clId="{3FCF7669-D48A-4C42-8D36-9D6A035AFBD3}" dt="2021-06-14T09:36:07.528" v="4635" actId="20577"/>
        <pc:sldMkLst>
          <pc:docMk/>
          <pc:sldMk cId="1234377912" sldId="261"/>
        </pc:sldMkLst>
        <pc:spChg chg="mod">
          <ac:chgData name="Secondo Brunelli" userId="1361646665bb41ba" providerId="LiveId" clId="{3FCF7669-D48A-4C42-8D36-9D6A035AFBD3}" dt="2021-06-14T09:36:07.528" v="4635" actId="20577"/>
          <ac:spMkLst>
            <pc:docMk/>
            <pc:sldMk cId="1234377912" sldId="261"/>
            <ac:spMk id="3" creationId="{D4725331-ACDC-48F4-BB8A-0DB2E65ECB39}"/>
          </ac:spMkLst>
        </pc:spChg>
      </pc:sldChg>
    </pc:docChg>
  </pc:docChgLst>
  <pc:docChgLst>
    <pc:chgData name="Secondo Brunelli" userId="1361646665bb41ba" providerId="LiveId" clId="{5BF83556-5ADC-42BF-9A91-49978F268109}"/>
    <pc:docChg chg="addSld modSld">
      <pc:chgData name="Secondo Brunelli" userId="1361646665bb41ba" providerId="LiveId" clId="{5BF83556-5ADC-42BF-9A91-49978F268109}" dt="2022-02-17T15:10:56.646" v="4" actId="14100"/>
      <pc:docMkLst>
        <pc:docMk/>
      </pc:docMkLst>
      <pc:sldChg chg="modSp mod">
        <pc:chgData name="Secondo Brunelli" userId="1361646665bb41ba" providerId="LiveId" clId="{5BF83556-5ADC-42BF-9A91-49978F268109}" dt="2021-12-16T15:57:29.199" v="0" actId="1076"/>
        <pc:sldMkLst>
          <pc:docMk/>
          <pc:sldMk cId="1864999737" sldId="256"/>
        </pc:sldMkLst>
        <pc:picChg chg="mod">
          <ac:chgData name="Secondo Brunelli" userId="1361646665bb41ba" providerId="LiveId" clId="{5BF83556-5ADC-42BF-9A91-49978F268109}" dt="2021-12-16T15:57:29.199" v="0" actId="1076"/>
          <ac:picMkLst>
            <pc:docMk/>
            <pc:sldMk cId="1864999737" sldId="256"/>
            <ac:picMk id="5" creationId="{17C59D98-BBBA-4808-B75C-0E43C68950B8}"/>
          </ac:picMkLst>
        </pc:picChg>
      </pc:sldChg>
      <pc:sldChg chg="addSp delSp modSp new mod">
        <pc:chgData name="Secondo Brunelli" userId="1361646665bb41ba" providerId="LiveId" clId="{5BF83556-5ADC-42BF-9A91-49978F268109}" dt="2022-02-17T15:10:56.646" v="4" actId="14100"/>
        <pc:sldMkLst>
          <pc:docMk/>
          <pc:sldMk cId="3670509646" sldId="262"/>
        </pc:sldMkLst>
        <pc:spChg chg="del">
          <ac:chgData name="Secondo Brunelli" userId="1361646665bb41ba" providerId="LiveId" clId="{5BF83556-5ADC-42BF-9A91-49978F268109}" dt="2022-02-17T15:10:49.089" v="2"/>
          <ac:spMkLst>
            <pc:docMk/>
            <pc:sldMk cId="3670509646" sldId="262"/>
            <ac:spMk id="3" creationId="{B838A0B3-9436-4E75-AEF2-51B6DD272E7C}"/>
          </ac:spMkLst>
        </pc:spChg>
        <pc:picChg chg="add mod">
          <ac:chgData name="Secondo Brunelli" userId="1361646665bb41ba" providerId="LiveId" clId="{5BF83556-5ADC-42BF-9A91-49978F268109}" dt="2022-02-17T15:10:56.646" v="4" actId="14100"/>
          <ac:picMkLst>
            <pc:docMk/>
            <pc:sldMk cId="3670509646" sldId="262"/>
            <ac:picMk id="4" creationId="{942D30E6-94F1-4AB6-A082-6B0BB878F03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218B1E-2E2C-4E07-818C-6A958915113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023D58D-E755-42F6-AFA0-6EDBDD07B0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63128B-79F5-4170-97C1-78A3AE4EBA89}"/>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5" name="Segnaposto piè di pagina 4">
            <a:extLst>
              <a:ext uri="{FF2B5EF4-FFF2-40B4-BE49-F238E27FC236}">
                <a16:creationId xmlns:a16="http://schemas.microsoft.com/office/drawing/2014/main" id="{50E4E3F2-D7D0-4A8C-AFDD-549A3AD3315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BBF08A6-A957-4D05-98D4-CECC5E41BCDC}"/>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637888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118554-891F-4E75-BB6D-5363C7EDC96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C5E40EE-CE54-46E4-A169-79C6D1A5D34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BDEC54-66FB-4754-854E-96D1F5B33D8E}"/>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5" name="Segnaposto piè di pagina 4">
            <a:extLst>
              <a:ext uri="{FF2B5EF4-FFF2-40B4-BE49-F238E27FC236}">
                <a16:creationId xmlns:a16="http://schemas.microsoft.com/office/drawing/2014/main" id="{4DB5D2F2-4ED2-4A94-8729-D942B66AE9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D7C2D1B-7C65-4611-A9FD-D4E305F5D025}"/>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293840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F5CC130-EBCB-4420-913F-1CBE42CA9E6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1499D29-9369-4428-B46D-928807BA8CD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8119414-A421-4A47-9173-220301DCDB7B}"/>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5" name="Segnaposto piè di pagina 4">
            <a:extLst>
              <a:ext uri="{FF2B5EF4-FFF2-40B4-BE49-F238E27FC236}">
                <a16:creationId xmlns:a16="http://schemas.microsoft.com/office/drawing/2014/main" id="{5E493A5D-5081-4242-9B43-622A0253D27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1BCF10A-8E98-4F82-8D98-5510A908CD49}"/>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184227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D0F593-326B-40AC-AA98-BC1A0F57F67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8A638F2-7785-44B6-A3CF-3338677A7C8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956BE10-79A4-408B-A979-67551B1624B5}"/>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5" name="Segnaposto piè di pagina 4">
            <a:extLst>
              <a:ext uri="{FF2B5EF4-FFF2-40B4-BE49-F238E27FC236}">
                <a16:creationId xmlns:a16="http://schemas.microsoft.com/office/drawing/2014/main" id="{8F5D2DB9-DF42-4983-B7EA-97D81E98734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249DD3-02A5-4C8E-8BA7-E46C2CFBBDF9}"/>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3072794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983BEB-0920-48D2-B41F-84C4417192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FA697B7-4672-4308-9994-04292E7A63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5D2A149-7CA5-4AC4-A09F-724885927534}"/>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5" name="Segnaposto piè di pagina 4">
            <a:extLst>
              <a:ext uri="{FF2B5EF4-FFF2-40B4-BE49-F238E27FC236}">
                <a16:creationId xmlns:a16="http://schemas.microsoft.com/office/drawing/2014/main" id="{74330925-6FFE-4E1A-836B-463D2D4F8D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3C886D-457F-41D8-B541-1C9C2E44D38F}"/>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229724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4F26C1-590E-4A0A-B9C2-FE4A6558341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352980F-4B2C-499A-BC5B-3EB6E150A72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CA397CD-4508-4E68-A529-71B03E53C96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CA8DD1D5-29AF-485C-B046-C79A9A5A7B8A}"/>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6" name="Segnaposto piè di pagina 5">
            <a:extLst>
              <a:ext uri="{FF2B5EF4-FFF2-40B4-BE49-F238E27FC236}">
                <a16:creationId xmlns:a16="http://schemas.microsoft.com/office/drawing/2014/main" id="{F6C1ED2E-9D70-4F3E-9DDD-B153989E616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AF43F40-BD3C-4545-88D8-E182E236CC0B}"/>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290623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A4266B-0352-45D7-8E5C-AA24830951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EF541ED-B86B-42CF-83D9-B8D8C4A268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B42BC80-D4FB-4B33-A60C-B0F9F69DF76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9D4FF16-55CD-477E-95D7-156ACAF15E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9C849EF-7804-4BD7-AD41-01C410029C6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2E75F8A-6342-4587-B201-96D5625C85F4}"/>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8" name="Segnaposto piè di pagina 7">
            <a:extLst>
              <a:ext uri="{FF2B5EF4-FFF2-40B4-BE49-F238E27FC236}">
                <a16:creationId xmlns:a16="http://schemas.microsoft.com/office/drawing/2014/main" id="{549B9BC7-10BA-4FDF-BD69-5A1415A6324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FFE2DF0-80C5-4BFD-A8AA-DD77245F7174}"/>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3585129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D80F40-34AF-4D58-A4A1-3ECB45C0076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FDE7EC9-C1F7-4C3F-9318-130F7E8F1B55}"/>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4" name="Segnaposto piè di pagina 3">
            <a:extLst>
              <a:ext uri="{FF2B5EF4-FFF2-40B4-BE49-F238E27FC236}">
                <a16:creationId xmlns:a16="http://schemas.microsoft.com/office/drawing/2014/main" id="{CA167255-D9D4-45B3-9AB7-81BCCF48EB8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6814D5A-67CB-4C06-82FC-3A42E9EAB43E}"/>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354014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240F9EE-A80F-49BA-AD03-EBF9E91BF6B3}"/>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3" name="Segnaposto piè di pagina 2">
            <a:extLst>
              <a:ext uri="{FF2B5EF4-FFF2-40B4-BE49-F238E27FC236}">
                <a16:creationId xmlns:a16="http://schemas.microsoft.com/office/drawing/2014/main" id="{2E623DC0-65B1-4B96-9EB1-56896A3A830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31E37D7F-01C7-4EA9-998A-B0828A0B7B7E}"/>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268577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BD5CE8-DAD6-4BC4-A523-DDFE3CF7837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D3F77A-5DBA-4837-B7EE-52C60A795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C4A11E9-BD03-4E4F-B844-FFECBB47A1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2B5A330-3545-459C-B22D-4B0993E47715}"/>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6" name="Segnaposto piè di pagina 5">
            <a:extLst>
              <a:ext uri="{FF2B5EF4-FFF2-40B4-BE49-F238E27FC236}">
                <a16:creationId xmlns:a16="http://schemas.microsoft.com/office/drawing/2014/main" id="{CC592C95-E728-4A39-A914-62AC6C70880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5C903F3-9EF7-4FC5-AD5D-C51C2F97564B}"/>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1168600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CE40FB-CC15-4464-86B0-9BC6771666E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A9520B9-9125-487D-A35E-62AD43B08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1D13749-DC8C-4811-8E7A-B3DFF9523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E4D29FA-AC75-467D-8EEF-92BB41E3048B}"/>
              </a:ext>
            </a:extLst>
          </p:cNvPr>
          <p:cNvSpPr>
            <a:spLocks noGrp="1"/>
          </p:cNvSpPr>
          <p:nvPr>
            <p:ph type="dt" sz="half" idx="10"/>
          </p:nvPr>
        </p:nvSpPr>
        <p:spPr/>
        <p:txBody>
          <a:bodyPr/>
          <a:lstStyle/>
          <a:p>
            <a:fld id="{9438C77B-B86F-4647-9E77-7BD1DA86F268}" type="datetimeFigureOut">
              <a:rPr lang="it-IT" smtClean="0"/>
              <a:t>17/02/2022</a:t>
            </a:fld>
            <a:endParaRPr lang="it-IT"/>
          </a:p>
        </p:txBody>
      </p:sp>
      <p:sp>
        <p:nvSpPr>
          <p:cNvPr id="6" name="Segnaposto piè di pagina 5">
            <a:extLst>
              <a:ext uri="{FF2B5EF4-FFF2-40B4-BE49-F238E27FC236}">
                <a16:creationId xmlns:a16="http://schemas.microsoft.com/office/drawing/2014/main" id="{C04275D0-FED0-43D0-BB9B-4778DE432DD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C5E8859-803D-41CD-97C2-FBAB3C30A599}"/>
              </a:ext>
            </a:extLst>
          </p:cNvPr>
          <p:cNvSpPr>
            <a:spLocks noGrp="1"/>
          </p:cNvSpPr>
          <p:nvPr>
            <p:ph type="sldNum" sz="quarter" idx="12"/>
          </p:nvPr>
        </p:nvSpPr>
        <p:spPr/>
        <p:txBody>
          <a:bodyPr/>
          <a:lstStyle/>
          <a:p>
            <a:fld id="{FBDDE599-FD85-44F9-959B-0FAF25B66B76}" type="slidenum">
              <a:rPr lang="it-IT" smtClean="0"/>
              <a:t>‹N›</a:t>
            </a:fld>
            <a:endParaRPr lang="it-IT"/>
          </a:p>
        </p:txBody>
      </p:sp>
    </p:spTree>
    <p:extLst>
      <p:ext uri="{BB962C8B-B14F-4D97-AF65-F5344CB8AC3E}">
        <p14:creationId xmlns:p14="http://schemas.microsoft.com/office/powerpoint/2010/main" val="129886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D36607C-5BCA-4B6A-93C4-C770D1182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51A022F-4FE4-4434-85D7-4684E5795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8DED3E8-D5A6-4F96-8A9A-D6AFAF6418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8C77B-B86F-4647-9E77-7BD1DA86F268}" type="datetimeFigureOut">
              <a:rPr lang="it-IT" smtClean="0"/>
              <a:t>17/02/2022</a:t>
            </a:fld>
            <a:endParaRPr lang="it-IT"/>
          </a:p>
        </p:txBody>
      </p:sp>
      <p:sp>
        <p:nvSpPr>
          <p:cNvPr id="5" name="Segnaposto piè di pagina 4">
            <a:extLst>
              <a:ext uri="{FF2B5EF4-FFF2-40B4-BE49-F238E27FC236}">
                <a16:creationId xmlns:a16="http://schemas.microsoft.com/office/drawing/2014/main" id="{41160DFF-326E-4A27-A75E-30FDD3384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B4081D4E-0D9B-422D-8409-9AF48579B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DE599-FD85-44F9-959B-0FAF25B66B76}" type="slidenum">
              <a:rPr lang="it-IT" smtClean="0"/>
              <a:t>‹N›</a:t>
            </a:fld>
            <a:endParaRPr lang="it-IT"/>
          </a:p>
        </p:txBody>
      </p:sp>
    </p:spTree>
    <p:extLst>
      <p:ext uri="{BB962C8B-B14F-4D97-AF65-F5344CB8AC3E}">
        <p14:creationId xmlns:p14="http://schemas.microsoft.com/office/powerpoint/2010/main" val="4210039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DDA04D-6797-4B90-B9FB-452C66537707}"/>
              </a:ext>
            </a:extLst>
          </p:cNvPr>
          <p:cNvSpPr>
            <a:spLocks noGrp="1"/>
          </p:cNvSpPr>
          <p:nvPr>
            <p:ph type="ctrTitle"/>
          </p:nvPr>
        </p:nvSpPr>
        <p:spPr/>
        <p:txBody>
          <a:bodyPr/>
          <a:lstStyle/>
          <a:p>
            <a:endParaRPr lang="it-IT" dirty="0"/>
          </a:p>
        </p:txBody>
      </p:sp>
      <p:sp>
        <p:nvSpPr>
          <p:cNvPr id="3" name="Sottotitolo 2">
            <a:extLst>
              <a:ext uri="{FF2B5EF4-FFF2-40B4-BE49-F238E27FC236}">
                <a16:creationId xmlns:a16="http://schemas.microsoft.com/office/drawing/2014/main" id="{85E227A0-6CC7-46DB-8C11-DB564D077A13}"/>
              </a:ext>
            </a:extLst>
          </p:cNvPr>
          <p:cNvSpPr>
            <a:spLocks noGrp="1"/>
          </p:cNvSpPr>
          <p:nvPr>
            <p:ph type="subTitle" idx="1"/>
          </p:nvPr>
        </p:nvSpPr>
        <p:spPr>
          <a:xfrm>
            <a:off x="3776870" y="1122363"/>
            <a:ext cx="8415130" cy="5816599"/>
          </a:xfrm>
        </p:spPr>
        <p:txBody>
          <a:bodyPr>
            <a:normAutofit/>
          </a:bodyPr>
          <a:lstStyle/>
          <a:p>
            <a:pPr algn="l"/>
            <a:r>
              <a:rPr lang="it-IT" sz="2000" dirty="0"/>
              <a:t>Pagina dell’Apocalisse, papiro 98</a:t>
            </a:r>
          </a:p>
          <a:p>
            <a:pPr algn="l"/>
            <a:r>
              <a:rPr lang="it-IT" sz="2000" dirty="0"/>
              <a:t>AUTORE, perfettamente inserito nella realtà del suo tempo, riflessa nelle sue pagine: – Giovanni </a:t>
            </a:r>
            <a:r>
              <a:rPr lang="it-IT" sz="2000" dirty="0" err="1"/>
              <a:t>aposstolo</a:t>
            </a:r>
            <a:r>
              <a:rPr lang="it-IT" sz="2000" dirty="0"/>
              <a:t> (90 anni!); - non Giovanni: visione escatologica diversa da Giovanni; - di una scola, circolo, comunità giovannea; - diversità tra vangelo ed Apocalisse per il diverse genere. Letterario.</a:t>
            </a:r>
          </a:p>
          <a:p>
            <a:pPr algn="l"/>
            <a:r>
              <a:rPr lang="it-IT" sz="2000" dirty="0"/>
              <a:t>Giovanni martirizzato nel 70. Autore è un profeta, Giovanni, delle prime </a:t>
            </a:r>
            <a:r>
              <a:rPr lang="it-IT" sz="2000" dirty="0" err="1"/>
              <a:t>comunià</a:t>
            </a:r>
            <a:r>
              <a:rPr lang="it-IT" sz="2000" dirty="0"/>
              <a:t> cristiane. Diverso forma e stile. Greco di seconda lingua, sua lingua l’aramaico o il </a:t>
            </a:r>
            <a:r>
              <a:rPr lang="it-IT" sz="2000" dirty="0" err="1"/>
              <a:t>semitivo</a:t>
            </a:r>
            <a:r>
              <a:rPr lang="it-IT" sz="2000" dirty="0"/>
              <a:t>, Greco sgraziato, sgrammaticato. Non si riconosce tra gli Apostoli che nomina.</a:t>
            </a:r>
          </a:p>
          <a:p>
            <a:pPr algn="l"/>
            <a:r>
              <a:rPr lang="it-IT" sz="2000" dirty="0"/>
              <a:t>Giovanni, espediente letterario degli scrittori apocalittici, </a:t>
            </a:r>
            <a:r>
              <a:rPr lang="it-IT" sz="2000" dirty="0" err="1"/>
              <a:t>pseudografia</a:t>
            </a:r>
            <a:endParaRPr lang="it-IT" sz="2000" dirty="0"/>
          </a:p>
          <a:p>
            <a:pPr algn="l"/>
            <a:r>
              <a:rPr lang="it-IT" sz="2000" dirty="0"/>
              <a:t>Scritti apocalittici </a:t>
            </a:r>
            <a:r>
              <a:rPr lang="it-IT" sz="2000" dirty="0" err="1"/>
              <a:t>atribuiti</a:t>
            </a:r>
            <a:r>
              <a:rPr lang="it-IT" sz="2000" dirty="0"/>
              <a:t> a Isaia, Baruc nel 2.o  </a:t>
            </a:r>
            <a:r>
              <a:rPr lang="it-IT" sz="2000" dirty="0" err="1"/>
              <a:t>av</a:t>
            </a:r>
            <a:r>
              <a:rPr lang="it-IT" sz="2000" dirty="0"/>
              <a:t>. Cr. E 4.o </a:t>
            </a:r>
            <a:r>
              <a:rPr lang="it-IT" sz="2000" dirty="0" err="1"/>
              <a:t>dopocr</a:t>
            </a:r>
            <a:r>
              <a:rPr lang="it-IT" sz="2000" dirty="0"/>
              <a:t>. Una trentina di opere. Verso 120-30 d. Cr </a:t>
            </a:r>
            <a:r>
              <a:rPr lang="it-IT" sz="2000" dirty="0" err="1"/>
              <a:t>apocaliuna</a:t>
            </a:r>
            <a:r>
              <a:rPr lang="it-IT" sz="2000" dirty="0"/>
              <a:t> trentina di opere </a:t>
            </a:r>
            <a:r>
              <a:rPr lang="it-IT" sz="2000" dirty="0" err="1"/>
              <a:t>apovalittiche</a:t>
            </a:r>
            <a:r>
              <a:rPr lang="it-IT" sz="2000" dirty="0"/>
              <a:t>. 120-30 dopo Cr una apocalisse con il nome di Pietro.</a:t>
            </a:r>
          </a:p>
          <a:p>
            <a:pPr algn="l"/>
            <a:r>
              <a:rPr lang="it-IT" sz="2000" dirty="0"/>
              <a:t>LUOGO DI COMPOSIZIONE: iniziata in Patmos e terminata in Efeso.</a:t>
            </a:r>
          </a:p>
          <a:p>
            <a:pPr algn="l"/>
            <a:r>
              <a:rPr lang="it-IT" sz="2000" dirty="0"/>
              <a:t>DATA DI COMPOSIZIONE: fine dell’impero di Domiziano , metà 90, o 96, fine regno di Domiziano, che pretese riconoscimento in Asia di onori divini , ad Efeso fece costruire un tempio al culto dell’imperatore.</a:t>
            </a:r>
          </a:p>
        </p:txBody>
      </p:sp>
      <p:pic>
        <p:nvPicPr>
          <p:cNvPr id="5" name="Immagine 4">
            <a:extLst>
              <a:ext uri="{FF2B5EF4-FFF2-40B4-BE49-F238E27FC236}">
                <a16:creationId xmlns:a16="http://schemas.microsoft.com/office/drawing/2014/main" id="{17C59D98-BBBA-4808-B75C-0E43C6895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 y="81546"/>
            <a:ext cx="3334703" cy="6858000"/>
          </a:xfrm>
          <a:prstGeom prst="rect">
            <a:avLst/>
          </a:prstGeom>
        </p:spPr>
      </p:pic>
    </p:spTree>
    <p:extLst>
      <p:ext uri="{BB962C8B-B14F-4D97-AF65-F5344CB8AC3E}">
        <p14:creationId xmlns:p14="http://schemas.microsoft.com/office/powerpoint/2010/main" val="186499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B0058-1E90-4C8B-B5B3-B059A7EB437A}"/>
              </a:ext>
            </a:extLst>
          </p:cNvPr>
          <p:cNvSpPr>
            <a:spLocks noGrp="1"/>
          </p:cNvSpPr>
          <p:nvPr>
            <p:ph type="title"/>
          </p:nvPr>
        </p:nvSpPr>
        <p:spPr>
          <a:xfrm>
            <a:off x="5327904" y="1"/>
            <a:ext cx="6864096" cy="6858000"/>
          </a:xfrm>
        </p:spPr>
        <p:txBody>
          <a:bodyPr>
            <a:normAutofit/>
          </a:bodyPr>
          <a:lstStyle/>
          <a:p>
            <a:r>
              <a:rPr lang="it-IT" sz="2000" dirty="0"/>
              <a:t>Apocalisse, papiro 47, 3.0 secolo</a:t>
            </a:r>
            <a:br>
              <a:rPr lang="it-IT" sz="2000" dirty="0"/>
            </a:br>
            <a:r>
              <a:rPr lang="it-IT" sz="2000" dirty="0"/>
              <a:t>GENERE LETTERARIO, apocalittico, antologia, con metodologia adatta, usato nelle ore più drammatiche del popolo di Dio, re ellenistici fino alle ultime rivolte dei Giudei con Adriano. Messaggio divino ad un veggente per superare le difficoltà.</a:t>
            </a:r>
            <a:br>
              <a:rPr lang="it-IT" sz="2000" dirty="0"/>
            </a:br>
            <a:r>
              <a:rPr lang="it-IT" sz="2000" dirty="0"/>
              <a:t>In AT: Ezechiele, Zaccaria e Daniele. Scritti in codice, in momento di persecuzione. Non conosciamo il codice che bisogna acquisire.</a:t>
            </a:r>
            <a:br>
              <a:rPr lang="it-IT" sz="2000" dirty="0"/>
            </a:br>
            <a:r>
              <a:rPr lang="it-IT" sz="2000" dirty="0"/>
              <a:t>Denominatori comuni: dati geografici, simbolici: Sion, Gerusalem, </a:t>
            </a:r>
            <a:r>
              <a:rPr lang="it-IT" sz="2000" dirty="0" err="1"/>
              <a:t>indicanoi</a:t>
            </a:r>
            <a:r>
              <a:rPr lang="it-IT" sz="2000" dirty="0"/>
              <a:t> l popolo di Dio, Babilonia, città di uomini che ostacolano Dio. </a:t>
            </a:r>
            <a:r>
              <a:rPr lang="it-IT" sz="2000" dirty="0" err="1"/>
              <a:t>Utiizzazione</a:t>
            </a:r>
            <a:r>
              <a:rPr lang="it-IT" sz="2000" dirty="0"/>
              <a:t> dei </a:t>
            </a:r>
            <a:r>
              <a:rPr lang="it-IT" sz="2000" dirty="0" err="1"/>
              <a:t>numeroi</a:t>
            </a:r>
            <a:r>
              <a:rPr lang="it-IT" sz="2000" dirty="0"/>
              <a:t>: non cifra letterale, realtà </a:t>
            </a:r>
            <a:r>
              <a:rPr lang="it-IT" sz="2000" dirty="0" err="1"/>
              <a:t>simboilca</a:t>
            </a:r>
            <a:r>
              <a:rPr lang="it-IT" sz="2000" dirty="0"/>
              <a:t>. Si rimanda al di là del valore immediato. 144.000, ad es., concetto ideologico, nuovo ed antico Israele. 10 giorni di prova di Daniele, con lo stesso esito nelle attuali prove.</a:t>
            </a:r>
            <a:br>
              <a:rPr lang="it-IT" sz="2000" dirty="0"/>
            </a:br>
            <a:r>
              <a:rPr lang="it-IT" sz="2000" dirty="0"/>
              <a:t>Un tempo, due tempi ,</a:t>
            </a:r>
            <a:r>
              <a:rPr lang="it-IT" sz="2000" dirty="0" err="1"/>
              <a:t>ecc</a:t>
            </a:r>
            <a:r>
              <a:rPr lang="it-IT" sz="2000" dirty="0"/>
              <a:t>, 3 anni e mezzo, riferimento al periodo di Antioco IV, , vincitore per 3 anni e mezzo.</a:t>
            </a:r>
            <a:br>
              <a:rPr lang="it-IT" sz="2000" dirty="0"/>
            </a:br>
            <a:r>
              <a:rPr lang="it-IT" sz="2000" dirty="0"/>
              <a:t>Il numero della bestia, 666, , caratteri che esprimono i numeri, dal numero al nome, </a:t>
            </a:r>
            <a:r>
              <a:rPr lang="it-IT" sz="2000" dirty="0" err="1"/>
              <a:t>dematria</a:t>
            </a:r>
            <a:r>
              <a:rPr lang="it-IT" sz="2000" dirty="0"/>
              <a:t>, i nomi ai numeri o l’incontrario. </a:t>
            </a:r>
            <a:br>
              <a:rPr lang="it-IT" sz="2000" dirty="0"/>
            </a:br>
            <a:r>
              <a:rPr lang="it-IT" sz="2000" dirty="0"/>
              <a:t>La retrodatazione: ora tragica della vita, momento, significazione non è un falso letterario, espediente teologico. Allora il Signore mi ha rivolto il messaggio.</a:t>
            </a:r>
            <a:br>
              <a:rPr lang="it-IT" sz="2000" dirty="0"/>
            </a:br>
            <a:r>
              <a:rPr lang="it-IT" sz="2000" dirty="0"/>
              <a:t>Si parla ricorrendo ad </a:t>
            </a:r>
            <a:r>
              <a:rPr lang="it-IT" sz="2000" dirty="0" err="1"/>
              <a:t>imagini</a:t>
            </a:r>
            <a:r>
              <a:rPr lang="it-IT" sz="2000" dirty="0"/>
              <a:t> simbolici, con tanti particolari. </a:t>
            </a:r>
            <a:br>
              <a:rPr lang="it-IT" sz="2000" dirty="0"/>
            </a:br>
            <a:endParaRPr lang="it-IT" sz="2000" dirty="0"/>
          </a:p>
        </p:txBody>
      </p:sp>
      <p:pic>
        <p:nvPicPr>
          <p:cNvPr id="4" name="Segnaposto contenuto 3">
            <a:extLst>
              <a:ext uri="{FF2B5EF4-FFF2-40B4-BE49-F238E27FC236}">
                <a16:creationId xmlns:a16="http://schemas.microsoft.com/office/drawing/2014/main" id="{BA4B8302-BFDE-4299-AEA3-879E32D67045}"/>
              </a:ext>
            </a:extLst>
          </p:cNvPr>
          <p:cNvPicPr>
            <a:picLocks noGrp="1" noChangeAspect="1"/>
          </p:cNvPicPr>
          <p:nvPr>
            <p:ph idx="1"/>
          </p:nvPr>
        </p:nvPicPr>
        <p:blipFill>
          <a:blip r:embed="rId2"/>
          <a:stretch>
            <a:fillRect/>
          </a:stretch>
        </p:blipFill>
        <p:spPr>
          <a:xfrm>
            <a:off x="0" y="0"/>
            <a:ext cx="5212080" cy="6858000"/>
          </a:xfrm>
          <a:prstGeom prst="rect">
            <a:avLst/>
          </a:prstGeom>
        </p:spPr>
      </p:pic>
    </p:spTree>
    <p:extLst>
      <p:ext uri="{BB962C8B-B14F-4D97-AF65-F5344CB8AC3E}">
        <p14:creationId xmlns:p14="http://schemas.microsoft.com/office/powerpoint/2010/main" val="210526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97ABD4-55D8-4DB8-938B-092EA75A1CD7}"/>
              </a:ext>
            </a:extLst>
          </p:cNvPr>
          <p:cNvSpPr>
            <a:spLocks noGrp="1"/>
          </p:cNvSpPr>
          <p:nvPr>
            <p:ph type="title"/>
          </p:nvPr>
        </p:nvSpPr>
        <p:spPr>
          <a:xfrm>
            <a:off x="6912864" y="0"/>
            <a:ext cx="5279136" cy="6857999"/>
          </a:xfrm>
        </p:spPr>
        <p:txBody>
          <a:bodyPr>
            <a:normAutofit/>
          </a:bodyPr>
          <a:lstStyle/>
          <a:p>
            <a:r>
              <a:rPr lang="it-IT" sz="2000" i="1" dirty="0"/>
              <a:t>Codex </a:t>
            </a:r>
            <a:r>
              <a:rPr lang="it-IT" sz="2000" i="1" dirty="0" err="1"/>
              <a:t>vaticanus</a:t>
            </a:r>
            <a:r>
              <a:rPr lang="it-IT" sz="2000" i="1" dirty="0"/>
              <a:t>. 2.aTessalonicesi.</a:t>
            </a:r>
            <a:br>
              <a:rPr lang="it-IT" sz="2000" i="1" dirty="0"/>
            </a:br>
            <a:r>
              <a:rPr lang="it-IT" sz="2000" dirty="0"/>
              <a:t>SCRITTO in greco ellenistico, facile, ma con sintassi ebraica, del tutto personale, sfida a </a:t>
            </a:r>
            <a:r>
              <a:rPr lang="it-IT" sz="2000" dirty="0" err="1"/>
              <a:t>gramm</a:t>
            </a:r>
            <a:r>
              <a:rPr lang="it-IT" sz="2000" dirty="0"/>
              <a:t>. E sintassi.</a:t>
            </a:r>
            <a:br>
              <a:rPr lang="it-IT" sz="2000" dirty="0"/>
            </a:br>
            <a:r>
              <a:rPr lang="it-IT" sz="2000" dirty="0"/>
              <a:t>In, destinato all’umanità, negli ultimi giorni ( che cominciano con venuta di Gesù).</a:t>
            </a:r>
            <a:br>
              <a:rPr lang="it-IT" sz="2000" dirty="0"/>
            </a:br>
            <a:r>
              <a:rPr lang="it-IT" sz="2000" dirty="0"/>
              <a:t>Messaggio che va al di là </a:t>
            </a:r>
            <a:r>
              <a:rPr lang="it-IT" sz="2000" dirty="0" err="1"/>
              <a:t>delterpretazioni</a:t>
            </a:r>
            <a:r>
              <a:rPr lang="it-IT" sz="2000" dirty="0"/>
              <a:t>: </a:t>
            </a:r>
            <a:r>
              <a:rPr lang="it-IT" sz="2000" dirty="0" err="1"/>
              <a:t>francescanie</a:t>
            </a:r>
            <a:r>
              <a:rPr lang="it-IT" sz="2000" dirty="0"/>
              <a:t> la bestia è la chiesa corrotta, Lutero è il papato, Roma pagana.</a:t>
            </a:r>
            <a:br>
              <a:rPr lang="it-IT" sz="2000" dirty="0"/>
            </a:br>
            <a:r>
              <a:rPr lang="it-IT" sz="2000" dirty="0"/>
              <a:t>Il testo ha la priorità.</a:t>
            </a:r>
            <a:br>
              <a:rPr lang="it-IT" sz="2000" dirty="0"/>
            </a:br>
            <a:r>
              <a:rPr lang="it-IT" sz="2000" dirty="0"/>
              <a:t>Destinato all’umanità negli ultimi tempi ( che cominciano con venuta di Gesù).</a:t>
            </a:r>
            <a:br>
              <a:rPr lang="it-IT" sz="2000" dirty="0"/>
            </a:br>
            <a:r>
              <a:rPr lang="it-IT" sz="2000" dirty="0"/>
              <a:t>Il messaggio va al di là dell’autore.</a:t>
            </a:r>
          </a:p>
        </p:txBody>
      </p:sp>
      <p:pic>
        <p:nvPicPr>
          <p:cNvPr id="4" name="Segnaposto contenuto 3">
            <a:extLst>
              <a:ext uri="{FF2B5EF4-FFF2-40B4-BE49-F238E27FC236}">
                <a16:creationId xmlns:a16="http://schemas.microsoft.com/office/drawing/2014/main" id="{FEE639DF-B087-4400-9724-A4980382BB36}"/>
              </a:ext>
            </a:extLst>
          </p:cNvPr>
          <p:cNvPicPr>
            <a:picLocks noGrp="1" noChangeAspect="1"/>
          </p:cNvPicPr>
          <p:nvPr>
            <p:ph idx="1"/>
          </p:nvPr>
        </p:nvPicPr>
        <p:blipFill>
          <a:blip r:embed="rId2"/>
          <a:stretch>
            <a:fillRect/>
          </a:stretch>
        </p:blipFill>
        <p:spPr>
          <a:xfrm>
            <a:off x="-109729" y="-132652"/>
            <a:ext cx="6893519" cy="7123303"/>
          </a:xfrm>
          <a:prstGeom prst="rect">
            <a:avLst/>
          </a:prstGeom>
        </p:spPr>
      </p:pic>
    </p:spTree>
    <p:extLst>
      <p:ext uri="{BB962C8B-B14F-4D97-AF65-F5344CB8AC3E}">
        <p14:creationId xmlns:p14="http://schemas.microsoft.com/office/powerpoint/2010/main" val="343736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EB2C45-37B7-40FC-8537-BAA8EDE27CA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4725331-ACDC-48F4-BB8A-0DB2E65ECB39}"/>
              </a:ext>
            </a:extLst>
          </p:cNvPr>
          <p:cNvSpPr>
            <a:spLocks noGrp="1"/>
          </p:cNvSpPr>
          <p:nvPr>
            <p:ph idx="1"/>
          </p:nvPr>
        </p:nvSpPr>
        <p:spPr>
          <a:xfrm>
            <a:off x="0" y="0"/>
            <a:ext cx="12192000" cy="6858000"/>
          </a:xfrm>
        </p:spPr>
        <p:txBody>
          <a:bodyPr>
            <a:normAutofit/>
          </a:bodyPr>
          <a:lstStyle/>
          <a:p>
            <a:r>
              <a:rPr lang="it-IT" sz="2000" dirty="0"/>
              <a:t>Circostanze</a:t>
            </a:r>
          </a:p>
          <a:p>
            <a:r>
              <a:rPr lang="it-IT" sz="2000" dirty="0"/>
              <a:t>Datazione, in Asia romana, durante persecuzione, Nerone 64, </a:t>
            </a:r>
            <a:r>
              <a:rPr lang="it-IT" sz="2000" dirty="0" err="1"/>
              <a:t>Domiiziano</a:t>
            </a:r>
            <a:r>
              <a:rPr lang="it-IT" sz="2000" dirty="0"/>
              <a:t>, fine 1.o secolo. Culto dell’imperatore. Visto come rappresentazione della divinità in oriente . </a:t>
            </a:r>
            <a:r>
              <a:rPr lang="it-IT" sz="2000" dirty="0" err="1"/>
              <a:t>Ges</a:t>
            </a:r>
            <a:r>
              <a:rPr lang="it-IT" sz="2000" dirty="0"/>
              <a:t>: sono chiamati benefattori ( per indicare i re dell’</a:t>
            </a:r>
            <a:r>
              <a:rPr lang="it-IT" sz="2000" dirty="0" err="1"/>
              <a:t>ooriente</a:t>
            </a:r>
            <a:r>
              <a:rPr lang="it-IT" sz="2000" dirty="0"/>
              <a:t>) o </a:t>
            </a:r>
            <a:r>
              <a:rPr lang="it-IT" sz="2000" dirty="0" err="1"/>
              <a:t>chimati</a:t>
            </a:r>
            <a:r>
              <a:rPr lang="it-IT" sz="2000" dirty="0"/>
              <a:t> </a:t>
            </a:r>
            <a:r>
              <a:rPr lang="it-IT" sz="2000" dirty="0" err="1"/>
              <a:t>benefatttoi</a:t>
            </a:r>
            <a:r>
              <a:rPr lang="it-IT" sz="2000" dirty="0"/>
              <a:t>). Caligola volle introdurre statua sua in tempio di Gerusalemme. Domiziano </a:t>
            </a:r>
            <a:r>
              <a:rPr lang="it-IT" sz="2000" dirty="0" err="1"/>
              <a:t>vol</a:t>
            </a:r>
            <a:r>
              <a:rPr lang="it-IT" sz="2000" dirty="0"/>
              <a:t>..,quelli che erano stati decollatile essere chiamato </a:t>
            </a:r>
            <a:r>
              <a:rPr lang="it-IT" sz="2000" dirty="0" err="1"/>
              <a:t>Dominu</a:t>
            </a:r>
            <a:r>
              <a:rPr lang="it-IT" sz="2000" dirty="0"/>
              <a:t> </a:t>
            </a:r>
            <a:r>
              <a:rPr lang="it-IT" sz="2000" dirty="0" err="1"/>
              <a:t>ac</a:t>
            </a:r>
            <a:r>
              <a:rPr lang="it-IT" sz="2000" dirty="0"/>
              <a:t> deus. Gli Ebrei avevano privilegio. I Cristiani indifesi di fronte a stato totalitario. … quelli che erano stati decollati… non avevano adorato la bestia, Domiziano </a:t>
            </a:r>
            <a:r>
              <a:rPr lang="it-IT" sz="2000" dirty="0" err="1"/>
              <a:t>istitui</a:t>
            </a:r>
            <a:r>
              <a:rPr lang="it-IT" sz="2000" dirty="0"/>
              <a:t> i </a:t>
            </a:r>
            <a:r>
              <a:rPr lang="it-IT" sz="2000" dirty="0" err="1"/>
              <a:t>Sodal</a:t>
            </a:r>
            <a:r>
              <a:rPr lang="it-IT" sz="2000" dirty="0"/>
              <a:t> sacerdoti indossavano un </a:t>
            </a:r>
            <a:r>
              <a:rPr lang="it-IT" sz="2000" dirty="0" err="1"/>
              <a:t>diadema.e</a:t>
            </a:r>
            <a:r>
              <a:rPr lang="it-IT" sz="2000" dirty="0"/>
              <a:t>, casta di sacerdoti., trasformò suo palazzo in tempio, I sacerdoti indossavano un diadema con </a:t>
            </a:r>
            <a:r>
              <a:rPr lang="it-IT" sz="2000" dirty="0" err="1"/>
              <a:t>rapresentazioni</a:t>
            </a:r>
            <a:r>
              <a:rPr lang="it-IT" sz="2000" dirty="0"/>
              <a:t> di </a:t>
            </a:r>
            <a:r>
              <a:rPr lang="it-IT" sz="2000" dirty="0" err="1"/>
              <a:t>divinitàcap</a:t>
            </a:r>
            <a:r>
              <a:rPr lang="it-IT" sz="2000" dirty="0"/>
              <a:t>. 12. Leggenda di Nerone scappato presso u </a:t>
            </a:r>
            <a:r>
              <a:rPr lang="it-IT" sz="2000" dirty="0" err="1"/>
              <a:t>poo</a:t>
            </a:r>
            <a:r>
              <a:rPr lang="it-IT" sz="2000" dirty="0"/>
              <a:t> e sarebbe </a:t>
            </a:r>
            <a:r>
              <a:rPr lang="it-IT" sz="2000" dirty="0" err="1"/>
              <a:t>ritorntp</a:t>
            </a:r>
            <a:r>
              <a:rPr lang="it-IT" sz="2000" dirty="0"/>
              <a:t>. Incubo del suo ritorno, anche tra gli ebrei creduto. Anche nella immaginazione dei cristiani. </a:t>
            </a:r>
          </a:p>
          <a:p>
            <a:r>
              <a:rPr lang="it-IT" sz="2000" dirty="0"/>
              <a:t>Cap. 17: meretrice seduta su bestia. Sette monti, sette re, che sono imperatori, Domiziano identificato con Nerone. Gerusalemme sta per essere distrutta. Asia romana, sulla pianta dell’ebraismo </a:t>
            </a:r>
            <a:r>
              <a:rPr lang="it-IT" sz="2000" dirty="0" err="1"/>
              <a:t>il,cristianesimo</a:t>
            </a:r>
            <a:r>
              <a:rPr lang="it-IT" sz="2000" dirty="0"/>
              <a:t>. . Paolo alle sinagoghe. . Istituzione della </a:t>
            </a:r>
            <a:r>
              <a:rPr lang="it-IT" sz="2000" dirty="0" err="1"/>
              <a:t>sinagga</a:t>
            </a:r>
            <a:r>
              <a:rPr lang="it-IT" sz="2000" dirty="0"/>
              <a:t> importantissima. , trampolino di lancio del cristianesimo. . Diaspora in Asia, </a:t>
            </a:r>
            <a:r>
              <a:rPr lang="it-IT" sz="2000" dirty="0" err="1"/>
              <a:t>dissiminazione</a:t>
            </a:r>
            <a:r>
              <a:rPr lang="it-IT" sz="2000" dirty="0"/>
              <a:t>. . Flavio Giuseppe. Antichità giudaiche., con privilegi. I Romani li proteggono. , presenti alla Pentecoste, convertiti e tornati </a:t>
            </a:r>
            <a:r>
              <a:rPr lang="it-IT" sz="2000" dirty="0" err="1"/>
              <a:t>contagiono</a:t>
            </a:r>
            <a:r>
              <a:rPr lang="it-IT" sz="2000" dirty="0"/>
              <a:t> i loro concittadini. Priscilla e Aquila. Apollo arriva da Alessandria.. </a:t>
            </a:r>
            <a:r>
              <a:rPr lang="it-IT" sz="2000" dirty="0" err="1"/>
              <a:t>PaoloCicostanze</a:t>
            </a:r>
            <a:r>
              <a:rPr lang="it-IT" sz="2000" dirty="0"/>
              <a:t> </a:t>
            </a:r>
            <a:r>
              <a:rPr lang="it-IT" sz="2000" dirty="0" err="1"/>
              <a:t>necessaarissime</a:t>
            </a:r>
            <a:r>
              <a:rPr lang="it-IT" sz="2000" dirty="0"/>
              <a:t> per la comprensione. Cap. 13 grande apostolo dell’Asia. , Timoteo responsabile ad Efeso. Giovanni il presbitero, </a:t>
            </a:r>
            <a:r>
              <a:rPr lang="it-IT" sz="2000" dirty="0" err="1"/>
              <a:t>atore</a:t>
            </a:r>
            <a:r>
              <a:rPr lang="it-IT" sz="2000" dirty="0"/>
              <a:t> </a:t>
            </a:r>
            <a:r>
              <a:rPr lang="it-IT" sz="2000" dirty="0" err="1"/>
              <a:t>dellapocalisse</a:t>
            </a:r>
            <a:r>
              <a:rPr lang="it-IT" sz="2000" dirty="0"/>
              <a:t>. Cap. 13: bestia dal mare e dalla terra. Ad Efeso statua di Domiziano di 5 metri. E </a:t>
            </a:r>
            <a:r>
              <a:rPr lang="it-IT" sz="2000" dirty="0" err="1"/>
              <a:t>acerdoti</a:t>
            </a:r>
            <a:r>
              <a:rPr lang="it-IT" sz="2000" dirty="0"/>
              <a:t>. Bestia 666. </a:t>
            </a:r>
            <a:r>
              <a:rPr lang="it-IT" sz="2000" dirty="0" err="1"/>
              <a:t>nerone</a:t>
            </a:r>
            <a:r>
              <a:rPr lang="it-IT" sz="2000" dirty="0"/>
              <a:t> cesare ha valore numerico di Nerone., con nome di uomo e con destino degli uomini, una sconfitta. </a:t>
            </a:r>
          </a:p>
          <a:p>
            <a:r>
              <a:rPr lang="it-IT" sz="2000" dirty="0"/>
              <a:t>Domanda: validità solo di allora, per tutti i tempi </a:t>
            </a:r>
            <a:r>
              <a:rPr lang="it-IT" sz="2000" dirty="0" err="1"/>
              <a:t>esemplificat</a:t>
            </a:r>
            <a:r>
              <a:rPr lang="it-IT" sz="2000" dirty="0"/>
              <a:t> nei tempi di Giovanni. Il culto dell’uomo in questo tempo.</a:t>
            </a:r>
          </a:p>
        </p:txBody>
      </p:sp>
    </p:spTree>
    <p:extLst>
      <p:ext uri="{BB962C8B-B14F-4D97-AF65-F5344CB8AC3E}">
        <p14:creationId xmlns:p14="http://schemas.microsoft.com/office/powerpoint/2010/main" val="1234377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0C9DE8-D8D7-4D65-B636-74BAB76E2FE5}"/>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942D30E6-94F1-4AB6-A082-6B0BB878F03F}"/>
              </a:ext>
            </a:extLst>
          </p:cNvPr>
          <p:cNvPicPr>
            <a:picLocks noGrp="1" noChangeAspect="1"/>
          </p:cNvPicPr>
          <p:nvPr>
            <p:ph idx="1"/>
          </p:nvPr>
        </p:nvPicPr>
        <p:blipFill>
          <a:blip r:embed="rId2"/>
          <a:stretch>
            <a:fillRect/>
          </a:stretch>
        </p:blipFill>
        <p:spPr>
          <a:xfrm>
            <a:off x="-1" y="0"/>
            <a:ext cx="11055791" cy="6737684"/>
          </a:xfrm>
          <a:prstGeom prst="rect">
            <a:avLst/>
          </a:prstGeom>
        </p:spPr>
      </p:pic>
    </p:spTree>
    <p:extLst>
      <p:ext uri="{BB962C8B-B14F-4D97-AF65-F5344CB8AC3E}">
        <p14:creationId xmlns:p14="http://schemas.microsoft.com/office/powerpoint/2010/main" val="367050964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Widescreen</PresentationFormat>
  <Paragraphs>13</Paragraphs>
  <Slides>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Presentazione standard di PowerPoint</vt:lpstr>
      <vt:lpstr>Apocalisse, papiro 47, 3.0 secolo GENERE LETTERARIO, apocalittico, antologia, con metodologia adatta, usato nelle ore più drammatiche del popolo di Dio, re ellenistici fino alle ultime rivolte dei Giudei con Adriano. Messaggio divino ad un veggente per superare le difficoltà. In AT: Ezechiele, Zaccaria e Daniele. Scritti in codice, in momento di persecuzione. Non conosciamo il codice che bisogna acquisire. Denominatori comuni: dati geografici, simbolici: Sion, Gerusalem, indicanoi l popolo di Dio, Babilonia, città di uomini che ostacolano Dio. Utiizzazione dei numeroi: non cifra letterale, realtà simboilca. Si rimanda al di là del valore immediato. 144.000, ad es., concetto ideologico, nuovo ed antico Israele. 10 giorni di prova di Daniele, con lo stesso esito nelle attuali prove. Un tempo, due tempi ,ecc, 3 anni e mezzo, riferimento al periodo di Antioco IV, , vincitore per 3 anni e mezzo. Il numero della bestia, 666, , caratteri che esprimono i numeri, dal numero al nome, dematria, i nomi ai numeri o l’incontrario.  La retrodatazione: ora tragica della vita, momento, significazione non è un falso letterario, espediente teologico. Allora il Signore mi ha rivolto il messaggio. Si parla ricorrendo ad imagini simbolici, con tanti particolari.  </vt:lpstr>
      <vt:lpstr>Codex vaticanus. 2.aTessalonicesi. SCRITTO in greco ellenistico, facile, ma con sintassi ebraica, del tutto personale, sfida a gramm. E sintassi. In, destinato all’umanità, negli ultimi giorni ( che cominciano con venuta di Gesù). Messaggio che va al di là delterpretazioni: francescanie la bestia è la chiesa corrotta, Lutero è il papato, Roma pagana. Il testo ha la priorità. Destinato all’umanità negli ultimi tempi ( che cominciano con venuta di Gesù). Il messaggio va al di là dell’autore.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Secondo Brunelli</dc:creator>
  <cp:lastModifiedBy>Secondo Brunelli</cp:lastModifiedBy>
  <cp:revision>18</cp:revision>
  <dcterms:created xsi:type="dcterms:W3CDTF">2021-06-13T19:40:35Z</dcterms:created>
  <dcterms:modified xsi:type="dcterms:W3CDTF">2022-02-17T15:11:43Z</dcterms:modified>
</cp:coreProperties>
</file>