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4" r:id="rId2"/>
    <p:sldId id="279" r:id="rId3"/>
    <p:sldId id="293" r:id="rId4"/>
    <p:sldId id="276" r:id="rId5"/>
    <p:sldId id="263" r:id="rId6"/>
    <p:sldId id="270" r:id="rId7"/>
    <p:sldId id="292" r:id="rId8"/>
    <p:sldId id="294" r:id="rId9"/>
    <p:sldId id="259" r:id="rId10"/>
    <p:sldId id="273" r:id="rId11"/>
    <p:sldId id="261" r:id="rId12"/>
    <p:sldId id="258" r:id="rId13"/>
    <p:sldId id="295" r:id="rId14"/>
    <p:sldId id="268" r:id="rId15"/>
    <p:sldId id="260" r:id="rId16"/>
    <p:sldId id="274" r:id="rId17"/>
    <p:sldId id="284" r:id="rId18"/>
    <p:sldId id="277" r:id="rId19"/>
    <p:sldId id="280" r:id="rId20"/>
    <p:sldId id="256" r:id="rId21"/>
    <p:sldId id="271" r:id="rId22"/>
    <p:sldId id="262" r:id="rId23"/>
    <p:sldId id="265" r:id="rId24"/>
    <p:sldId id="275" r:id="rId25"/>
    <p:sldId id="272" r:id="rId26"/>
    <p:sldId id="267" r:id="rId27"/>
    <p:sldId id="281" r:id="rId28"/>
    <p:sldId id="285" r:id="rId29"/>
    <p:sldId id="286" r:id="rId30"/>
    <p:sldId id="283" r:id="rId31"/>
    <p:sldId id="269" r:id="rId32"/>
    <p:sldId id="288" r:id="rId33"/>
    <p:sldId id="266" r:id="rId3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5" d="100"/>
          <a:sy n="35" d="100"/>
        </p:scale>
        <p:origin x="-1000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C391D-B5DF-4834-84D4-E9DD403C3FDD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24DB9-18AA-4951-9316-4411052939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286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r>
              <a:rPr lang="it-IT" b="1" dirty="0" err="1" smtClean="0"/>
              <a:t>Herodion</a:t>
            </a:r>
            <a:endParaRPr lang="it-IT" b="1" dirty="0" smtClean="0"/>
          </a:p>
          <a:p>
            <a:r>
              <a:rPr lang="it-IT" dirty="0" smtClean="0"/>
              <a:t>Notizie storiche</a:t>
            </a:r>
            <a:br>
              <a:rPr lang="it-IT" dirty="0" smtClean="0"/>
            </a:br>
            <a:r>
              <a:rPr lang="it-IT" dirty="0" smtClean="0"/>
              <a:t>Racconta Giuseppe Flavio che Erode, dopo aver conquistato il regno che gli era stato assegnato dal senato romano, costruì a 60 stadi da Gerusalemme (circa 11 km) una potente fortezza. In realtà l'</a:t>
            </a:r>
            <a:r>
              <a:rPr lang="it-IT" dirty="0" err="1" smtClean="0"/>
              <a:t>Herodion</a:t>
            </a:r>
            <a:r>
              <a:rPr lang="it-IT" dirty="0" smtClean="0"/>
              <a:t> oltre che una piazzaforte era anche una sontuosa residenza; in questo luogo Erode stesso volle essere sepolto.</a:t>
            </a:r>
            <a:br>
              <a:rPr lang="it-IT" dirty="0" smtClean="0"/>
            </a:br>
            <a:r>
              <a:rPr lang="it-IT" dirty="0" smtClean="0"/>
              <a:t>Al tempo della prima rivolta giudaica (66-70 d.C.), dopo l’occupazione di Gerusalemme, anche la fortezza venne presa dalle truppe romane guidate da Lucio Basso (71 d.C.), come tutte le altre fortezze attorno.</a:t>
            </a:r>
            <a:br>
              <a:rPr lang="it-IT" dirty="0" smtClean="0"/>
            </a:br>
            <a:r>
              <a:rPr lang="it-IT" dirty="0" smtClean="0"/>
              <a:t>Nel 132-135 d.C., epoca della seconda rivolta, l'</a:t>
            </a:r>
            <a:r>
              <a:rPr lang="it-IT" dirty="0" err="1" smtClean="0"/>
              <a:t>Herodion</a:t>
            </a:r>
            <a:r>
              <a:rPr lang="it-IT" dirty="0" smtClean="0"/>
              <a:t> divenne un centro di resistenza nelle mani di Simone Bar </a:t>
            </a:r>
            <a:r>
              <a:rPr lang="it-IT" dirty="0" err="1" smtClean="0"/>
              <a:t>Kokheba</a:t>
            </a:r>
            <a:r>
              <a:rPr lang="it-IT" dirty="0" smtClean="0"/>
              <a:t>, capo della rivolta stessa.</a:t>
            </a:r>
            <a:br>
              <a:rPr lang="it-IT" dirty="0" smtClean="0"/>
            </a:br>
            <a:r>
              <a:rPr lang="it-IT" dirty="0" smtClean="0"/>
              <a:t>Durante l’epoca bizantina (V-VI sec.) alcuni monaci greci si installarono fra le rovine, adattandole in parte a monastero. Nei tempi successivi il luogo venne lentamente abbandonato e la polvere del deserto coprì completamente le rovine.</a:t>
            </a:r>
            <a:br>
              <a:rPr lang="it-IT" dirty="0" smtClean="0"/>
            </a:br>
            <a:r>
              <a:rPr lang="it-IT" dirty="0" smtClean="0"/>
              <a:t>Negli anni 1962-67, l’archeologo francescano P.V. </a:t>
            </a:r>
            <a:r>
              <a:rPr lang="it-IT" dirty="0" err="1" smtClean="0"/>
              <a:t>Corbo</a:t>
            </a:r>
            <a:r>
              <a:rPr lang="it-IT" dirty="0" smtClean="0"/>
              <a:t>, compì diverse campagne di scavi sovvenzionate dal governo italiano, portando alla luce i resti delle costruzioni erodiane e dei successivi adattamenti.</a:t>
            </a:r>
            <a:br>
              <a:rPr lang="it-IT" dirty="0" smtClean="0"/>
            </a:br>
            <a:r>
              <a:rPr lang="it-IT" dirty="0" smtClean="0"/>
              <a:t>Il palazzo risultò così circondato da imponenti mura, difese da una torre rotonda sul versante est e da tre semicircolari negli altri punti cardinali. All’interno la fortezza diventava una vera e propria reggia nella quale non mancava nessuna delle comodità che i tempi potevano offrire.</a:t>
            </a:r>
            <a:br>
              <a:rPr lang="it-IT" dirty="0" smtClean="0"/>
            </a:br>
            <a:r>
              <a:rPr lang="it-IT" dirty="0" smtClean="0"/>
              <a:t>La località passò sotto l’amministrazione israeliana dopo il 1967; questa ne curò l’aspetto turistico e riprese gli scavi ai piedi del monte. Sulle rovine di un edificio erodiano, fu scoperta una chiesetta bizantina con un pavimento con la dedica a S. Michele.</a:t>
            </a:r>
            <a:br>
              <a:rPr lang="it-IT" dirty="0" smtClean="0"/>
            </a:br>
            <a:r>
              <a:rPr lang="it-IT" dirty="0" smtClean="0"/>
              <a:t>Un altro elemento caratteristico scoperto è il tunnel tagliato nella roccia che si apre la via verso la cima del monte attraverso due cisterne; esso daterebbe dai tempi di Bar </a:t>
            </a:r>
            <a:r>
              <a:rPr lang="it-IT" dirty="0" err="1" smtClean="0"/>
              <a:t>Kokheba</a:t>
            </a:r>
            <a:endParaRPr lang="it-IT" smtClean="0"/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24DB9-18AA-4951-9316-4411052939B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3871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093F-9C0C-475D-942C-339E4D589030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67BA-0535-40E3-B9C6-38DBF14AE1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0472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093F-9C0C-475D-942C-339E4D589030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67BA-0535-40E3-B9C6-38DBF14AE1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8607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093F-9C0C-475D-942C-339E4D589030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67BA-0535-40E3-B9C6-38DBF14AE1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675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093F-9C0C-475D-942C-339E4D589030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67BA-0535-40E3-B9C6-38DBF14AE1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9422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093F-9C0C-475D-942C-339E4D589030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67BA-0535-40E3-B9C6-38DBF14AE1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2768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093F-9C0C-475D-942C-339E4D589030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67BA-0535-40E3-B9C6-38DBF14AE1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9280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093F-9C0C-475D-942C-339E4D589030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67BA-0535-40E3-B9C6-38DBF14AE1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3812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093F-9C0C-475D-942C-339E4D589030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67BA-0535-40E3-B9C6-38DBF14AE1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5842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093F-9C0C-475D-942C-339E4D589030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67BA-0535-40E3-B9C6-38DBF14AE1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2664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093F-9C0C-475D-942C-339E4D589030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67BA-0535-40E3-B9C6-38DBF14AE1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747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093F-9C0C-475D-942C-339E4D589030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067BA-0535-40E3-B9C6-38DBF14AE1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4941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2093F-9C0C-475D-942C-339E4D589030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067BA-0535-40E3-B9C6-38DBF14AE1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76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" y="14955"/>
            <a:ext cx="9135132" cy="6843045"/>
          </a:xfrm>
        </p:spPr>
      </p:pic>
    </p:spTree>
    <p:extLst>
      <p:ext uri="{BB962C8B-B14F-4D97-AF65-F5344CB8AC3E}">
        <p14:creationId xmlns:p14="http://schemas.microsoft.com/office/powerpoint/2010/main" val="320273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4" y="0"/>
            <a:ext cx="9137393" cy="6858000"/>
          </a:xfrm>
        </p:spPr>
      </p:pic>
    </p:spTree>
    <p:extLst>
      <p:ext uri="{BB962C8B-B14F-4D97-AF65-F5344CB8AC3E}">
        <p14:creationId xmlns:p14="http://schemas.microsoft.com/office/powerpoint/2010/main" val="309895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" y="17868"/>
            <a:ext cx="9101625" cy="6219444"/>
          </a:xfrm>
        </p:spPr>
      </p:pic>
    </p:spTree>
    <p:extLst>
      <p:ext uri="{BB962C8B-B14F-4D97-AF65-F5344CB8AC3E}">
        <p14:creationId xmlns:p14="http://schemas.microsoft.com/office/powerpoint/2010/main" val="277311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9" y="2348"/>
            <a:ext cx="9140868" cy="6855652"/>
          </a:xfrm>
        </p:spPr>
      </p:pic>
    </p:spTree>
    <p:extLst>
      <p:ext uri="{BB962C8B-B14F-4D97-AF65-F5344CB8AC3E}">
        <p14:creationId xmlns:p14="http://schemas.microsoft.com/office/powerpoint/2010/main" val="138666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056185" cy="6858000"/>
          </a:xfrm>
        </p:spPr>
      </p:pic>
    </p:spTree>
    <p:extLst>
      <p:ext uri="{BB962C8B-B14F-4D97-AF65-F5344CB8AC3E}">
        <p14:creationId xmlns:p14="http://schemas.microsoft.com/office/powerpoint/2010/main" val="139595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112" cy="6093296"/>
          </a:xfrm>
        </p:spPr>
      </p:pic>
    </p:spTree>
    <p:extLst>
      <p:ext uri="{BB962C8B-B14F-4D97-AF65-F5344CB8AC3E}">
        <p14:creationId xmlns:p14="http://schemas.microsoft.com/office/powerpoint/2010/main" val="266853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4" y="0"/>
            <a:ext cx="9216257" cy="6021288"/>
          </a:xfrm>
        </p:spPr>
      </p:pic>
    </p:spTree>
    <p:extLst>
      <p:ext uri="{BB962C8B-B14F-4D97-AF65-F5344CB8AC3E}">
        <p14:creationId xmlns:p14="http://schemas.microsoft.com/office/powerpoint/2010/main" val="103544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" y="26074"/>
            <a:ext cx="9206220" cy="6283246"/>
          </a:xfrm>
        </p:spPr>
      </p:pic>
    </p:spTree>
    <p:extLst>
      <p:ext uri="{BB962C8B-B14F-4D97-AF65-F5344CB8AC3E}">
        <p14:creationId xmlns:p14="http://schemas.microsoft.com/office/powerpoint/2010/main" val="107344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2" y="0"/>
            <a:ext cx="9144000" cy="3429000"/>
          </a:xfrm>
        </p:spPr>
      </p:pic>
    </p:spTree>
    <p:extLst>
      <p:ext uri="{BB962C8B-B14F-4D97-AF65-F5344CB8AC3E}">
        <p14:creationId xmlns:p14="http://schemas.microsoft.com/office/powerpoint/2010/main" val="324606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0"/>
            <a:ext cx="6927272" cy="6858000"/>
          </a:xfrm>
        </p:spPr>
      </p:pic>
    </p:spTree>
    <p:extLst>
      <p:ext uri="{BB962C8B-B14F-4D97-AF65-F5344CB8AC3E}">
        <p14:creationId xmlns:p14="http://schemas.microsoft.com/office/powerpoint/2010/main" val="422493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2258" cy="6858000"/>
          </a:xfrm>
        </p:spPr>
      </p:pic>
    </p:spTree>
    <p:extLst>
      <p:ext uri="{BB962C8B-B14F-4D97-AF65-F5344CB8AC3E}">
        <p14:creationId xmlns:p14="http://schemas.microsoft.com/office/powerpoint/2010/main" val="398284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9767" cy="6237312"/>
          </a:xfrm>
        </p:spPr>
      </p:pic>
    </p:spTree>
    <p:extLst>
      <p:ext uri="{BB962C8B-B14F-4D97-AF65-F5344CB8AC3E}">
        <p14:creationId xmlns:p14="http://schemas.microsoft.com/office/powerpoint/2010/main" val="26739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6"/>
            <a:ext cx="9229092" cy="61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6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208039" cy="5904656"/>
          </a:xfrm>
        </p:spPr>
      </p:pic>
    </p:spTree>
    <p:extLst>
      <p:ext uri="{BB962C8B-B14F-4D97-AF65-F5344CB8AC3E}">
        <p14:creationId xmlns:p14="http://schemas.microsoft.com/office/powerpoint/2010/main" val="66599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58191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45608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7872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85852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19514" cy="7101408"/>
          </a:xfrm>
        </p:spPr>
      </p:pic>
    </p:spTree>
    <p:extLst>
      <p:ext uri="{BB962C8B-B14F-4D97-AF65-F5344CB8AC3E}">
        <p14:creationId xmlns:p14="http://schemas.microsoft.com/office/powerpoint/2010/main" val="388678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924"/>
            <a:ext cx="9164789" cy="6891924"/>
          </a:xfrm>
        </p:spPr>
      </p:pic>
    </p:spTree>
    <p:extLst>
      <p:ext uri="{BB962C8B-B14F-4D97-AF65-F5344CB8AC3E}">
        <p14:creationId xmlns:p14="http://schemas.microsoft.com/office/powerpoint/2010/main" val="205732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0774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" y="0"/>
            <a:ext cx="9130473" cy="6858000"/>
          </a:xfrm>
        </p:spPr>
      </p:pic>
    </p:spTree>
    <p:extLst>
      <p:ext uri="{BB962C8B-B14F-4D97-AF65-F5344CB8AC3E}">
        <p14:creationId xmlns:p14="http://schemas.microsoft.com/office/powerpoint/2010/main" val="58159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6616" cy="6858000"/>
          </a:xfrm>
        </p:spPr>
      </p:pic>
    </p:spTree>
    <p:extLst>
      <p:ext uri="{BB962C8B-B14F-4D97-AF65-F5344CB8AC3E}">
        <p14:creationId xmlns:p14="http://schemas.microsoft.com/office/powerpoint/2010/main" val="297688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1349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0832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02963" cy="6093296"/>
          </a:xfrm>
        </p:spPr>
      </p:pic>
    </p:spTree>
    <p:extLst>
      <p:ext uri="{BB962C8B-B14F-4D97-AF65-F5344CB8AC3E}">
        <p14:creationId xmlns:p14="http://schemas.microsoft.com/office/powerpoint/2010/main" val="5722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4260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3968" cy="4365104"/>
          </a:xfrm>
        </p:spPr>
      </p:pic>
    </p:spTree>
    <p:extLst>
      <p:ext uri="{BB962C8B-B14F-4D97-AF65-F5344CB8AC3E}">
        <p14:creationId xmlns:p14="http://schemas.microsoft.com/office/powerpoint/2010/main" val="254928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35"/>
            <a:ext cx="9179215" cy="6091661"/>
          </a:xfrm>
        </p:spPr>
      </p:pic>
    </p:spTree>
    <p:extLst>
      <p:ext uri="{BB962C8B-B14F-4D97-AF65-F5344CB8AC3E}">
        <p14:creationId xmlns:p14="http://schemas.microsoft.com/office/powerpoint/2010/main" val="165328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75" y="25896"/>
            <a:ext cx="9171175" cy="6832104"/>
          </a:xfrm>
        </p:spPr>
      </p:pic>
    </p:spTree>
    <p:extLst>
      <p:ext uri="{BB962C8B-B14F-4D97-AF65-F5344CB8AC3E}">
        <p14:creationId xmlns:p14="http://schemas.microsoft.com/office/powerpoint/2010/main" val="399437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3057" cy="5589240"/>
          </a:xfrm>
        </p:spPr>
      </p:pic>
    </p:spTree>
    <p:extLst>
      <p:ext uri="{BB962C8B-B14F-4D97-AF65-F5344CB8AC3E}">
        <p14:creationId xmlns:p14="http://schemas.microsoft.com/office/powerpoint/2010/main" val="312508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0"/>
            <a:ext cx="4737823" cy="6858000"/>
          </a:xfrm>
        </p:spPr>
      </p:pic>
    </p:spTree>
    <p:extLst>
      <p:ext uri="{BB962C8B-B14F-4D97-AF65-F5344CB8AC3E}">
        <p14:creationId xmlns:p14="http://schemas.microsoft.com/office/powerpoint/2010/main" val="271408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68" y="10375"/>
            <a:ext cx="9190745" cy="5146817"/>
          </a:xfrm>
        </p:spPr>
      </p:pic>
    </p:spTree>
    <p:extLst>
      <p:ext uri="{BB962C8B-B14F-4D97-AF65-F5344CB8AC3E}">
        <p14:creationId xmlns:p14="http://schemas.microsoft.com/office/powerpoint/2010/main" val="201430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4</Words>
  <Application>Microsoft Office PowerPoint</Application>
  <PresentationFormat>Presentazione su schermo (4:3)</PresentationFormat>
  <Paragraphs>4</Paragraphs>
  <Slides>33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8</cp:revision>
  <dcterms:created xsi:type="dcterms:W3CDTF">2016-05-25T09:52:11Z</dcterms:created>
  <dcterms:modified xsi:type="dcterms:W3CDTF">2017-02-22T07:31:27Z</dcterms:modified>
</cp:coreProperties>
</file>