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50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09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05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66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45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9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6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77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40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45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31E6-0DBD-4872-9A41-167093EB864A}" type="datetimeFigureOut">
              <a:rPr lang="it-IT" smtClean="0"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4562-2D10-4732-B4B5-F6B146BA4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16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bbutz" TargetMode="External"/><Relationship Id="rId2" Type="http://schemas.openxmlformats.org/officeDocument/2006/relationships/hyperlink" Target="https://en.wikipedia.org/wiki/Aqueduct_(bridge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en.wikipedia.org/wiki/Lohamei_HaGeta'o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en.wikipedia.org/wiki/Knights_Templa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en.wikipedia.org/wiki/F%C3%A9lix_Bonfil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en.wikipedia.org/wiki/Khan_al-Umda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en.wikipedia.org/wiki/Al-Jazzar_Mosqu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en.wikipedia.org/wiki/Carrona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5999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24"/>
            <a:ext cx="9227300" cy="5317232"/>
          </a:xfrm>
        </p:spPr>
      </p:pic>
    </p:spTree>
    <p:extLst>
      <p:ext uri="{BB962C8B-B14F-4D97-AF65-F5344CB8AC3E}">
        <p14:creationId xmlns:p14="http://schemas.microsoft.com/office/powerpoint/2010/main" val="33119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518" cy="6237312"/>
          </a:xfrm>
        </p:spPr>
      </p:pic>
    </p:spTree>
    <p:extLst>
      <p:ext uri="{BB962C8B-B14F-4D97-AF65-F5344CB8AC3E}">
        <p14:creationId xmlns:p14="http://schemas.microsoft.com/office/powerpoint/2010/main" val="278954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err="1"/>
              <a:t>Ottoman</a:t>
            </a:r>
            <a:r>
              <a:rPr lang="it-IT" sz="1400" dirty="0"/>
              <a:t> </a:t>
            </a:r>
            <a:r>
              <a:rPr lang="it-IT" sz="1400" dirty="0" err="1">
                <a:hlinkClick r:id="rId2" tooltip="Aqueduct (bridge)"/>
              </a:rPr>
              <a:t>aqueduct</a:t>
            </a:r>
            <a:r>
              <a:rPr lang="it-IT" sz="1400" dirty="0"/>
              <a:t> to Acre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>
                <a:hlinkClick r:id="rId3" tooltip="Kibbutz"/>
              </a:rPr>
              <a:t>Kibbutz</a:t>
            </a:r>
            <a:r>
              <a:rPr lang="it-IT" sz="1400" dirty="0"/>
              <a:t> </a:t>
            </a:r>
            <a:r>
              <a:rPr lang="it-IT" sz="1400" dirty="0" err="1">
                <a:hlinkClick r:id="rId4" tooltip="Lohamei HaGeta'ot"/>
              </a:rPr>
              <a:t>Lohamei</a:t>
            </a:r>
            <a:r>
              <a:rPr lang="it-IT" sz="1400" dirty="0">
                <a:hlinkClick r:id="rId4" tooltip="Lohamei HaGeta'ot"/>
              </a:rPr>
              <a:t> </a:t>
            </a:r>
            <a:r>
              <a:rPr lang="it-IT" sz="1400" dirty="0" err="1">
                <a:hlinkClick r:id="rId4" tooltip="Lohamei HaGeta'ot"/>
              </a:rPr>
              <a:t>HaGeta'ot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399781" cy="6299836"/>
          </a:xfrm>
        </p:spPr>
      </p:pic>
    </p:spTree>
    <p:extLst>
      <p:ext uri="{BB962C8B-B14F-4D97-AF65-F5344CB8AC3E}">
        <p14:creationId xmlns:p14="http://schemas.microsoft.com/office/powerpoint/2010/main" val="302258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err="1"/>
              <a:t>Remains</a:t>
            </a:r>
            <a:r>
              <a:rPr lang="it-IT" sz="1400" dirty="0"/>
              <a:t> of </a:t>
            </a:r>
            <a:r>
              <a:rPr lang="it-IT" sz="1400" dirty="0" err="1"/>
              <a:t>Crusader</a:t>
            </a:r>
            <a:r>
              <a:rPr lang="it-IT" sz="1400" dirty="0"/>
              <a:t> </a:t>
            </a:r>
            <a:r>
              <a:rPr lang="it-IT" sz="1400" dirty="0" err="1"/>
              <a:t>harbor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6075294"/>
          </a:xfrm>
        </p:spPr>
      </p:pic>
    </p:spTree>
    <p:extLst>
      <p:ext uri="{BB962C8B-B14F-4D97-AF65-F5344CB8AC3E}">
        <p14:creationId xmlns:p14="http://schemas.microsoft.com/office/powerpoint/2010/main" val="162141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 err="1"/>
              <a:t>Old</a:t>
            </a:r>
            <a:r>
              <a:rPr lang="it-IT" sz="1400" dirty="0"/>
              <a:t> City of Acre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417399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/>
              <a:t>The </a:t>
            </a:r>
            <a:r>
              <a:rPr lang="it-IT" sz="1400" dirty="0" err="1">
                <a:hlinkClick r:id="rId2" tooltip="Knights Templar"/>
              </a:rPr>
              <a:t>Templar</a:t>
            </a:r>
            <a:r>
              <a:rPr lang="it-IT" sz="1400" dirty="0"/>
              <a:t> Tunnel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8" y="0"/>
            <a:ext cx="8424162" cy="6318122"/>
          </a:xfrm>
        </p:spPr>
      </p:pic>
    </p:spTree>
    <p:extLst>
      <p:ext uri="{BB962C8B-B14F-4D97-AF65-F5344CB8AC3E}">
        <p14:creationId xmlns:p14="http://schemas.microsoft.com/office/powerpoint/2010/main" val="57347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en-US" sz="1400" dirty="0"/>
              <a:t>Old City of Acre, 1878 by </a:t>
            </a:r>
            <a:r>
              <a:rPr lang="en-US" sz="1400" dirty="0">
                <a:hlinkClick r:id="rId2" tooltip="Félix Bonfils"/>
              </a:rPr>
              <a:t>Félix </a:t>
            </a:r>
            <a:r>
              <a:rPr lang="en-US" sz="1400" dirty="0" err="1">
                <a:hlinkClick r:id="rId2" tooltip="Félix Bonfils"/>
              </a:rPr>
              <a:t>Bonfils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3" y="0"/>
            <a:ext cx="8121957" cy="6165304"/>
          </a:xfrm>
        </p:spPr>
      </p:pic>
    </p:spTree>
    <p:extLst>
      <p:ext uri="{BB962C8B-B14F-4D97-AF65-F5344CB8AC3E}">
        <p14:creationId xmlns:p14="http://schemas.microsoft.com/office/powerpoint/2010/main" val="297153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Port of Acre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330756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en-US" sz="1400" dirty="0" smtClean="0"/>
              <a:t>Interior </a:t>
            </a:r>
            <a:r>
              <a:rPr lang="en-US" sz="1400" dirty="0"/>
              <a:t>of Acre prison, circa 1938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9"/>
            <a:ext cx="9209138" cy="5985939"/>
          </a:xfrm>
        </p:spPr>
      </p:pic>
    </p:spTree>
    <p:extLst>
      <p:ext uri="{BB962C8B-B14F-4D97-AF65-F5344CB8AC3E}">
        <p14:creationId xmlns:p14="http://schemas.microsoft.com/office/powerpoint/2010/main" val="48917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/>
              <a:t>Acre city hall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" y="28988"/>
            <a:ext cx="8277765" cy="6208324"/>
          </a:xfrm>
        </p:spPr>
      </p:pic>
    </p:spTree>
    <p:extLst>
      <p:ext uri="{BB962C8B-B14F-4D97-AF65-F5344CB8AC3E}">
        <p14:creationId xmlns:p14="http://schemas.microsoft.com/office/powerpoint/2010/main" val="151609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Accri</a:t>
            </a:r>
            <a:r>
              <a:rPr lang="it-IT" sz="1400" dirty="0" smtClean="0"/>
              <a:t>, bastioni del </a:t>
            </a:r>
            <a:r>
              <a:rPr lang="it-IT" sz="1400" smtClean="0"/>
              <a:t>porto crociato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9663"/>
            <a:ext cx="3192481" cy="6848337"/>
          </a:xfrm>
        </p:spPr>
      </p:pic>
    </p:spTree>
    <p:extLst>
      <p:ext uri="{BB962C8B-B14F-4D97-AF65-F5344CB8AC3E}">
        <p14:creationId xmlns:p14="http://schemas.microsoft.com/office/powerpoint/2010/main" val="119440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r>
              <a:rPr lang="it-IT" sz="1400" dirty="0" err="1"/>
              <a:t>Baha'i</a:t>
            </a:r>
            <a:r>
              <a:rPr lang="it-IT" sz="1400" dirty="0"/>
              <a:t> </a:t>
            </a:r>
            <a:r>
              <a:rPr lang="it-IT" sz="1400" dirty="0" err="1"/>
              <a:t>pilgrims</a:t>
            </a:r>
            <a:r>
              <a:rPr lang="it-IT" sz="1400" dirty="0"/>
              <a:t> </a:t>
            </a:r>
            <a:r>
              <a:rPr lang="it-IT" sz="1400" dirty="0" err="1"/>
              <a:t>often</a:t>
            </a:r>
            <a:r>
              <a:rPr lang="it-IT" sz="1400" dirty="0"/>
              <a:t> </a:t>
            </a:r>
            <a:r>
              <a:rPr lang="it-IT" sz="1400" dirty="0" err="1"/>
              <a:t>visit</a:t>
            </a:r>
            <a:r>
              <a:rPr lang="it-IT" sz="1400" dirty="0"/>
              <a:t> </a:t>
            </a:r>
            <a:r>
              <a:rPr lang="it-IT" sz="1400" dirty="0" smtClean="0"/>
              <a:t> Acre</a:t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8184" cy="6228184"/>
          </a:xfrm>
        </p:spPr>
      </p:pic>
    </p:spTree>
    <p:extLst>
      <p:ext uri="{BB962C8B-B14F-4D97-AF65-F5344CB8AC3E}">
        <p14:creationId xmlns:p14="http://schemas.microsoft.com/office/powerpoint/2010/main" val="583213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1400" dirty="0"/>
              <a:t>Acre </a:t>
            </a:r>
            <a:r>
              <a:rPr lang="it-IT" sz="1400" dirty="0" err="1"/>
              <a:t>Railway</a:t>
            </a:r>
            <a:r>
              <a:rPr lang="it-IT" sz="1400" dirty="0"/>
              <a:t> Station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1" y="4905"/>
            <a:ext cx="9237559" cy="6088391"/>
          </a:xfrm>
        </p:spPr>
      </p:pic>
    </p:spTree>
    <p:extLst>
      <p:ext uri="{BB962C8B-B14F-4D97-AF65-F5344CB8AC3E}">
        <p14:creationId xmlns:p14="http://schemas.microsoft.com/office/powerpoint/2010/main" val="69302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Acre </a:t>
            </a:r>
            <a:r>
              <a:rPr lang="it-IT" sz="1400" dirty="0" err="1"/>
              <a:t>sea</a:t>
            </a:r>
            <a:r>
              <a:rPr lang="it-IT" sz="1400" dirty="0"/>
              <a:t> </a:t>
            </a:r>
            <a:r>
              <a:rPr lang="it-IT" sz="1400" dirty="0" err="1"/>
              <a:t>wall</a:t>
            </a:r>
            <a:endParaRPr lang="it-IT" sz="14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8204112" cy="6153084"/>
          </a:xfrm>
        </p:spPr>
      </p:pic>
    </p:spTree>
    <p:extLst>
      <p:ext uri="{BB962C8B-B14F-4D97-AF65-F5344CB8AC3E}">
        <p14:creationId xmlns:p14="http://schemas.microsoft.com/office/powerpoint/2010/main" val="1814566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 tooltip="Khan al-Umdan"/>
              </a:rPr>
              <a:t>Khan al-</a:t>
            </a:r>
            <a:r>
              <a:rPr lang="en-US" sz="1400" dirty="0" err="1">
                <a:hlinkClick r:id="rId2" tooltip="Khan al-Umdan"/>
              </a:rPr>
              <a:t>Umdan</a:t>
            </a:r>
            <a:r>
              <a:rPr lang="en-US" sz="1400" dirty="0"/>
              <a:t> in the old city of Acre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" y="0"/>
            <a:ext cx="8675315" cy="6309320"/>
          </a:xfrm>
        </p:spPr>
      </p:pic>
    </p:spTree>
    <p:extLst>
      <p:ext uri="{BB962C8B-B14F-4D97-AF65-F5344CB8AC3E}">
        <p14:creationId xmlns:p14="http://schemas.microsoft.com/office/powerpoint/2010/main" val="4120980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dirty="0">
                <a:hlinkClick r:id="rId2" tooltip="Al-Jazzar Mosque"/>
              </a:rPr>
              <a:t>Al-</a:t>
            </a:r>
            <a:r>
              <a:rPr lang="it-IT" sz="1400" dirty="0" err="1">
                <a:hlinkClick r:id="rId2" tooltip="Al-Jazzar Mosque"/>
              </a:rPr>
              <a:t>Jazzar</a:t>
            </a:r>
            <a:r>
              <a:rPr lang="it-IT" sz="1400" dirty="0">
                <a:hlinkClick r:id="rId2" tooltip="Al-Jazzar Mosque"/>
              </a:rPr>
              <a:t> </a:t>
            </a:r>
            <a:r>
              <a:rPr lang="it-IT" sz="1400" dirty="0" err="1">
                <a:hlinkClick r:id="rId2" tooltip="Al-Jazzar Mosque"/>
              </a:rPr>
              <a:t>Mosque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08429" cy="6381328"/>
          </a:xfrm>
        </p:spPr>
      </p:pic>
    </p:spTree>
    <p:extLst>
      <p:ext uri="{BB962C8B-B14F-4D97-AF65-F5344CB8AC3E}">
        <p14:creationId xmlns:p14="http://schemas.microsoft.com/office/powerpoint/2010/main" val="3540451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en-US" sz="1400" dirty="0"/>
              <a:t>Refectory of the </a:t>
            </a:r>
            <a:r>
              <a:rPr lang="en-US" sz="1400" dirty="0" err="1"/>
              <a:t>Hospitaller</a:t>
            </a:r>
            <a:r>
              <a:rPr lang="en-US" sz="1400" dirty="0"/>
              <a:t> fortress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680" cy="6093296"/>
          </a:xfrm>
        </p:spPr>
      </p:pic>
    </p:spTree>
    <p:extLst>
      <p:ext uri="{BB962C8B-B14F-4D97-AF65-F5344CB8AC3E}">
        <p14:creationId xmlns:p14="http://schemas.microsoft.com/office/powerpoint/2010/main" val="44468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en-US" sz="1400" dirty="0"/>
              <a:t>Baha'i shrine outside Acre, </a:t>
            </a:r>
            <a:r>
              <a:rPr lang="en-US" sz="1400" dirty="0" err="1"/>
              <a:t>Bahji</a:t>
            </a:r>
            <a:r>
              <a:rPr lang="en-US" sz="1400" dirty="0"/>
              <a:t> mansion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0"/>
            <a:ext cx="8406600" cy="6304950"/>
          </a:xfrm>
        </p:spPr>
      </p:pic>
    </p:spTree>
    <p:extLst>
      <p:ext uri="{BB962C8B-B14F-4D97-AF65-F5344CB8AC3E}">
        <p14:creationId xmlns:p14="http://schemas.microsoft.com/office/powerpoint/2010/main" val="1952418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en-US" sz="1400" dirty="0">
                <a:hlinkClick r:id="rId2" tooltip="Carronade"/>
              </a:rPr>
              <a:t>Carronade</a:t>
            </a:r>
            <a:r>
              <a:rPr lang="en-US" sz="1400" dirty="0"/>
              <a:t> near the Old City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6416" cy="6237312"/>
          </a:xfrm>
        </p:spPr>
      </p:pic>
    </p:spTree>
    <p:extLst>
      <p:ext uri="{BB962C8B-B14F-4D97-AF65-F5344CB8AC3E}">
        <p14:creationId xmlns:p14="http://schemas.microsoft.com/office/powerpoint/2010/main" val="411277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8336" cy="6858000"/>
          </a:xfrm>
        </p:spPr>
      </p:pic>
    </p:spTree>
    <p:extLst>
      <p:ext uri="{BB962C8B-B14F-4D97-AF65-F5344CB8AC3E}">
        <p14:creationId xmlns:p14="http://schemas.microsoft.com/office/powerpoint/2010/main" val="27864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4463" cy="6957392"/>
          </a:xfrm>
        </p:spPr>
      </p:pic>
    </p:spTree>
    <p:extLst>
      <p:ext uri="{BB962C8B-B14F-4D97-AF65-F5344CB8AC3E}">
        <p14:creationId xmlns:p14="http://schemas.microsoft.com/office/powerpoint/2010/main" val="25693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135001" cy="6851251"/>
          </a:xfrm>
        </p:spPr>
      </p:pic>
    </p:spTree>
    <p:extLst>
      <p:ext uri="{BB962C8B-B14F-4D97-AF65-F5344CB8AC3E}">
        <p14:creationId xmlns:p14="http://schemas.microsoft.com/office/powerpoint/2010/main" val="26356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48"/>
            <a:ext cx="9135001" cy="6851251"/>
          </a:xfrm>
        </p:spPr>
      </p:pic>
    </p:spTree>
    <p:extLst>
      <p:ext uri="{BB962C8B-B14F-4D97-AF65-F5344CB8AC3E}">
        <p14:creationId xmlns:p14="http://schemas.microsoft.com/office/powerpoint/2010/main" val="30348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11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6749"/>
            <a:ext cx="7591414" cy="6851251"/>
          </a:xfrm>
        </p:spPr>
      </p:pic>
    </p:spTree>
    <p:extLst>
      <p:ext uri="{BB962C8B-B14F-4D97-AF65-F5344CB8AC3E}">
        <p14:creationId xmlns:p14="http://schemas.microsoft.com/office/powerpoint/2010/main" val="7240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1596" cy="6858000"/>
          </a:xfrm>
        </p:spPr>
      </p:pic>
    </p:spTree>
    <p:extLst>
      <p:ext uri="{BB962C8B-B14F-4D97-AF65-F5344CB8AC3E}">
        <p14:creationId xmlns:p14="http://schemas.microsoft.com/office/powerpoint/2010/main" val="11007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85</Words>
  <Application>Microsoft Office PowerPoint</Application>
  <PresentationFormat>Presentazione su schermo (4:3)</PresentationFormat>
  <Paragraphs>17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Accri, bastioni del porto crociato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Ottoman aqueduct to Acre at Kibbutz Lohamei HaGeta'ot</vt:lpstr>
      <vt:lpstr>Remains of Crusader harbor</vt:lpstr>
      <vt:lpstr>Old City of Acre</vt:lpstr>
      <vt:lpstr>The Templar Tunnel</vt:lpstr>
      <vt:lpstr>Old City of Acre, 1878 by Félix Bonfils</vt:lpstr>
      <vt:lpstr>Port of Acre</vt:lpstr>
      <vt:lpstr>Interior of Acre prison, circa 1938</vt:lpstr>
      <vt:lpstr>Acre city hall</vt:lpstr>
      <vt:lpstr>Baha'i pilgrims often visit  Acre </vt:lpstr>
      <vt:lpstr>Acre Railway Station</vt:lpstr>
      <vt:lpstr>Acre sea wall</vt:lpstr>
      <vt:lpstr>Khan al-Umdan in the old city of Acre</vt:lpstr>
      <vt:lpstr>Al-Jazzar Mosque</vt:lpstr>
      <vt:lpstr>Refectory of the Hospitaller fortress</vt:lpstr>
      <vt:lpstr>Baha'i shrine outside Acre, Bahji mansion</vt:lpstr>
      <vt:lpstr>Carronade near the Old 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2016-05-27T07:01:07Z</dcterms:created>
  <dcterms:modified xsi:type="dcterms:W3CDTF">2016-06-07T06:17:20Z</dcterms:modified>
</cp:coreProperties>
</file>