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4" r:id="rId8"/>
    <p:sldId id="260" r:id="rId9"/>
    <p:sldId id="263" r:id="rId10"/>
    <p:sldId id="262" r:id="rId11"/>
    <p:sldId id="261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58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14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38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10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46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26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06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4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47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15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9F5-EDD5-4CAF-B5E9-7F3DB377142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7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39F5-EDD5-4CAF-B5E9-7F3DB377142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75013-A77E-469C-B1AC-7D291E8C9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06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Bibbia" TargetMode="External"/><Relationship Id="rId2" Type="http://schemas.openxmlformats.org/officeDocument/2006/relationships/hyperlink" Target="https://it.wikipedia.org/wiki/Gustave_Dor%C3%A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Bibbia" TargetMode="External"/><Relationship Id="rId2" Type="http://schemas.openxmlformats.org/officeDocument/2006/relationships/hyperlink" Target="https://it.wikipedia.org/wiki/Gustave_Dor%C3%A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John_Martin_(pittore)" TargetMode="External"/><Relationship Id="rId2" Type="http://schemas.openxmlformats.org/officeDocument/2006/relationships/hyperlink" Target="https://it.wikipedia.org/wiki/Pittur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it.wikipedia.org/wiki/185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it.wikipedia.org/wiki/Palerm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1615" TargetMode="External"/><Relationship Id="rId2" Type="http://schemas.openxmlformats.org/officeDocument/2006/relationships/hyperlink" Target="https://it.wikipedia.org/wiki/Pieter_Paul_Rube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it.wikipedia.org/wiki/Raffaell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1634" TargetMode="External"/><Relationship Id="rId2" Type="http://schemas.openxmlformats.org/officeDocument/2006/relationships/hyperlink" Target="https://it.wikipedia.org/wiki/Francesco_Furin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it.wikipedia.org/w/index.php?title=Cornelis_Cort&amp;action=edit&amp;redlink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11960" y="2130425"/>
            <a:ext cx="424624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Sodoma, monti </a:t>
            </a:r>
            <a:r>
              <a:rPr lang="it-IT" sz="1400" smtClean="0"/>
              <a:t>di sale.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90" y="-34280"/>
            <a:ext cx="3382945" cy="70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3312368" cy="1143000"/>
          </a:xfrm>
        </p:spPr>
        <p:txBody>
          <a:bodyPr>
            <a:normAutofit/>
          </a:bodyPr>
          <a:lstStyle/>
          <a:p>
            <a:r>
              <a:rPr lang="it-IT" sz="1400" dirty="0">
                <a:hlinkClick r:id="rId2" tooltip="Gustave Doré"/>
              </a:rPr>
              <a:t>Gustave </a:t>
            </a:r>
            <a:r>
              <a:rPr lang="it-IT" sz="1400" dirty="0" err="1">
                <a:hlinkClick r:id="rId2" tooltip="Gustave Doré"/>
              </a:rPr>
              <a:t>Doré</a:t>
            </a:r>
            <a:r>
              <a:rPr lang="it-IT" sz="1400" dirty="0"/>
              <a:t> (1832-1883), </a:t>
            </a:r>
            <a:r>
              <a:rPr lang="it-IT" sz="1400" i="1" dirty="0"/>
              <a:t>La fuga di </a:t>
            </a:r>
            <a:r>
              <a:rPr lang="it-IT" sz="1400" i="1" dirty="0" err="1"/>
              <a:t>Lot</a:t>
            </a:r>
            <a:r>
              <a:rPr lang="it-IT" sz="1400" i="1" dirty="0"/>
              <a:t> da Sodoma</a:t>
            </a:r>
            <a:r>
              <a:rPr lang="it-IT" sz="1400" dirty="0"/>
              <a:t>. Incisione per l'edizione del 1866 della </a:t>
            </a:r>
            <a:r>
              <a:rPr lang="it-IT" sz="1400" dirty="0">
                <a:hlinkClick r:id="rId3" tooltip="Bibbia"/>
              </a:rPr>
              <a:t>Bibbia</a:t>
            </a:r>
            <a:r>
              <a:rPr lang="it-IT" sz="1400" dirty="0"/>
              <a:t>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04688" cy="6858000"/>
          </a:xfrm>
        </p:spPr>
      </p:pic>
    </p:spTree>
    <p:extLst>
      <p:ext uri="{BB962C8B-B14F-4D97-AF65-F5344CB8AC3E}">
        <p14:creationId xmlns:p14="http://schemas.microsoft.com/office/powerpoint/2010/main" val="159385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384376" cy="1143000"/>
          </a:xfrm>
        </p:spPr>
        <p:txBody>
          <a:bodyPr>
            <a:normAutofit/>
          </a:bodyPr>
          <a:lstStyle/>
          <a:p>
            <a:r>
              <a:rPr lang="it-IT" sz="1400" dirty="0">
                <a:hlinkClick r:id="rId2" tooltip="Gustave Doré"/>
              </a:rPr>
              <a:t>Gustave </a:t>
            </a:r>
            <a:r>
              <a:rPr lang="it-IT" sz="1400" dirty="0" err="1">
                <a:hlinkClick r:id="rId2" tooltip="Gustave Doré"/>
              </a:rPr>
              <a:t>Doré</a:t>
            </a:r>
            <a:r>
              <a:rPr lang="it-IT" sz="1400" dirty="0"/>
              <a:t> (1832-1883), </a:t>
            </a:r>
            <a:r>
              <a:rPr lang="it-IT" sz="1400" i="1" dirty="0"/>
              <a:t>La fuga di </a:t>
            </a:r>
            <a:r>
              <a:rPr lang="it-IT" sz="1400" i="1" dirty="0" err="1"/>
              <a:t>Lot</a:t>
            </a:r>
            <a:r>
              <a:rPr lang="it-IT" sz="1400" i="1" dirty="0"/>
              <a:t> da Sodoma</a:t>
            </a:r>
            <a:r>
              <a:rPr lang="it-IT" sz="1400" dirty="0"/>
              <a:t>. Incisione per l'edizione del 1872 della </a:t>
            </a:r>
            <a:r>
              <a:rPr lang="it-IT" sz="1400" dirty="0">
                <a:hlinkClick r:id="rId3" tooltip="Bibbia"/>
              </a:rPr>
              <a:t>Bibbia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6"/>
            <a:ext cx="5469370" cy="6854944"/>
          </a:xfrm>
        </p:spPr>
      </p:pic>
    </p:spTree>
    <p:extLst>
      <p:ext uri="{BB962C8B-B14F-4D97-AF65-F5344CB8AC3E}">
        <p14:creationId xmlns:p14="http://schemas.microsoft.com/office/powerpoint/2010/main" val="34414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i="1" dirty="0"/>
              <a:t>La distruzione di Sodoma e </a:t>
            </a:r>
            <a:r>
              <a:rPr lang="it-IT" sz="1400" i="1" dirty="0" err="1"/>
              <a:t>Gomorra</a:t>
            </a:r>
            <a:r>
              <a:rPr lang="it-IT" sz="1400" dirty="0"/>
              <a:t>, </a:t>
            </a:r>
            <a:r>
              <a:rPr lang="it-IT" sz="1400" dirty="0">
                <a:hlinkClick r:id="rId2" tooltip="Pittura"/>
              </a:rPr>
              <a:t>dipinto</a:t>
            </a:r>
            <a:r>
              <a:rPr lang="it-IT" sz="1400" dirty="0"/>
              <a:t> di </a:t>
            </a:r>
            <a:r>
              <a:rPr lang="it-IT" sz="1400" dirty="0">
                <a:hlinkClick r:id="rId3" tooltip="John Martin (pittore)"/>
              </a:rPr>
              <a:t>John Martin</a:t>
            </a:r>
            <a:r>
              <a:rPr lang="it-IT" sz="1400" dirty="0"/>
              <a:t> (</a:t>
            </a:r>
            <a:r>
              <a:rPr lang="it-IT" sz="1400" dirty="0">
                <a:hlinkClick r:id="rId4" tooltip="1852"/>
              </a:rPr>
              <a:t>1852</a:t>
            </a:r>
            <a:r>
              <a:rPr lang="it-IT" sz="1400" dirty="0"/>
              <a:t>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2"/>
            <a:ext cx="9186286" cy="5867360"/>
          </a:xfrm>
        </p:spPr>
      </p:pic>
    </p:spTree>
    <p:extLst>
      <p:ext uri="{BB962C8B-B14F-4D97-AF65-F5344CB8AC3E}">
        <p14:creationId xmlns:p14="http://schemas.microsoft.com/office/powerpoint/2010/main" val="11520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1400" i="1" dirty="0" err="1"/>
              <a:t>Lot</a:t>
            </a:r>
            <a:r>
              <a:rPr lang="it-IT" sz="1400" i="1" dirty="0"/>
              <a:t> fugge da Sodoma</a:t>
            </a:r>
            <a:r>
              <a:rPr lang="it-IT" sz="1400" dirty="0"/>
              <a:t>. Mosaico del XII secolo. (</a:t>
            </a:r>
            <a:r>
              <a:rPr lang="it-IT" sz="1400" dirty="0">
                <a:hlinkClick r:id="rId2" tooltip="Palermo"/>
              </a:rPr>
              <a:t>Palermo</a:t>
            </a:r>
            <a:r>
              <a:rPr lang="it-IT" sz="1400" dirty="0"/>
              <a:t>, cappella palatina).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382253" cy="6381328"/>
          </a:xfrm>
        </p:spPr>
      </p:pic>
    </p:spTree>
    <p:extLst>
      <p:ext uri="{BB962C8B-B14F-4D97-AF65-F5344CB8AC3E}">
        <p14:creationId xmlns:p14="http://schemas.microsoft.com/office/powerpoint/2010/main" val="216058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i="1" dirty="0" err="1"/>
              <a:t>Lot</a:t>
            </a:r>
            <a:r>
              <a:rPr lang="it-IT" sz="1400" i="1" dirty="0"/>
              <a:t> fugge da Sodoma con la sua famiglia</a:t>
            </a:r>
            <a:r>
              <a:rPr lang="it-IT" sz="1400" dirty="0"/>
              <a:t>, di </a:t>
            </a:r>
            <a:r>
              <a:rPr lang="it-IT" sz="1400" dirty="0" err="1">
                <a:hlinkClick r:id="rId2" tooltip="Pieter Paul Rubens"/>
              </a:rPr>
              <a:t>Pieter</a:t>
            </a:r>
            <a:r>
              <a:rPr lang="it-IT" sz="1400" dirty="0">
                <a:hlinkClick r:id="rId2" tooltip="Pieter Paul Rubens"/>
              </a:rPr>
              <a:t> Paul Rubens</a:t>
            </a:r>
            <a:r>
              <a:rPr lang="it-IT" sz="1400" dirty="0"/>
              <a:t> (</a:t>
            </a:r>
            <a:r>
              <a:rPr lang="it-IT" sz="1400" dirty="0">
                <a:hlinkClick r:id="rId3" tooltip="1615"/>
              </a:rPr>
              <a:t>1615</a:t>
            </a:r>
            <a:r>
              <a:rPr lang="it-IT" sz="1400" dirty="0"/>
              <a:t> circa)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" y="2664"/>
            <a:ext cx="7322335" cy="6306656"/>
          </a:xfrm>
        </p:spPr>
      </p:pic>
    </p:spTree>
    <p:extLst>
      <p:ext uri="{BB962C8B-B14F-4D97-AF65-F5344CB8AC3E}">
        <p14:creationId xmlns:p14="http://schemas.microsoft.com/office/powerpoint/2010/main" val="153446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1400" dirty="0"/>
              <a:t>Gli abitanti di Sodoma accecati per avere attentato agli angeli. Incisione del sec. XVII per una Bibbia francese.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04"/>
            <a:ext cx="4756449" cy="6875904"/>
          </a:xfrm>
        </p:spPr>
      </p:pic>
    </p:spTree>
    <p:extLst>
      <p:ext uri="{BB962C8B-B14F-4D97-AF65-F5344CB8AC3E}">
        <p14:creationId xmlns:p14="http://schemas.microsoft.com/office/powerpoint/2010/main" val="157729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err="1"/>
              <a:t>Mattheus</a:t>
            </a:r>
            <a:r>
              <a:rPr lang="it-IT" sz="1400" dirty="0"/>
              <a:t> </a:t>
            </a:r>
            <a:r>
              <a:rPr lang="it-IT" sz="1400" dirty="0" err="1"/>
              <a:t>Merian</a:t>
            </a:r>
            <a:r>
              <a:rPr lang="it-IT" sz="1400" dirty="0"/>
              <a:t> (1593-1650), </a:t>
            </a:r>
            <a:r>
              <a:rPr lang="it-IT" sz="1400" i="1" dirty="0"/>
              <a:t>Fuga di </a:t>
            </a:r>
            <a:r>
              <a:rPr lang="it-IT" sz="1400" i="1" dirty="0" err="1"/>
              <a:t>Lot</a:t>
            </a:r>
            <a:r>
              <a:rPr lang="it-IT" sz="1400" i="1" dirty="0"/>
              <a:t> da Sodoma</a:t>
            </a:r>
            <a:r>
              <a:rPr lang="it-IT" sz="1400" dirty="0"/>
              <a:t>, incisione da </a:t>
            </a:r>
            <a:r>
              <a:rPr lang="it-IT" sz="1400" dirty="0">
                <a:hlinkClick r:id="rId2" tooltip="Raffaello"/>
              </a:rPr>
              <a:t>Raffaello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6456" cy="6507342"/>
          </a:xfrm>
        </p:spPr>
      </p:pic>
    </p:spTree>
    <p:extLst>
      <p:ext uri="{BB962C8B-B14F-4D97-AF65-F5344CB8AC3E}">
        <p14:creationId xmlns:p14="http://schemas.microsoft.com/office/powerpoint/2010/main" val="152416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2240" y="274638"/>
            <a:ext cx="2304256" cy="1143000"/>
          </a:xfrm>
        </p:spPr>
        <p:txBody>
          <a:bodyPr>
            <a:normAutofit/>
          </a:bodyPr>
          <a:lstStyle/>
          <a:p>
            <a:r>
              <a:rPr lang="it-IT" sz="1400" dirty="0">
                <a:hlinkClick r:id="rId2" tooltip="Francesco Furini"/>
              </a:rPr>
              <a:t>Francesco </a:t>
            </a:r>
            <a:r>
              <a:rPr lang="it-IT" sz="1400" dirty="0" err="1">
                <a:hlinkClick r:id="rId2" tooltip="Francesco Furini"/>
              </a:rPr>
              <a:t>Furini</a:t>
            </a:r>
            <a:r>
              <a:rPr lang="it-IT" sz="1400" dirty="0"/>
              <a:t>, </a:t>
            </a:r>
            <a:r>
              <a:rPr lang="it-IT" sz="1400" i="1" dirty="0" err="1"/>
              <a:t>Lot</a:t>
            </a:r>
            <a:r>
              <a:rPr lang="it-IT" sz="1400" i="1" dirty="0"/>
              <a:t> e le figlie</a:t>
            </a:r>
            <a:r>
              <a:rPr lang="it-IT" sz="1400" dirty="0"/>
              <a:t> (</a:t>
            </a:r>
            <a:r>
              <a:rPr lang="it-IT" sz="1400" dirty="0" err="1"/>
              <a:t>ca</a:t>
            </a:r>
            <a:r>
              <a:rPr lang="it-IT" sz="1400" dirty="0"/>
              <a:t>. </a:t>
            </a:r>
            <a:r>
              <a:rPr lang="it-IT" sz="1400" dirty="0">
                <a:hlinkClick r:id="rId3" tooltip="1634"/>
              </a:rPr>
              <a:t>1634</a:t>
            </a:r>
            <a:r>
              <a:rPr lang="it-IT" sz="1400" dirty="0"/>
              <a:t>).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" y="0"/>
            <a:ext cx="6610121" cy="6858000"/>
          </a:xfrm>
        </p:spPr>
      </p:pic>
    </p:spTree>
    <p:extLst>
      <p:ext uri="{BB962C8B-B14F-4D97-AF65-F5344CB8AC3E}">
        <p14:creationId xmlns:p14="http://schemas.microsoft.com/office/powerpoint/2010/main" val="306773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i="1" dirty="0" err="1"/>
              <a:t>Lot</a:t>
            </a:r>
            <a:r>
              <a:rPr lang="it-IT" sz="1400" i="1" dirty="0"/>
              <a:t> e le figlie</a:t>
            </a:r>
            <a:r>
              <a:rPr lang="it-IT" sz="1400" dirty="0"/>
              <a:t>, incisione di </a:t>
            </a:r>
            <a:r>
              <a:rPr lang="it-IT" sz="1400" dirty="0" err="1">
                <a:hlinkClick r:id="rId2" tooltip="Cornelis Cort (la pagina non esiste)"/>
              </a:rPr>
              <a:t>Cornelis</a:t>
            </a:r>
            <a:r>
              <a:rPr lang="it-IT" sz="1400" dirty="0">
                <a:hlinkClick r:id="rId2" tooltip="Cornelis Cort (la pagina non esiste)"/>
              </a:rPr>
              <a:t> </a:t>
            </a:r>
            <a:r>
              <a:rPr lang="it-IT" sz="1400" dirty="0" err="1">
                <a:hlinkClick r:id="rId2" tooltip="Cornelis Cort (la pagina non esiste)"/>
              </a:rPr>
              <a:t>Cort</a:t>
            </a:r>
            <a:r>
              <a:rPr lang="it-IT" sz="1400" dirty="0"/>
              <a:t>. Sullo sfondo, Sodoma in fiamme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6" y="-26680"/>
            <a:ext cx="8658642" cy="6480016"/>
          </a:xfrm>
        </p:spPr>
      </p:pic>
    </p:spTree>
    <p:extLst>
      <p:ext uri="{BB962C8B-B14F-4D97-AF65-F5344CB8AC3E}">
        <p14:creationId xmlns:p14="http://schemas.microsoft.com/office/powerpoint/2010/main" val="327524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104456" cy="1143000"/>
          </a:xfrm>
        </p:spPr>
        <p:txBody>
          <a:bodyPr>
            <a:normAutofit/>
          </a:bodyPr>
          <a:lstStyle/>
          <a:p>
            <a:r>
              <a:rPr lang="it-IT" sz="1400" dirty="0"/>
              <a:t>François </a:t>
            </a:r>
            <a:r>
              <a:rPr lang="it-IT" sz="1400" dirty="0" smtClean="0"/>
              <a:t> </a:t>
            </a:r>
            <a:r>
              <a:rPr lang="it-IT" sz="1400" dirty="0" err="1" smtClean="0"/>
              <a:t>Elluin</a:t>
            </a:r>
            <a:r>
              <a:rPr lang="it-IT" sz="1400" dirty="0"/>
              <a:t>, </a:t>
            </a:r>
            <a:r>
              <a:rPr lang="it-IT" sz="1400" i="1" dirty="0"/>
              <a:t>Gli abitanti di Sodoma provocano l'ira divina</a:t>
            </a:r>
            <a:r>
              <a:rPr lang="it-IT" sz="1400" dirty="0"/>
              <a:t>. Incisione per l'opera libertina </a:t>
            </a:r>
            <a:r>
              <a:rPr lang="it-IT" sz="1400" i="1" dirty="0"/>
              <a:t>Le </a:t>
            </a:r>
            <a:r>
              <a:rPr lang="it-IT" sz="1400" i="1" dirty="0" err="1"/>
              <a:t>pot</a:t>
            </a:r>
            <a:r>
              <a:rPr lang="it-IT" sz="1400" i="1" dirty="0"/>
              <a:t> </a:t>
            </a:r>
            <a:r>
              <a:rPr lang="it-IT" sz="1400" i="1" dirty="0" err="1"/>
              <a:t>pourri</a:t>
            </a:r>
            <a:r>
              <a:rPr lang="it-IT" sz="1400" i="1" dirty="0"/>
              <a:t> de </a:t>
            </a:r>
            <a:r>
              <a:rPr lang="it-IT" sz="1400" i="1" dirty="0" err="1"/>
              <a:t>Loth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" y="28952"/>
            <a:ext cx="4645611" cy="6829048"/>
          </a:xfrm>
        </p:spPr>
      </p:pic>
    </p:spTree>
    <p:extLst>
      <p:ext uri="{BB962C8B-B14F-4D97-AF65-F5344CB8AC3E}">
        <p14:creationId xmlns:p14="http://schemas.microsoft.com/office/powerpoint/2010/main" val="1414375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175</Words>
  <Application>Microsoft Office PowerPoint</Application>
  <PresentationFormat>Presentazione su schermo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Sodoma, monti di sale.</vt:lpstr>
      <vt:lpstr>La distruzione di Sodoma e Gomorra, dipinto di John Martin (1852)</vt:lpstr>
      <vt:lpstr>Lot fugge da Sodoma. Mosaico del XII secolo. (Palermo, cappella palatina).</vt:lpstr>
      <vt:lpstr>Lot fugge da Sodoma con la sua famiglia, di Pieter Paul Rubens (1615 circa)</vt:lpstr>
      <vt:lpstr>Gli abitanti di Sodoma accecati per avere attentato agli angeli. Incisione del sec. XVII per una Bibbia francese.</vt:lpstr>
      <vt:lpstr>Mattheus Merian (1593-1650), Fuga di Lot da Sodoma, incisione da Raffaello</vt:lpstr>
      <vt:lpstr>Francesco Furini, Lot e le figlie (ca. 1634).</vt:lpstr>
      <vt:lpstr>Lot e le figlie, incisione di Cornelis Cort. Sullo sfondo, Sodoma in fiamme</vt:lpstr>
      <vt:lpstr>François  Elluin, Gli abitanti di Sodoma provocano l'ira divina. Incisione per l'opera libertina Le pot pourri de Loth</vt:lpstr>
      <vt:lpstr>Gustave Doré (1832-1883), La fuga di Lot da Sodoma. Incisione per l'edizione del 1866 della Bibbia.</vt:lpstr>
      <vt:lpstr>Gustave Doré (1832-1883), La fuga di Lot da Sodoma. Incisione per l'edizione del 1872 della Bibbia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Sodoma, monti di sale.</dc:title>
  <dc:creator>lenovo</dc:creator>
  <cp:lastModifiedBy>lenovo</cp:lastModifiedBy>
  <cp:revision>4</cp:revision>
  <dcterms:created xsi:type="dcterms:W3CDTF">2016-06-03T12:44:48Z</dcterms:created>
  <dcterms:modified xsi:type="dcterms:W3CDTF">2016-06-04T09:10:39Z</dcterms:modified>
</cp:coreProperties>
</file>