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7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59" r:id="rId26"/>
    <p:sldId id="260" r:id="rId27"/>
    <p:sldId id="261" r:id="rId28"/>
    <p:sldId id="297" r:id="rId29"/>
    <p:sldId id="262" r:id="rId30"/>
    <p:sldId id="263" r:id="rId31"/>
    <p:sldId id="264" r:id="rId32"/>
    <p:sldId id="290" r:id="rId33"/>
    <p:sldId id="265" r:id="rId34"/>
    <p:sldId id="292" r:id="rId35"/>
    <p:sldId id="293" r:id="rId36"/>
    <p:sldId id="294" r:id="rId37"/>
    <p:sldId id="295" r:id="rId38"/>
    <p:sldId id="296" r:id="rId39"/>
    <p:sldId id="266" r:id="rId4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162" y="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1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F4844-8A57-49FE-B48E-541FF37607F8}" type="datetimeFigureOut">
              <a:rPr lang="it-IT" smtClean="0"/>
              <a:t>12/02/2021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D9BCDB-6BCC-4510-B695-00F8744025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9557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6FF48-6AE4-49F3-959F-D4DAC14B9BEF}" type="slidenum">
              <a:rPr lang="it-IT" smtClean="0">
                <a:solidFill>
                  <a:prstClr val="black"/>
                </a:solidFill>
              </a:rPr>
              <a:pPr/>
              <a:t>29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34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36B6-8E58-439B-A4E5-54E5A87D7596}" type="datetimeFigureOut">
              <a:rPr lang="it-IT" smtClean="0"/>
              <a:t>12/02/2021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9CFA-C3BC-4032-9907-258BC22ABC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0870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36B6-8E58-439B-A4E5-54E5A87D7596}" type="datetimeFigureOut">
              <a:rPr lang="it-IT" smtClean="0"/>
              <a:t>12/02/2021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9CFA-C3BC-4032-9907-258BC22ABC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0460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36B6-8E58-439B-A4E5-54E5A87D7596}" type="datetimeFigureOut">
              <a:rPr lang="it-IT" smtClean="0"/>
              <a:t>12/02/2021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9CFA-C3BC-4032-9907-258BC22ABC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1053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36B6-8E58-439B-A4E5-54E5A87D7596}" type="datetimeFigureOut">
              <a:rPr lang="it-IT" smtClean="0"/>
              <a:t>12/02/2021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9CFA-C3BC-4032-9907-258BC22ABC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1757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36B6-8E58-439B-A4E5-54E5A87D7596}" type="datetimeFigureOut">
              <a:rPr lang="it-IT" smtClean="0"/>
              <a:t>12/02/2021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9CFA-C3BC-4032-9907-258BC22ABC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8454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36B6-8E58-439B-A4E5-54E5A87D7596}" type="datetimeFigureOut">
              <a:rPr lang="it-IT" smtClean="0"/>
              <a:t>12/02/2021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9CFA-C3BC-4032-9907-258BC22ABC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0572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36B6-8E58-439B-A4E5-54E5A87D7596}" type="datetimeFigureOut">
              <a:rPr lang="it-IT" smtClean="0"/>
              <a:t>12/02/2021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9CFA-C3BC-4032-9907-258BC22ABC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0193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36B6-8E58-439B-A4E5-54E5A87D7596}" type="datetimeFigureOut">
              <a:rPr lang="it-IT" smtClean="0"/>
              <a:t>12/02/2021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9CFA-C3BC-4032-9907-258BC22ABC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3112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36B6-8E58-439B-A4E5-54E5A87D7596}" type="datetimeFigureOut">
              <a:rPr lang="it-IT" smtClean="0"/>
              <a:t>12/02/2021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9CFA-C3BC-4032-9907-258BC22ABC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3419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36B6-8E58-439B-A4E5-54E5A87D7596}" type="datetimeFigureOut">
              <a:rPr lang="it-IT" smtClean="0"/>
              <a:t>12/02/2021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9CFA-C3BC-4032-9907-258BC22ABC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2024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36B6-8E58-439B-A4E5-54E5A87D7596}" type="datetimeFigureOut">
              <a:rPr lang="it-IT" smtClean="0"/>
              <a:t>12/02/2021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9CFA-C3BC-4032-9907-258BC22ABC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6712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C36B6-8E58-439B-A4E5-54E5A87D7596}" type="datetimeFigureOut">
              <a:rPr lang="it-IT" smtClean="0"/>
              <a:t>12/02/2021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F9CFA-C3BC-4032-9907-258BC22ABC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782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09623" y="332656"/>
            <a:ext cx="3312368" cy="1143000"/>
          </a:xfrm>
        </p:spPr>
        <p:txBody>
          <a:bodyPr>
            <a:normAutofit/>
          </a:bodyPr>
          <a:lstStyle/>
          <a:p>
            <a:r>
              <a:rPr lang="it-IT" sz="2000" dirty="0"/>
              <a:t>Caravaggio, </a:t>
            </a:r>
            <a:br>
              <a:rPr lang="it-IT" sz="2000" dirty="0"/>
            </a:br>
            <a:r>
              <a:rPr lang="it-IT" sz="2000" dirty="0"/>
              <a:t>Conversione di San Paolo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08"/>
            <a:ext cx="5568540" cy="6850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320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12360" y="274638"/>
            <a:ext cx="1331640" cy="3802434"/>
          </a:xfrm>
        </p:spPr>
        <p:txBody>
          <a:bodyPr>
            <a:normAutofit/>
          </a:bodyPr>
          <a:lstStyle/>
          <a:p>
            <a:r>
              <a:rPr lang="it-IT" sz="2000" dirty="0"/>
              <a:t>Gerusalemme, tra porta Damasco e porta di Erode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34" y="0"/>
            <a:ext cx="78457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1467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57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Veduta della Città Vecchia di Gerusalemme con la Porta di Damasco in primo piano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4" y="2434"/>
            <a:ext cx="9205370" cy="378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8202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94181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364241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8870367" cy="6884680"/>
          </a:xfrm>
        </p:spPr>
      </p:pic>
    </p:spTree>
    <p:extLst>
      <p:ext uri="{BB962C8B-B14F-4D97-AF65-F5344CB8AC3E}">
        <p14:creationId xmlns:p14="http://schemas.microsoft.com/office/powerpoint/2010/main" val="45261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2" y="0"/>
            <a:ext cx="9131642" cy="6093296"/>
          </a:xfrm>
        </p:spPr>
      </p:pic>
    </p:spTree>
    <p:extLst>
      <p:ext uri="{BB962C8B-B14F-4D97-AF65-F5344CB8AC3E}">
        <p14:creationId xmlns:p14="http://schemas.microsoft.com/office/powerpoint/2010/main" val="3419164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9024" cy="6093296"/>
          </a:xfrm>
        </p:spPr>
      </p:pic>
    </p:spTree>
    <p:extLst>
      <p:ext uri="{BB962C8B-B14F-4D97-AF65-F5344CB8AC3E}">
        <p14:creationId xmlns:p14="http://schemas.microsoft.com/office/powerpoint/2010/main" val="2853291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" y="0"/>
            <a:ext cx="9059737" cy="6669360"/>
          </a:xfrm>
        </p:spPr>
      </p:pic>
    </p:spTree>
    <p:extLst>
      <p:ext uri="{BB962C8B-B14F-4D97-AF65-F5344CB8AC3E}">
        <p14:creationId xmlns:p14="http://schemas.microsoft.com/office/powerpoint/2010/main" val="3567302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28"/>
            <a:ext cx="9183538" cy="6732240"/>
          </a:xfrm>
        </p:spPr>
      </p:pic>
    </p:spTree>
    <p:extLst>
      <p:ext uri="{BB962C8B-B14F-4D97-AF65-F5344CB8AC3E}">
        <p14:creationId xmlns:p14="http://schemas.microsoft.com/office/powerpoint/2010/main" val="3765505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178696" cy="1143000"/>
          </a:xfrm>
        </p:spPr>
        <p:txBody>
          <a:bodyPr>
            <a:normAutofit/>
          </a:bodyPr>
          <a:lstStyle/>
          <a:p>
            <a:r>
              <a:rPr lang="it-IT" sz="2000" dirty="0"/>
              <a:t>Carta topografica </a:t>
            </a:r>
            <a:br>
              <a:rPr lang="it-IT" sz="2000" dirty="0"/>
            </a:br>
            <a:r>
              <a:rPr lang="it-IT" sz="2000" dirty="0"/>
              <a:t>di Gerusalemme.</a:t>
            </a:r>
            <a:br>
              <a:rPr lang="it-IT" sz="2000" dirty="0"/>
            </a:br>
            <a:r>
              <a:rPr lang="it-IT" sz="2000" dirty="0"/>
              <a:t>Porta di Damasco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" y="116632"/>
            <a:ext cx="5249138" cy="6741368"/>
          </a:xfrm>
        </p:spPr>
      </p:pic>
    </p:spTree>
    <p:extLst>
      <p:ext uri="{BB962C8B-B14F-4D97-AF65-F5344CB8AC3E}">
        <p14:creationId xmlns:p14="http://schemas.microsoft.com/office/powerpoint/2010/main" val="2916347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360"/>
            <a:ext cx="9123063" cy="6610712"/>
          </a:xfrm>
        </p:spPr>
      </p:pic>
    </p:spTree>
    <p:extLst>
      <p:ext uri="{BB962C8B-B14F-4D97-AF65-F5344CB8AC3E}">
        <p14:creationId xmlns:p14="http://schemas.microsoft.com/office/powerpoint/2010/main" val="32852670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8" y="22448"/>
            <a:ext cx="9129284" cy="6835552"/>
          </a:xfrm>
        </p:spPr>
      </p:pic>
    </p:spTree>
    <p:extLst>
      <p:ext uri="{BB962C8B-B14F-4D97-AF65-F5344CB8AC3E}">
        <p14:creationId xmlns:p14="http://schemas.microsoft.com/office/powerpoint/2010/main" val="4088466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78" y="-99392"/>
            <a:ext cx="9192955" cy="6624736"/>
          </a:xfrm>
        </p:spPr>
      </p:pic>
    </p:spTree>
    <p:extLst>
      <p:ext uri="{BB962C8B-B14F-4D97-AF65-F5344CB8AC3E}">
        <p14:creationId xmlns:p14="http://schemas.microsoft.com/office/powerpoint/2010/main" val="7659619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76"/>
            <a:ext cx="9139228" cy="5140816"/>
          </a:xfrm>
        </p:spPr>
      </p:pic>
    </p:spTree>
    <p:extLst>
      <p:ext uri="{BB962C8B-B14F-4D97-AF65-F5344CB8AC3E}">
        <p14:creationId xmlns:p14="http://schemas.microsoft.com/office/powerpoint/2010/main" val="23164906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/>
              <a:t>Entrata in Gerusalemme dalla porta di Damasco, incisione del 1880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5" y="0"/>
            <a:ext cx="9154046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5070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1143000"/>
          </a:xfrm>
        </p:spPr>
        <p:txBody>
          <a:bodyPr>
            <a:normAutofit/>
          </a:bodyPr>
          <a:lstStyle/>
          <a:p>
            <a:r>
              <a:rPr lang="it-IT" sz="2000" dirty="0"/>
              <a:t>Damasco, la Via Diritta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" y="0"/>
            <a:ext cx="49557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0565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Damasco, arco di epoca romana, nella ‘Via diritta’ a 600 metri da Porta orientale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29006"/>
            <a:ext cx="8683369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80177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/>
            <a:endParaRPr lang="it-IT" b="1" dirty="0"/>
          </a:p>
          <a:p>
            <a:pPr algn="ctr"/>
            <a:r>
              <a:rPr lang="it-IT" b="1" dirty="0"/>
              <a:t>Conversione di San Paolo</a:t>
            </a:r>
          </a:p>
          <a:p>
            <a:pPr algn="ctr"/>
            <a:r>
              <a:rPr lang="it-IT" b="1" dirty="0"/>
              <a:t>Sulla Via di Damasco</a:t>
            </a:r>
          </a:p>
          <a:p>
            <a:pPr algn="ctr"/>
            <a:endParaRPr lang="it-IT" b="1" dirty="0"/>
          </a:p>
          <a:p>
            <a:pPr algn="ctr"/>
            <a:r>
              <a:rPr lang="it-IT" b="1" dirty="0" err="1"/>
              <a:t>Gal</a:t>
            </a:r>
            <a:r>
              <a:rPr lang="it-IT" b="1" dirty="0"/>
              <a:t>.,  1, 13-17,</a:t>
            </a:r>
          </a:p>
          <a:p>
            <a:pPr algn="ctr"/>
            <a:endParaRPr lang="it-IT" b="1" dirty="0"/>
          </a:p>
          <a:p>
            <a:pPr algn="ctr"/>
            <a:r>
              <a:rPr lang="it-IT" b="1" dirty="0"/>
              <a:t>At., 9, 3-19; 22, 6-16; 26, 12-18</a:t>
            </a:r>
          </a:p>
        </p:txBody>
      </p:sp>
    </p:spTree>
    <p:extLst>
      <p:ext uri="{BB962C8B-B14F-4D97-AF65-F5344CB8AC3E}">
        <p14:creationId xmlns:p14="http://schemas.microsoft.com/office/powerpoint/2010/main" val="12080842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7681EB-288A-4E58-952D-88F08B8BB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695C6A5A-C63B-47B4-8AC9-D5EA8E1ADF37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4224214"/>
              </p:ext>
            </p:extLst>
          </p:nvPr>
        </p:nvGraphicFramePr>
        <p:xfrm>
          <a:off x="1588793" y="0"/>
          <a:ext cx="5593537" cy="7245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88793" y="0"/>
                        <a:ext cx="5593537" cy="72454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86396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6309320"/>
            <a:ext cx="7772400" cy="548680"/>
          </a:xfrm>
        </p:spPr>
        <p:txBody>
          <a:bodyPr>
            <a:normAutofit/>
          </a:bodyPr>
          <a:lstStyle/>
          <a:p>
            <a:r>
              <a:rPr lang="it-IT" sz="2000" dirty="0"/>
              <a:t>Veduta della odierna, Damasco, il fiume </a:t>
            </a:r>
            <a:r>
              <a:rPr lang="it-IT" sz="2000" dirty="0" err="1"/>
              <a:t>Barada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8" y="676"/>
            <a:ext cx="8435103" cy="6380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2098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836"/>
            <a:ext cx="9684853" cy="645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01118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453336"/>
            <a:ext cx="9144000" cy="404664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Damasco, cappella di Anania, 3 m sotto livello stradale attuale, luogo del battesimo di Paolo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117"/>
            <a:ext cx="8532440" cy="652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04756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/>
              <a:t>Damasco, Cappella di Anania,  3 metri otto il </a:t>
            </a:r>
            <a:r>
              <a:rPr lang="it-IT" sz="2000"/>
              <a:t>livello stradale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" y="13665"/>
            <a:ext cx="9236772" cy="607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36525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6309320"/>
            <a:ext cx="7772400" cy="548680"/>
          </a:xfrm>
        </p:spPr>
        <p:txBody>
          <a:bodyPr>
            <a:normAutofit/>
          </a:bodyPr>
          <a:lstStyle/>
          <a:p>
            <a:r>
              <a:rPr lang="it-IT" sz="2000" dirty="0"/>
              <a:t>Damasco, cappella recente, per commemorare la conversione di S. Paolo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008"/>
            <a:ext cx="8479639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4401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r>
              <a:rPr lang="it-IT" b="1" dirty="0"/>
              <a:t>Paolo rimase in Damasco per alcuni giorni.</a:t>
            </a:r>
          </a:p>
          <a:p>
            <a:pPr algn="ctr"/>
            <a:r>
              <a:rPr lang="it-IT" b="1" dirty="0"/>
              <a:t> Si recò in Arabia ( Transgiordania, Sinai.. )</a:t>
            </a:r>
          </a:p>
        </p:txBody>
      </p:sp>
    </p:spTree>
    <p:extLst>
      <p:ext uri="{BB962C8B-B14F-4D97-AF65-F5344CB8AC3E}">
        <p14:creationId xmlns:p14="http://schemas.microsoft.com/office/powerpoint/2010/main" val="29445333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/>
              <a:t>Deserto del Sinai</a:t>
            </a:r>
          </a:p>
        </p:txBody>
      </p:sp>
      <p:pic>
        <p:nvPicPr>
          <p:cNvPr id="1026" name="Picture 2" descr="C:\Users\lenovo\Desktop\SALMI\Digitalizzato_20200525 (2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6" y="0"/>
            <a:ext cx="9170217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2503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3" y="3365"/>
            <a:ext cx="9250695" cy="637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58426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1816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9657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360040"/>
          </a:xfrm>
        </p:spPr>
        <p:txBody>
          <a:bodyPr>
            <a:noAutofit/>
          </a:bodyPr>
          <a:lstStyle/>
          <a:p>
            <a:r>
              <a:rPr lang="it-IT" sz="2000" dirty="0"/>
              <a:t>Cappella che custodisce pietra su cui poggiava il vitello d’oro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344"/>
            <a:ext cx="8790406" cy="6387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91454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344" y="0"/>
            <a:ext cx="9133656" cy="6727378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13376"/>
          </a:xfrm>
        </p:spPr>
        <p:txBody>
          <a:bodyPr>
            <a:normAutofit/>
          </a:bodyPr>
          <a:lstStyle/>
          <a:p>
            <a:pPr algn="ctr"/>
            <a:endParaRPr lang="it-IT" sz="2000" b="1" dirty="0"/>
          </a:p>
          <a:p>
            <a:pPr algn="ctr"/>
            <a:endParaRPr lang="it-IT" sz="2000" b="1" dirty="0"/>
          </a:p>
          <a:p>
            <a:pPr algn="ctr"/>
            <a:endParaRPr lang="it-IT" sz="2000" b="1" dirty="0"/>
          </a:p>
          <a:p>
            <a:pPr algn="ctr"/>
            <a:endParaRPr lang="it-IT" sz="2000" b="1" dirty="0"/>
          </a:p>
          <a:p>
            <a:pPr algn="ctr"/>
            <a:endParaRPr lang="it-IT" sz="2000" b="1" dirty="0"/>
          </a:p>
          <a:p>
            <a:pPr algn="ctr"/>
            <a:r>
              <a:rPr lang="it-IT" sz="2000" b="1" dirty="0"/>
              <a:t>Ritorna nel 37 a Damasco.</a:t>
            </a:r>
          </a:p>
          <a:p>
            <a:pPr algn="ctr"/>
            <a:r>
              <a:rPr lang="it-IT" sz="2000" b="1" dirty="0"/>
              <a:t>Vi si fermò 3 anni.</a:t>
            </a:r>
          </a:p>
          <a:p>
            <a:pPr algn="ctr"/>
            <a:r>
              <a:rPr lang="it-IT" sz="2000" b="1" dirty="0"/>
              <a:t>L’opposizione giudaica lo costrinse alla fuga: calato dalle mura in un canestro.</a:t>
            </a:r>
          </a:p>
          <a:p>
            <a:pPr algn="ctr"/>
            <a:r>
              <a:rPr lang="it-IT" sz="2000" b="1" dirty="0"/>
              <a:t>Si reca Gerusalemme, nel 40: </a:t>
            </a:r>
          </a:p>
          <a:p>
            <a:pPr algn="ctr"/>
            <a:r>
              <a:rPr lang="it-IT" sz="2000" b="1" dirty="0"/>
              <a:t>At., 9, 26, </a:t>
            </a:r>
            <a:r>
              <a:rPr lang="it-IT" sz="2000" b="1" dirty="0" err="1"/>
              <a:t>Gal</a:t>
            </a:r>
            <a:r>
              <a:rPr lang="it-IT" sz="2000" b="1" dirty="0"/>
              <a:t>. 1, 18,   </a:t>
            </a:r>
          </a:p>
          <a:p>
            <a:pPr algn="ctr"/>
            <a:r>
              <a:rPr lang="it-IT" sz="2000" b="1" dirty="0"/>
              <a:t>a prendere informazioni da </a:t>
            </a:r>
            <a:r>
              <a:rPr lang="it-IT" sz="2000" b="1" dirty="0" err="1"/>
              <a:t>Cefa</a:t>
            </a:r>
            <a:r>
              <a:rPr lang="it-IT" sz="2000" b="1" dirty="0"/>
              <a:t>.</a:t>
            </a:r>
          </a:p>
          <a:p>
            <a:pPr algn="ctr"/>
            <a:r>
              <a:rPr lang="it-IT" sz="2000" b="1" dirty="0"/>
              <a:t>Si ferma per un breve periodo.</a:t>
            </a:r>
          </a:p>
          <a:p>
            <a:pPr algn="ctr"/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39256476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0192" y="274638"/>
            <a:ext cx="2736304" cy="3154362"/>
          </a:xfrm>
        </p:spPr>
        <p:txBody>
          <a:bodyPr>
            <a:normAutofit/>
          </a:bodyPr>
          <a:lstStyle/>
          <a:p>
            <a:r>
              <a:rPr lang="it-IT" sz="2000" dirty="0"/>
              <a:t>Damasco,                                            cappella di S. Paolo,                                    a 300 metri dal muro                              da cui fu calato                                              in una cesta.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24745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866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93296"/>
            <a:ext cx="8229600" cy="764704"/>
          </a:xfrm>
        </p:spPr>
        <p:txBody>
          <a:bodyPr>
            <a:normAutofit/>
          </a:bodyPr>
          <a:lstStyle/>
          <a:p>
            <a:r>
              <a:rPr lang="it-IT" sz="1400" dirty="0"/>
              <a:t>Porta di Damasco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2" y="19040"/>
            <a:ext cx="9134492" cy="5138152"/>
          </a:xfrm>
        </p:spPr>
      </p:pic>
    </p:spTree>
    <p:extLst>
      <p:ext uri="{BB962C8B-B14F-4D97-AF65-F5344CB8AC3E}">
        <p14:creationId xmlns:p14="http://schemas.microsoft.com/office/powerpoint/2010/main" val="1287980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380312" y="274638"/>
            <a:ext cx="1763688" cy="1143000"/>
          </a:xfrm>
        </p:spPr>
        <p:txBody>
          <a:bodyPr>
            <a:normAutofit/>
          </a:bodyPr>
          <a:lstStyle/>
          <a:p>
            <a:r>
              <a:rPr lang="it-IT" sz="2000" dirty="0"/>
              <a:t>Porta di Damasco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" y="0"/>
            <a:ext cx="72907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1097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3" y="0"/>
            <a:ext cx="9133657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9013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0200" y="6309319"/>
            <a:ext cx="8229600" cy="515215"/>
          </a:xfrm>
        </p:spPr>
        <p:txBody>
          <a:bodyPr>
            <a:normAutofit/>
          </a:bodyPr>
          <a:lstStyle/>
          <a:p>
            <a:r>
              <a:rPr lang="it-IT" sz="2000" dirty="0"/>
              <a:t>Porta di Damasco, vista dall’esterno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400"/>
            <a:ext cx="8300652" cy="6355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3533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5949280"/>
            <a:ext cx="7772400" cy="908720"/>
          </a:xfrm>
        </p:spPr>
        <p:txBody>
          <a:bodyPr>
            <a:normAutofit/>
          </a:bodyPr>
          <a:lstStyle/>
          <a:p>
            <a:r>
              <a:rPr lang="it-IT" sz="1400" dirty="0"/>
              <a:t>Porta di Damasco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" y="3820"/>
            <a:ext cx="9153283" cy="608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32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/>
              <a:t>Porta di Damasco vista dall’interno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2"/>
            <a:ext cx="8172400" cy="649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11375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285</Words>
  <Application>Microsoft Office PowerPoint</Application>
  <PresentationFormat>Presentazione su schermo (4:3)</PresentationFormat>
  <Paragraphs>44</Paragraphs>
  <Slides>39</Slides>
  <Notes>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3" baseType="lpstr">
      <vt:lpstr>Arial</vt:lpstr>
      <vt:lpstr>Calibri</vt:lpstr>
      <vt:lpstr>Tema di Office</vt:lpstr>
      <vt:lpstr>Foxit PDF Document</vt:lpstr>
      <vt:lpstr>Caravaggio,  Conversione di San Paolo</vt:lpstr>
      <vt:lpstr>Carta topografica  di Gerusalemme. Porta di Damasco</vt:lpstr>
      <vt:lpstr>Presentazione standard di PowerPoint</vt:lpstr>
      <vt:lpstr>Porta di Damasco</vt:lpstr>
      <vt:lpstr>Porta di Damasco</vt:lpstr>
      <vt:lpstr>Presentazione standard di PowerPoint</vt:lpstr>
      <vt:lpstr>Porta di Damasco, vista dall’esterno</vt:lpstr>
      <vt:lpstr>Porta di Damasco</vt:lpstr>
      <vt:lpstr>Porta di Damasco vista dall’interno</vt:lpstr>
      <vt:lpstr>Gerusalemme, tra porta Damasco e porta di Erode</vt:lpstr>
      <vt:lpstr>Presentazione standard di PowerPoint</vt:lpstr>
      <vt:lpstr>Veduta della Città Vecchia di Gerusalemme con la Porta di Damasco in primo piano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Entrata in Gerusalemme dalla porta di Damasco, incisione del 1880</vt:lpstr>
      <vt:lpstr>Damasco, la Via Diritta</vt:lpstr>
      <vt:lpstr>Damasco, arco di epoca romana, nella ‘Via diritta’ a 600 metri da Porta orientale</vt:lpstr>
      <vt:lpstr>Presentazione standard di PowerPoint</vt:lpstr>
      <vt:lpstr>Presentazione standard di PowerPoint</vt:lpstr>
      <vt:lpstr>Veduta della odierna, Damasco, il fiume Barada</vt:lpstr>
      <vt:lpstr>Damasco, cappella di Anania, 3 m sotto livello stradale attuale, luogo del battesimo di Paolo</vt:lpstr>
      <vt:lpstr>Damasco, Cappella di Anania,  3 metri otto il livello stradale</vt:lpstr>
      <vt:lpstr>Damasco, cappella recente, per commemorare la conversione di S. Paolo</vt:lpstr>
      <vt:lpstr>Presentazione standard di PowerPoint</vt:lpstr>
      <vt:lpstr>Deserto del Sinai</vt:lpstr>
      <vt:lpstr>Presentazione standard di PowerPoint</vt:lpstr>
      <vt:lpstr>Presentazione standard di PowerPoint</vt:lpstr>
      <vt:lpstr>Cappella che custodisce pietra su cui poggiava il vitello d’oro</vt:lpstr>
      <vt:lpstr>Presentazione standard di PowerPoint</vt:lpstr>
      <vt:lpstr>Damasco,                                            cappella di S. Paolo,                                    a 300 metri dal muro                              da cui fu calato                                              in una cesta.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Secondo Brunelli</cp:lastModifiedBy>
  <cp:revision>5</cp:revision>
  <dcterms:created xsi:type="dcterms:W3CDTF">2020-07-04T08:12:03Z</dcterms:created>
  <dcterms:modified xsi:type="dcterms:W3CDTF">2021-02-12T08:35:30Z</dcterms:modified>
</cp:coreProperties>
</file>