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84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87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1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20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4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75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65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2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15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24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8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0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7C8E-1B2D-4D42-B829-FA2F3649065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BF945-1636-4B8F-B715-13E0F78C30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38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" y="-19270"/>
            <a:ext cx="9216824" cy="57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79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Cipro, coste dell’isola.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95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2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20" y="0"/>
            <a:ext cx="927652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6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508104" y="2130425"/>
            <a:ext cx="2950096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Cipro, Salamina, rovine romane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" y="0"/>
            <a:ext cx="52978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1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Cipro, chiesetta con la tomba dell’apostolo Barnaba. Paolo vi giunse assieme a Barnaba, nativo di quell’isola.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" y="17918"/>
            <a:ext cx="4524317" cy="68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42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1. Da </a:t>
            </a:r>
            <a:r>
              <a:rPr lang="it-IT" sz="2000" dirty="0" err="1" smtClean="0"/>
              <a:t>Seleucia</a:t>
            </a:r>
            <a:r>
              <a:rPr lang="it-IT" sz="2000" dirty="0" smtClean="0"/>
              <a:t> di Siria a Cipro, all'Asia minore, ad Antiochia di Siria&gt;Gerusalemme (anni 45-49: Atti 13,1-14,29)</a:t>
            </a:r>
            <a:br>
              <a:rPr lang="it-IT" sz="2000" dirty="0" smtClean="0"/>
            </a:br>
            <a:r>
              <a:rPr lang="it-IT" sz="2000" dirty="0" smtClean="0"/>
              <a:t>Protagonisti: Paolo, Barnaba e Giovanni Marco (fino a </a:t>
            </a:r>
            <a:r>
              <a:rPr lang="it-IT" sz="2000" dirty="0" err="1" smtClean="0"/>
              <a:t>Perge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120339" cy="599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6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Da </a:t>
            </a:r>
            <a:r>
              <a:rPr lang="it-IT" b="1" dirty="0" err="1" smtClean="0"/>
              <a:t>Pafo</a:t>
            </a:r>
            <a:r>
              <a:rPr lang="it-IT" b="1" dirty="0" smtClean="0"/>
              <a:t> salparono verso </a:t>
            </a:r>
            <a:r>
              <a:rPr lang="it-IT" b="1" dirty="0" err="1" smtClean="0"/>
              <a:t>Perge</a:t>
            </a:r>
            <a:r>
              <a:rPr lang="it-IT" b="1" dirty="0" smtClean="0"/>
              <a:t>, nella </a:t>
            </a:r>
            <a:r>
              <a:rPr lang="it-IT" b="1" dirty="0" smtClean="0"/>
              <a:t>Panfilia</a:t>
            </a:r>
            <a:r>
              <a:rPr lang="it-IT" b="1" dirty="0" smtClean="0"/>
              <a:t>. </a:t>
            </a:r>
          </a:p>
          <a:p>
            <a:pPr algn="ctr"/>
            <a:r>
              <a:rPr lang="it-IT" b="1" dirty="0" smtClean="0"/>
              <a:t>Qui Marco si separò da Paolo e Barnaba.</a:t>
            </a:r>
          </a:p>
          <a:p>
            <a:pPr algn="ctr"/>
            <a:r>
              <a:rPr lang="it-IT" b="1" dirty="0" smtClean="0"/>
              <a:t>At., 13,13-14 e 14-25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6701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Panorama di </a:t>
            </a:r>
            <a:r>
              <a:rPr lang="it-IT" sz="2000" dirty="0" err="1" smtClean="0"/>
              <a:t>Perge</a:t>
            </a:r>
            <a:r>
              <a:rPr lang="it-IT" sz="2000" dirty="0" smtClean="0"/>
              <a:t>, Panfilia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8961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4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resti del teatro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7319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5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6381327"/>
            <a:ext cx="9252520" cy="458681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: il teatro, lo stadio e l’acropoli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5"/>
            <a:ext cx="9132957" cy="615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 smtClean="0"/>
              <a:t>Primo viaggio apostolico di San Paolo:</a:t>
            </a:r>
          </a:p>
          <a:p>
            <a:pPr algn="ctr"/>
            <a:r>
              <a:rPr lang="it-IT" b="1" dirty="0" smtClean="0"/>
              <a:t>Anni 46-49,</a:t>
            </a:r>
          </a:p>
          <a:p>
            <a:pPr algn="ctr"/>
            <a:r>
              <a:rPr lang="it-IT" b="1" dirty="0" smtClean="0"/>
              <a:t>At., 13, 3-14, 26</a:t>
            </a:r>
          </a:p>
          <a:p>
            <a:pPr algn="ctr"/>
            <a:r>
              <a:rPr lang="it-IT" b="1" dirty="0" smtClean="0"/>
              <a:t>Paolo e Barnaba,</a:t>
            </a:r>
          </a:p>
          <a:p>
            <a:pPr algn="ctr"/>
            <a:r>
              <a:rPr lang="it-IT" b="1" dirty="0" smtClean="0"/>
              <a:t>accompagnati da Giovanni Marco.</a:t>
            </a:r>
          </a:p>
          <a:p>
            <a:pPr algn="ctr"/>
            <a:r>
              <a:rPr lang="it-IT" b="1" dirty="0" smtClean="0"/>
              <a:t>Salpano da </a:t>
            </a:r>
            <a:r>
              <a:rPr lang="it-IT" b="1" dirty="0" err="1" smtClean="0"/>
              <a:t>Seleucia</a:t>
            </a:r>
            <a:r>
              <a:rPr lang="it-IT" b="1" dirty="0" smtClean="0"/>
              <a:t> , </a:t>
            </a:r>
          </a:p>
          <a:p>
            <a:pPr algn="ctr"/>
            <a:r>
              <a:rPr lang="it-IT" b="1" dirty="0" smtClean="0"/>
              <a:t>porto di Antiochia di Siria.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5110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acropoli sullo sfondo,  rovine del teatro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36507" cy="648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9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Perge</a:t>
            </a:r>
            <a:r>
              <a:rPr lang="it-IT" sz="2000" dirty="0" smtClean="0"/>
              <a:t>, resti del tempio di Artemide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110531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6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smtClean="0"/>
              <a:t>At. 13,  51, At., 1-5</a:t>
            </a:r>
          </a:p>
          <a:p>
            <a:pPr algn="ctr"/>
            <a:r>
              <a:rPr lang="it-IT" b="1" dirty="0" smtClean="0"/>
              <a:t>Da </a:t>
            </a:r>
            <a:r>
              <a:rPr lang="it-IT" b="1" dirty="0" err="1" smtClean="0"/>
              <a:t>Perge</a:t>
            </a:r>
            <a:r>
              <a:rPr lang="it-IT" b="1" dirty="0" smtClean="0"/>
              <a:t>, perseguitati,</a:t>
            </a:r>
          </a:p>
          <a:p>
            <a:pPr algn="ctr"/>
            <a:r>
              <a:rPr lang="it-IT" b="1" dirty="0" smtClean="0"/>
              <a:t> Paolo e Barnaba </a:t>
            </a:r>
          </a:p>
          <a:p>
            <a:pPr algn="ctr"/>
            <a:r>
              <a:rPr lang="it-IT" b="1" dirty="0" smtClean="0"/>
              <a:t>si dirigono a Iconio </a:t>
            </a:r>
          </a:p>
          <a:p>
            <a:pPr algn="ctr"/>
            <a:r>
              <a:rPr lang="it-IT" b="1" dirty="0" smtClean="0"/>
              <a:t>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184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At., 14, 6</a:t>
            </a:r>
          </a:p>
          <a:p>
            <a:pPr algn="ctr"/>
            <a:r>
              <a:rPr lang="it-IT" sz="2000" b="1" dirty="0" smtClean="0"/>
              <a:t>Da Iconio</a:t>
            </a:r>
          </a:p>
          <a:p>
            <a:pPr algn="ctr"/>
            <a:r>
              <a:rPr lang="it-IT" sz="2000" b="1" dirty="0" smtClean="0"/>
              <a:t>Paolo e Barnaba, perseguitati, fuggono </a:t>
            </a:r>
          </a:p>
          <a:p>
            <a:pPr algn="ctr"/>
            <a:r>
              <a:rPr lang="it-IT" sz="2000" b="1" dirty="0" smtClean="0"/>
              <a:t>a </a:t>
            </a:r>
            <a:r>
              <a:rPr lang="it-IT" sz="2000" b="1" dirty="0" err="1" smtClean="0"/>
              <a:t>Listra</a:t>
            </a:r>
            <a:r>
              <a:rPr lang="it-IT" sz="2000" b="1" dirty="0" smtClean="0"/>
              <a:t> e </a:t>
            </a:r>
            <a:r>
              <a:rPr lang="it-IT" sz="2000" b="1" dirty="0" err="1" smtClean="0"/>
              <a:t>Derbe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 smtClean="0"/>
              <a:t>At. 14, 8-18</a:t>
            </a:r>
          </a:p>
          <a:p>
            <a:pPr algn="ctr"/>
            <a:r>
              <a:rPr lang="it-IT" sz="2000" b="1" dirty="0" smtClean="0"/>
              <a:t>Paolo </a:t>
            </a:r>
            <a:r>
              <a:rPr lang="it-IT" sz="2000" b="1" dirty="0"/>
              <a:t>guarisce uomo storpio dalla nascita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/>
              <a:t>Paolo </a:t>
            </a:r>
            <a:r>
              <a:rPr lang="it-IT" sz="2000" b="1" dirty="0" smtClean="0"/>
              <a:t>creduto Hermes, Barnaba creduto Zeus. </a:t>
            </a:r>
            <a:endParaRPr lang="it-IT" sz="2000" b="1" dirty="0"/>
          </a:p>
          <a:p>
            <a:pPr algn="ctr"/>
            <a:endParaRPr lang="it-IT" sz="2000" b="1" dirty="0"/>
          </a:p>
          <a:p>
            <a:pPr algn="ctr"/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095825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Hermes, particolare di un fregio che orna una colonna, Roma, Musei Capitolini, San Paolo a </a:t>
            </a:r>
            <a:r>
              <a:rPr lang="it-IT" sz="2000" dirty="0" err="1" smtClean="0"/>
              <a:t>Listra</a:t>
            </a:r>
            <a:r>
              <a:rPr lang="it-IT" sz="2000" dirty="0" smtClean="0"/>
              <a:t> fu  identificato con Hermes.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" y="-99392"/>
            <a:ext cx="4414706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9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Napoli, testa di Zeus, Muso arch.: a </a:t>
            </a:r>
            <a:r>
              <a:rPr lang="it-IT" sz="2000" dirty="0" err="1" smtClean="0"/>
              <a:t>Listra</a:t>
            </a:r>
            <a:r>
              <a:rPr lang="it-IT" sz="2000" dirty="0" smtClean="0"/>
              <a:t> pensarono che Barnaba fosse Zeus.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" y="0"/>
            <a:ext cx="4678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43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ATTI, 14, 19-20</a:t>
            </a:r>
          </a:p>
          <a:p>
            <a:pPr algn="ctr"/>
            <a:r>
              <a:rPr lang="it-IT" sz="2000" b="1" dirty="0" smtClean="0"/>
              <a:t>Paolo e Barnaba giungono ad Antiochia di </a:t>
            </a:r>
            <a:r>
              <a:rPr lang="it-IT" sz="2000" b="1" dirty="0" err="1" smtClean="0"/>
              <a:t>Pisidia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 smtClean="0"/>
              <a:t>Paolo è lapidato.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169456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rovine della città antica.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71"/>
            <a:ext cx="8460432" cy="634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5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resti della sinagoga.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" y="-14334"/>
            <a:ext cx="9195395" cy="502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0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resti di grande edificio, forse un tempio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59"/>
            <a:ext cx="8247493" cy="634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0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40679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Reperti archeologici di </a:t>
            </a:r>
            <a:r>
              <a:rPr lang="it-IT" sz="2000" dirty="0" err="1" smtClean="0"/>
              <a:t>Seleucia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4"/>
            <a:ext cx="4825468" cy="738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5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rovine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99"/>
            <a:ext cx="871200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2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smtClean="0"/>
              <a:t>, resti</a:t>
            </a:r>
            <a:endParaRPr lang="it-IT" sz="200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9647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Antiochia di </a:t>
            </a:r>
            <a:r>
              <a:rPr lang="it-IT" sz="2000" dirty="0" err="1" smtClean="0"/>
              <a:t>Pisidia</a:t>
            </a:r>
            <a:r>
              <a:rPr lang="it-IT" sz="2000" dirty="0" smtClean="0"/>
              <a:t>, città romana, l’acquedotto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4" y="-33714"/>
            <a:ext cx="9015548" cy="648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6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439"/>
            <a:ext cx="9036496" cy="6853561"/>
          </a:xfrm>
        </p:spPr>
        <p:txBody>
          <a:bodyPr>
            <a:normAutofit/>
          </a:bodyPr>
          <a:lstStyle/>
          <a:p>
            <a:pPr algn="ctr"/>
            <a:endParaRPr lang="it-IT" sz="2000" dirty="0" smtClean="0"/>
          </a:p>
          <a:p>
            <a:pPr algn="ctr"/>
            <a:endParaRPr lang="it-IT" sz="2000" dirty="0"/>
          </a:p>
          <a:p>
            <a:pPr algn="ctr"/>
            <a:endParaRPr lang="it-IT" sz="2000" dirty="0" smtClean="0"/>
          </a:p>
          <a:p>
            <a:pPr algn="ctr"/>
            <a:endParaRPr lang="it-IT" sz="2000" dirty="0"/>
          </a:p>
          <a:p>
            <a:pPr algn="ctr"/>
            <a:r>
              <a:rPr lang="it-IT" sz="2000" b="1" dirty="0" smtClean="0"/>
              <a:t>Atti, 14, 20</a:t>
            </a:r>
          </a:p>
          <a:p>
            <a:pPr algn="ctr"/>
            <a:r>
              <a:rPr lang="it-IT" sz="2000" b="1" dirty="0" smtClean="0"/>
              <a:t>Paolo e Barnaba partono per </a:t>
            </a:r>
            <a:r>
              <a:rPr lang="it-IT" sz="2000" b="1" dirty="0" err="1" smtClean="0"/>
              <a:t>Derbe</a:t>
            </a:r>
            <a:r>
              <a:rPr lang="it-IT" sz="2000" b="1" dirty="0" smtClean="0"/>
              <a:t>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850962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r>
              <a:rPr lang="it-IT" sz="2000" b="1" dirty="0" smtClean="0"/>
              <a:t>Atti , 14, 21-23</a:t>
            </a:r>
          </a:p>
          <a:p>
            <a:pPr algn="ctr"/>
            <a:r>
              <a:rPr lang="it-IT" sz="2000" b="1" dirty="0" smtClean="0"/>
              <a:t>Paolo e Barnaba da </a:t>
            </a:r>
            <a:r>
              <a:rPr lang="it-IT" sz="2000" b="1" dirty="0" err="1" smtClean="0"/>
              <a:t>Perge</a:t>
            </a:r>
            <a:endParaRPr lang="it-IT" sz="2000" b="1" dirty="0" smtClean="0"/>
          </a:p>
          <a:p>
            <a:pPr algn="ctr"/>
            <a:r>
              <a:rPr lang="it-IT" sz="2000" b="1" dirty="0"/>
              <a:t> </a:t>
            </a:r>
            <a:r>
              <a:rPr lang="it-IT" sz="2000" b="1" dirty="0" smtClean="0"/>
              <a:t>ritornano  </a:t>
            </a:r>
            <a:r>
              <a:rPr lang="it-IT" sz="2000" b="1" dirty="0" err="1" smtClean="0"/>
              <a:t>Listra</a:t>
            </a:r>
            <a:r>
              <a:rPr lang="it-IT" sz="2000" b="1" dirty="0" smtClean="0"/>
              <a:t>, Iconio ed Antiochia.</a:t>
            </a:r>
          </a:p>
          <a:p>
            <a:pPr algn="ctr"/>
            <a:r>
              <a:rPr lang="it-IT" sz="2000" b="1" dirty="0" smtClean="0"/>
              <a:t>Costituiscono anziani a capo delle comunità.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7840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r>
              <a:rPr lang="it-IT" sz="2000" b="1" dirty="0" smtClean="0"/>
              <a:t>Atti, 14, 24-28</a:t>
            </a:r>
          </a:p>
          <a:p>
            <a:pPr algn="ctr"/>
            <a:r>
              <a:rPr lang="it-IT" sz="2000" b="1" dirty="0" smtClean="0"/>
              <a:t>Paolo e Barnaba da Antiochia di </a:t>
            </a:r>
            <a:r>
              <a:rPr lang="it-IT" sz="2000" b="1" dirty="0" err="1" smtClean="0"/>
              <a:t>Pisidia</a:t>
            </a:r>
            <a:endParaRPr lang="it-IT" sz="2000" b="1" dirty="0" smtClean="0"/>
          </a:p>
          <a:p>
            <a:pPr algn="ctr"/>
            <a:r>
              <a:rPr lang="it-IT" sz="2000" b="1" dirty="0" smtClean="0"/>
              <a:t>Raggiungono la Panfilia,</a:t>
            </a:r>
          </a:p>
          <a:p>
            <a:pPr algn="ctr"/>
            <a:r>
              <a:rPr lang="it-IT" sz="2000" b="1" dirty="0" smtClean="0"/>
              <a:t>Scendono ad </a:t>
            </a:r>
            <a:r>
              <a:rPr lang="it-IT" sz="2000" b="1" dirty="0" err="1" smtClean="0"/>
              <a:t>Attalia</a:t>
            </a:r>
            <a:r>
              <a:rPr lang="it-IT" sz="2000" b="1" dirty="0" smtClean="0"/>
              <a:t>, poi a </a:t>
            </a:r>
            <a:r>
              <a:rPr lang="it-IT" sz="2000" b="1" dirty="0" err="1" smtClean="0"/>
              <a:t>Perge</a:t>
            </a:r>
            <a:r>
              <a:rPr lang="it-IT" sz="2000" b="1" dirty="0" smtClean="0"/>
              <a:t>.</a:t>
            </a:r>
          </a:p>
          <a:p>
            <a:pPr algn="ctr"/>
            <a:r>
              <a:rPr lang="it-IT" sz="2000" b="1" dirty="0" smtClean="0"/>
              <a:t>Scendono ad </a:t>
            </a:r>
            <a:r>
              <a:rPr lang="it-IT" sz="2000" b="1" dirty="0" err="1" smtClean="0"/>
              <a:t>Attalia</a:t>
            </a:r>
            <a:r>
              <a:rPr lang="it-IT" sz="2000" b="1" dirty="0" smtClean="0"/>
              <a:t> .</a:t>
            </a:r>
          </a:p>
          <a:p>
            <a:pPr algn="ctr"/>
            <a:r>
              <a:rPr lang="it-IT" sz="2000" b="1" dirty="0" smtClean="0"/>
              <a:t>Da </a:t>
            </a:r>
            <a:r>
              <a:rPr lang="it-IT" sz="2000" b="1" dirty="0" err="1" smtClean="0"/>
              <a:t>Attalia</a:t>
            </a:r>
            <a:r>
              <a:rPr lang="it-IT" sz="2000" b="1" dirty="0" smtClean="0"/>
              <a:t> raggiungono Antiochia di Siria.</a:t>
            </a:r>
          </a:p>
          <a:p>
            <a:pPr algn="ctr"/>
            <a:r>
              <a:rPr lang="it-IT" sz="2000" b="1" dirty="0" smtClean="0"/>
              <a:t>Atti 15, 1-3</a:t>
            </a:r>
          </a:p>
          <a:p>
            <a:pPr algn="ctr"/>
            <a:r>
              <a:rPr lang="it-IT" sz="2000" b="1" dirty="0" smtClean="0"/>
              <a:t>Paolo e Barnaba inviati a Gerusalemme.</a:t>
            </a:r>
          </a:p>
        </p:txBody>
      </p:sp>
    </p:spTree>
    <p:extLst>
      <p:ext uri="{BB962C8B-B14F-4D97-AF65-F5344CB8AC3E}">
        <p14:creationId xmlns:p14="http://schemas.microsoft.com/office/powerpoint/2010/main" val="214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Atti, 15, 4-29</a:t>
            </a:r>
          </a:p>
          <a:p>
            <a:pPr algn="ctr"/>
            <a:r>
              <a:rPr lang="it-IT" b="1" dirty="0" smtClean="0"/>
              <a:t>Paolo e Barnaba a Gerusalemme.</a:t>
            </a:r>
          </a:p>
          <a:p>
            <a:pPr algn="ctr"/>
            <a:r>
              <a:rPr lang="it-IT" b="1" dirty="0" smtClean="0"/>
              <a:t>Concilio.</a:t>
            </a:r>
          </a:p>
          <a:p>
            <a:pPr algn="ctr"/>
            <a:r>
              <a:rPr lang="it-IT" b="1" dirty="0" smtClean="0"/>
              <a:t>Mandati poi con lettera ad Antiochia di Siria</a:t>
            </a:r>
          </a:p>
          <a:p>
            <a:pPr algn="ctr"/>
            <a:r>
              <a:rPr lang="it-IT" b="1" dirty="0" smtClean="0"/>
              <a:t>Insieme a Sila e Giuda.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22839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endParaRPr lang="it-IT" sz="2000" b="1" dirty="0"/>
          </a:p>
          <a:p>
            <a:pPr algn="ctr"/>
            <a:endParaRPr lang="it-IT" sz="2000" b="1" dirty="0" smtClean="0"/>
          </a:p>
          <a:p>
            <a:pPr algn="ctr"/>
            <a:r>
              <a:rPr lang="it-IT" sz="2000" b="1" dirty="0" smtClean="0"/>
              <a:t>Atti 15, 33</a:t>
            </a:r>
          </a:p>
          <a:p>
            <a:pPr algn="ctr"/>
            <a:r>
              <a:rPr lang="it-IT" sz="2000" b="1" dirty="0" smtClean="0"/>
              <a:t>Sila e Giuda ritornano a Gerusalemme.</a:t>
            </a:r>
          </a:p>
          <a:p>
            <a:pPr algn="ctr"/>
            <a:r>
              <a:rPr lang="it-IT" sz="2000" b="1" dirty="0" smtClean="0"/>
              <a:t>Paolo e Barnaba restano ad Antiochia.</a:t>
            </a:r>
          </a:p>
          <a:p>
            <a:pPr algn="ctr"/>
            <a:r>
              <a:rPr lang="it-IT" sz="2000" b="1" dirty="0" smtClean="0"/>
              <a:t>Atti 15, 34-39:</a:t>
            </a:r>
          </a:p>
          <a:p>
            <a:pPr algn="ctr"/>
            <a:r>
              <a:rPr lang="it-IT" sz="2000" b="1" dirty="0" smtClean="0"/>
              <a:t>Paolo e Barnaba si separano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43501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1" y="0"/>
            <a:ext cx="7099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738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5949280"/>
            <a:ext cx="9036496" cy="90872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3647"/>
            <a:ext cx="8333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4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49"/>
            <a:ext cx="8748464" cy="753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7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r>
              <a:rPr lang="it-IT" b="1" dirty="0" smtClean="0"/>
              <a:t>Atti, 15, 40</a:t>
            </a:r>
          </a:p>
          <a:p>
            <a:pPr algn="ctr"/>
            <a:r>
              <a:rPr lang="it-IT" b="1" dirty="0" smtClean="0"/>
              <a:t>Paolo con Sila lascia Antiochia di Siria,</a:t>
            </a:r>
          </a:p>
          <a:p>
            <a:pPr algn="ctr"/>
            <a:r>
              <a:rPr lang="it-IT" b="1" dirty="0" smtClean="0"/>
              <a:t>Attraversa la Siria e la </a:t>
            </a:r>
            <a:r>
              <a:rPr lang="it-IT" b="1" dirty="0" err="1" smtClean="0"/>
              <a:t>Cilicia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Atti 16, 1-5</a:t>
            </a:r>
          </a:p>
          <a:p>
            <a:pPr algn="ctr"/>
            <a:r>
              <a:rPr lang="it-IT" b="1" dirty="0" smtClean="0"/>
              <a:t>Si reca a </a:t>
            </a:r>
            <a:r>
              <a:rPr lang="it-IT" b="1" dirty="0" err="1" smtClean="0"/>
              <a:t>Derbe</a:t>
            </a:r>
            <a:r>
              <a:rPr lang="it-IT" b="1" dirty="0" smtClean="0"/>
              <a:t> ed a </a:t>
            </a:r>
            <a:r>
              <a:rPr lang="it-IT" b="1" dirty="0" err="1" smtClean="0"/>
              <a:t>Listra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Paolo associa a sé il discepolo Timoteo.</a:t>
            </a:r>
          </a:p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7622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r>
              <a:rPr lang="it-IT" b="1" dirty="0" smtClean="0"/>
              <a:t>Atti, 16, 6-10</a:t>
            </a:r>
          </a:p>
          <a:p>
            <a:pPr algn="ctr"/>
            <a:r>
              <a:rPr lang="it-IT" b="1" dirty="0" smtClean="0"/>
              <a:t>Paolo e Timoteo </a:t>
            </a:r>
          </a:p>
          <a:p>
            <a:pPr algn="ctr"/>
            <a:r>
              <a:rPr lang="it-IT" b="1" smtClean="0"/>
              <a:t>Attraversano la Frigia </a:t>
            </a:r>
            <a:r>
              <a:rPr lang="it-IT" b="1" dirty="0" smtClean="0"/>
              <a:t>e la </a:t>
            </a:r>
            <a:r>
              <a:rPr lang="it-IT" b="1" dirty="0" err="1" smtClean="0"/>
              <a:t>Galazia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Raggiungono la Misia </a:t>
            </a:r>
          </a:p>
          <a:p>
            <a:pPr algn="ctr"/>
            <a:r>
              <a:rPr lang="it-IT" b="1" dirty="0" smtClean="0"/>
              <a:t>e si dirigono a </a:t>
            </a:r>
            <a:r>
              <a:rPr lang="it-IT" b="1" dirty="0" err="1" smtClean="0"/>
              <a:t>Troade</a:t>
            </a:r>
            <a:r>
              <a:rPr lang="it-IT" b="1" dirty="0" smtClean="0"/>
              <a:t>.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947882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38"/>
            <a:ext cx="9227618" cy="613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7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7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9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61"/>
            <a:ext cx="8904231" cy="450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8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163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1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"/>
            <a:ext cx="8229600" cy="6858000"/>
          </a:xfrm>
        </p:spPr>
        <p:txBody>
          <a:bodyPr>
            <a:normAutofit/>
          </a:bodyPr>
          <a:lstStyle/>
          <a:p>
            <a:pPr algn="ctr"/>
            <a:endParaRPr lang="it-IT" b="1" dirty="0" smtClean="0"/>
          </a:p>
          <a:p>
            <a:pPr algn="ctr"/>
            <a:endParaRPr lang="it-IT" b="1" dirty="0"/>
          </a:p>
          <a:p>
            <a:pPr algn="ctr"/>
            <a:r>
              <a:rPr lang="it-IT" b="1" dirty="0" smtClean="0"/>
              <a:t>Si diressero verso Cipro.</a:t>
            </a:r>
          </a:p>
          <a:p>
            <a:pPr algn="ctr"/>
            <a:r>
              <a:rPr lang="it-IT" b="1" dirty="0" smtClean="0"/>
              <a:t>Attraversano l’isola da  Salamina </a:t>
            </a:r>
          </a:p>
          <a:p>
            <a:pPr algn="ctr"/>
            <a:r>
              <a:rPr lang="it-IT" b="1" dirty="0" smtClean="0"/>
              <a:t>e giungono a </a:t>
            </a:r>
            <a:r>
              <a:rPr lang="it-IT" b="1" dirty="0" err="1" smtClean="0"/>
              <a:t>Pafo</a:t>
            </a:r>
            <a:r>
              <a:rPr lang="it-IT" b="1" dirty="0" smtClean="0"/>
              <a:t>.</a:t>
            </a:r>
          </a:p>
          <a:p>
            <a:pPr algn="ctr"/>
            <a:r>
              <a:rPr lang="it-IT" b="1" dirty="0" smtClean="0"/>
              <a:t>Qui Paolo converte </a:t>
            </a:r>
          </a:p>
          <a:p>
            <a:pPr algn="ctr"/>
            <a:r>
              <a:rPr lang="it-IT" b="1" dirty="0" smtClean="0"/>
              <a:t>il proconsole Sergio Paolo:</a:t>
            </a:r>
          </a:p>
          <a:p>
            <a:pPr algn="ctr"/>
            <a:r>
              <a:rPr lang="it-IT" b="1" dirty="0" smtClean="0"/>
              <a:t>At., 13, 7-12.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5880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551</Words>
  <Application>Microsoft Office PowerPoint</Application>
  <PresentationFormat>Presentazione su schermo (4:3)</PresentationFormat>
  <Paragraphs>121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standard di PowerPoint</vt:lpstr>
      <vt:lpstr>Presentazione standard di PowerPoint</vt:lpstr>
      <vt:lpstr>Reperti archeologici di Seleucia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Cipro, coste dell’isola.</vt:lpstr>
      <vt:lpstr>Presentazione standard di PowerPoint</vt:lpstr>
      <vt:lpstr>Cipro, Salamina, rovine romane</vt:lpstr>
      <vt:lpstr>Presentazione standard di PowerPoint</vt:lpstr>
      <vt:lpstr>Cipro, chiesetta con la tomba dell’apostolo Barnaba. Paolo vi giunse assieme a Barnaba, nativo di quell’isola.</vt:lpstr>
      <vt:lpstr>1. Da Seleucia di Siria a Cipro, all'Asia minore, ad Antiochia di Siria&gt;Gerusalemme (anni 45-49: Atti 13,1-14,29) Protagonisti: Paolo, Barnaba e Giovanni Marco (fino a Perge)</vt:lpstr>
      <vt:lpstr>Presentazione standard di PowerPoint</vt:lpstr>
      <vt:lpstr>Panorama di Perge, Panfilia</vt:lpstr>
      <vt:lpstr>Perge, resti del teatro</vt:lpstr>
      <vt:lpstr>Perge: il teatro, lo stadio e l’acropoli</vt:lpstr>
      <vt:lpstr>Perge, acropoli sullo sfondo,  rovine del teatro</vt:lpstr>
      <vt:lpstr>Perge, resti del tempio di Artemide</vt:lpstr>
      <vt:lpstr>Presentazione standard di PowerPoint</vt:lpstr>
      <vt:lpstr>Presentazione standard di PowerPoint</vt:lpstr>
      <vt:lpstr>Hermes, particolare di un fregio che orna una colonna, Roma, Musei Capitolini, San Paolo a Listra fu  identificato con Hermes.</vt:lpstr>
      <vt:lpstr>Napoli, testa di Zeus, Muso arch.: a Listra pensarono che Barnaba fosse Zeus.</vt:lpstr>
      <vt:lpstr>Presentazione standard di PowerPoint</vt:lpstr>
      <vt:lpstr>Antiochia di Pisidia, rovine della città antica.</vt:lpstr>
      <vt:lpstr>Antiochia di Pisidia, resti della sinagoga.</vt:lpstr>
      <vt:lpstr>Antiochia di Pisidia, resti di grande edificio, forse un tempio</vt:lpstr>
      <vt:lpstr>Antiochia di Pisidia, rovine</vt:lpstr>
      <vt:lpstr>Antiochia di Pisidia, resti</vt:lpstr>
      <vt:lpstr>Antiochia di Pisidia, città romana, l’acquedotto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2020-07-12T16:45:39Z</dcterms:created>
  <dcterms:modified xsi:type="dcterms:W3CDTF">2020-07-13T06:56:06Z</dcterms:modified>
</cp:coreProperties>
</file>