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27" r:id="rId52"/>
    <p:sldId id="328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257" r:id="rId66"/>
    <p:sldId id="258" r:id="rId67"/>
    <p:sldId id="259" r:id="rId68"/>
    <p:sldId id="260" r:id="rId69"/>
    <p:sldId id="261" r:id="rId70"/>
    <p:sldId id="262" r:id="rId71"/>
    <p:sldId id="263" r:id="rId72"/>
    <p:sldId id="264" r:id="rId73"/>
    <p:sldId id="265" r:id="rId7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0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2B7D3-D5E9-47D6-A5DE-350530850E74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F794C-35C1-4694-8796-419DF2542A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225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526FC-8B97-4297-A0B4-2CD4D80A778F}" type="slidenum">
              <a:rPr lang="it-IT" smtClean="0">
                <a:solidFill>
                  <a:prstClr val="black"/>
                </a:solidFill>
              </a:rPr>
              <a:pPr/>
              <a:t>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4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65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82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80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48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89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93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34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27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9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96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34BC9-D832-4872-A16C-D0D1893ED086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28267-7DB4-43B2-93B4-CE802C0BD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12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it-IT" sz="2000" b="1" dirty="0" smtClean="0"/>
          </a:p>
          <a:p>
            <a:endParaRPr lang="it-IT" sz="2000" b="1" dirty="0"/>
          </a:p>
          <a:p>
            <a:endParaRPr lang="it-IT" sz="2000" b="1" dirty="0" smtClean="0"/>
          </a:p>
          <a:p>
            <a:endParaRPr lang="it-IT" sz="2000" b="1" dirty="0"/>
          </a:p>
          <a:p>
            <a:endParaRPr lang="it-IT" sz="2000" b="1" dirty="0" smtClean="0"/>
          </a:p>
          <a:p>
            <a:endParaRPr lang="it-IT" sz="2000" b="1" dirty="0"/>
          </a:p>
          <a:p>
            <a:endParaRPr lang="it-IT" sz="2000" b="1" dirty="0" smtClean="0"/>
          </a:p>
          <a:p>
            <a:endParaRPr lang="it-IT" sz="2000" b="1" dirty="0"/>
          </a:p>
          <a:p>
            <a:endParaRPr lang="it-IT" sz="2000" b="1" dirty="0" smtClean="0"/>
          </a:p>
          <a:p>
            <a:r>
              <a:rPr lang="it-IT" sz="2000" b="1" dirty="0" smtClean="0"/>
              <a:t>San </a:t>
            </a:r>
            <a:r>
              <a:rPr lang="it-IT" sz="2000" b="1" dirty="0" smtClean="0"/>
              <a:t>Paolo a Corinto.</a:t>
            </a:r>
          </a:p>
          <a:p>
            <a:r>
              <a:rPr lang="it-IT" sz="2000" b="1" dirty="0" smtClean="0"/>
              <a:t>Qui visse con Aquila e Priscilla, espulsi da Roma da </a:t>
            </a:r>
            <a:r>
              <a:rPr lang="it-IT" sz="2000" b="1" dirty="0" err="1" smtClean="0"/>
              <a:t>imp</a:t>
            </a:r>
            <a:r>
              <a:rPr lang="it-IT" sz="2000" b="1" dirty="0" smtClean="0"/>
              <a:t>. Claudio, inseguito all’editto,</a:t>
            </a:r>
          </a:p>
          <a:p>
            <a:r>
              <a:rPr lang="it-IT" sz="2000" b="1" dirty="0"/>
              <a:t> </a:t>
            </a:r>
            <a:r>
              <a:rPr lang="it-IT" sz="2000" b="1" dirty="0" smtClean="0"/>
              <a:t>A</a:t>
            </a:r>
            <a:r>
              <a:rPr lang="it-IT" sz="2000" b="1" dirty="0" smtClean="0"/>
              <a:t> </a:t>
            </a:r>
            <a:r>
              <a:rPr lang="it-IT" sz="2000" b="1" dirty="0" smtClean="0"/>
              <a:t>Corinto </a:t>
            </a:r>
            <a:r>
              <a:rPr lang="it-IT" sz="2000" b="1" dirty="0" smtClean="0"/>
              <a:t>Paolo restò </a:t>
            </a:r>
            <a:r>
              <a:rPr lang="it-IT" sz="2000" b="1" smtClean="0"/>
              <a:t>18 mesi.</a:t>
            </a:r>
            <a:endParaRPr lang="it-IT" sz="2000" b="1" dirty="0" smtClean="0"/>
          </a:p>
          <a:p>
            <a:r>
              <a:rPr lang="it-IT" sz="2000" b="1" dirty="0" smtClean="0"/>
              <a:t>Atti 18, 2-3</a:t>
            </a:r>
          </a:p>
          <a:p>
            <a:r>
              <a:rPr lang="it-IT" sz="2000" b="1" dirty="0" smtClean="0"/>
              <a:t>All’inizio del 51 San Paolo scrisse le sue lettere ai Tessalonicesi..</a:t>
            </a:r>
          </a:p>
          <a:p>
            <a:r>
              <a:rPr lang="it-IT" sz="2000" b="1" dirty="0" smtClean="0"/>
              <a:t>Fu </a:t>
            </a:r>
            <a:r>
              <a:rPr lang="it-IT" sz="2000" b="1" dirty="0" smtClean="0"/>
              <a:t>denunciato </a:t>
            </a:r>
            <a:r>
              <a:rPr lang="it-IT" sz="2000" b="1" dirty="0" smtClean="0"/>
              <a:t>davanti al proconsole L. Giunio </a:t>
            </a:r>
            <a:r>
              <a:rPr lang="it-IT" sz="2000" b="1" dirty="0" err="1" smtClean="0"/>
              <a:t>Gallione</a:t>
            </a:r>
            <a:r>
              <a:rPr lang="it-IT" sz="2000" b="1" dirty="0" smtClean="0"/>
              <a:t>: </a:t>
            </a:r>
            <a:endParaRPr lang="it-IT" sz="2000" b="1" dirty="0" smtClean="0"/>
          </a:p>
          <a:p>
            <a:r>
              <a:rPr lang="it-IT" sz="2000" b="1" dirty="0" smtClean="0"/>
              <a:t>Atti </a:t>
            </a:r>
            <a:r>
              <a:rPr lang="it-IT" sz="2000" b="1" dirty="0" smtClean="0"/>
              <a:t>18, 15.</a:t>
            </a:r>
          </a:p>
          <a:p>
            <a:r>
              <a:rPr lang="it-IT" sz="2000" b="1" dirty="0" smtClean="0"/>
              <a:t>Paolo di diresse verso </a:t>
            </a:r>
            <a:r>
              <a:rPr lang="it-IT" sz="2000" b="1" dirty="0" smtClean="0"/>
              <a:t>Efeso con Priscilla e Aquila:</a:t>
            </a:r>
          </a:p>
          <a:p>
            <a:r>
              <a:rPr lang="it-IT" sz="2000" b="1" dirty="0" smtClean="0"/>
              <a:t>Atti 18- 23.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6789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e </a:t>
            </a:r>
            <a:r>
              <a:rPr lang="it-IT" sz="2000" dirty="0" err="1" smtClean="0"/>
              <a:t>Acrocorinto</a:t>
            </a:r>
            <a:r>
              <a:rPr lang="it-IT" sz="2000" dirty="0" smtClean="0"/>
              <a:t> di Carl Anton Joseph </a:t>
            </a:r>
            <a:r>
              <a:rPr lang="it-IT" sz="2000" dirty="0" err="1" smtClean="0"/>
              <a:t>Rottmann</a:t>
            </a:r>
            <a:r>
              <a:rPr lang="it-IT" sz="2000" dirty="0" smtClean="0"/>
              <a:t>, 184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3"/>
            <a:ext cx="8028384" cy="62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2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Corinto ,strada fiancheggiata da colonne che portava </a:t>
            </a:r>
            <a:r>
              <a:rPr lang="it-IT" sz="2000" dirty="0" err="1" smtClean="0"/>
              <a:t>alluogo</a:t>
            </a:r>
            <a:r>
              <a:rPr lang="it-IT" sz="2000" dirty="0" smtClean="0"/>
              <a:t> in cui  Paolo fu messo </a:t>
            </a:r>
            <a:r>
              <a:rPr lang="it-IT" sz="2000" smtClean="0"/>
              <a:t>sotto accusa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9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9061194" cy="684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4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Mappa dell'Antica Corinto. I colori rappresentano le diverse età dei monumenti: 1. tempio di Apollo - 2. tempio di Ottavia - 3. tempio C - 4. agorà/forum - 5. bema - 6. tempio di Ermes, Apollo, Poseidone e Eracle - 7. pantheon e tempio di Venus Fortuna - 8. stoa di nord-est - 9. stoa sud -10. </a:t>
            </a:r>
            <a:r>
              <a:rPr lang="it-IT" dirty="0" err="1" smtClean="0"/>
              <a:t>Bouleuterion</a:t>
            </a:r>
            <a:r>
              <a:rPr lang="it-IT" dirty="0" smtClean="0"/>
              <a:t> - 11. basilica sud - 12. basilica giuliana - 13. fontana di Pirene - 14. fontana di </a:t>
            </a:r>
            <a:r>
              <a:rPr lang="it-IT" dirty="0" err="1" smtClean="0"/>
              <a:t>Glauke</a:t>
            </a:r>
            <a:r>
              <a:rPr lang="it-IT" dirty="0" smtClean="0"/>
              <a:t> - 15. basilica della strada </a:t>
            </a:r>
            <a:r>
              <a:rPr lang="it-IT" dirty="0" err="1" smtClean="0"/>
              <a:t>Lechaion</a:t>
            </a:r>
            <a:r>
              <a:rPr lang="it-IT" dirty="0" smtClean="0"/>
              <a:t> - 16. teatro greco - 17. odeon - 18. agora nord - 19. mercato romano - 20. </a:t>
            </a:r>
            <a:r>
              <a:rPr lang="it-IT" dirty="0" err="1" smtClean="0"/>
              <a:t>peribolos</a:t>
            </a:r>
            <a:r>
              <a:rPr lang="it-IT" dirty="0" smtClean="0"/>
              <a:t> di Apollo - 21. strada </a:t>
            </a:r>
            <a:r>
              <a:rPr lang="it-IT" dirty="0" err="1" smtClean="0"/>
              <a:t>Lechaion</a:t>
            </a:r>
            <a:r>
              <a:rPr lang="it-IT" dirty="0" smtClean="0"/>
              <a:t> - 22. museo archeologico</a:t>
            </a:r>
          </a:p>
          <a:p>
            <a:r>
              <a:rPr lang="it-IT" dirty="0" smtClean="0"/>
              <a:t>Corinto antica si trova su un colle sopra la città nuova. Si chiama anche "Acropoli di </a:t>
            </a:r>
            <a:r>
              <a:rPr lang="it-IT" dirty="0" err="1" smtClean="0"/>
              <a:t>Acrocorinto</a:t>
            </a:r>
            <a:r>
              <a:rPr lang="it-IT" dirty="0" smtClean="0"/>
              <a:t>" per l'elevatezza del tempio principale dedicato a Apollo e il Museo archeologico dell'antica </a:t>
            </a:r>
            <a:r>
              <a:rPr lang="it-IT" dirty="0" err="1" smtClean="0"/>
              <a:t>Corint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943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14" y="6093296"/>
            <a:ext cx="9135886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Piazza Pegaso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 smtClean="0">
                <a:solidFill>
                  <a:srgbClr val="222222"/>
                </a:solidFill>
                <a:effectLst/>
                <a:latin typeface="Arial"/>
              </a:rPr>
              <a:t>Statua di , emblema della città 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" y="24746"/>
            <a:ext cx="9138522" cy="60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2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Pegaso, emblema della città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6735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8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del teatro </a:t>
            </a:r>
            <a:r>
              <a:rPr lang="it-IT" sz="2000" dirty="0" err="1" smtClean="0"/>
              <a:t>5.o</a:t>
            </a:r>
            <a:r>
              <a:rPr lang="it-IT" sz="2000" dirty="0" smtClean="0"/>
              <a:t> sec.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 ricostruito  dai Romani, 8.000  spettatori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26126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9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di una strada del centro abitato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04449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5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fontana di Pirene a 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4151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1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Fonte del Pirene. Gli archi corrispondono a depositi di acqua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" y="0"/>
            <a:ext cx="857429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3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" y="6309320"/>
            <a:ext cx="9036495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vista dall'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460431" cy="63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5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Apollo e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483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30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37112"/>
            <a:ext cx="9144000" cy="24208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Apollo a Corinto,  peristilio con sei colonne interno ala cella, quindici colonne  sui lati lunghi, due celle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969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8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Tempio di Apollo a Corinti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" y="0"/>
            <a:ext cx="8663797" cy="649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8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5739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5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6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0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1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7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8285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0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1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1" y="0"/>
            <a:ext cx="930089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7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9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116632"/>
            <a:ext cx="89090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10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"/>
            <a:ext cx="9131385" cy="684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1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0"/>
            <a:ext cx="916294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0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5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3032"/>
            <a:ext cx="9139281" cy="623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71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0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0"/>
            <a:ext cx="908314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1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Corinto, tempio di Apollo ed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10262" cy="648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9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7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4"/>
            <a:ext cx="9167819" cy="580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2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65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6"/>
            <a:ext cx="9233444" cy="631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" y="21987"/>
            <a:ext cx="9220738" cy="614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6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"/>
            <a:ext cx="9144642" cy="60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24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7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" y="0"/>
            <a:ext cx="91485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0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06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attorno all’agorà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3487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0"/>
            <a:ext cx="91722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veduta dell’Acropoli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482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3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del tempio di Apollo.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0"/>
            <a:ext cx="70099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2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" y="25068"/>
            <a:ext cx="9085180" cy="59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6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6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1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1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0"/>
            <a:ext cx="9141579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78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Corinto, tribuna da governatore romano amministrava la giustizia. Galliano ricusò di giudicare Paolo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0721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0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0"/>
            <a:ext cx="8974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0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via del </a:t>
            </a:r>
            <a:r>
              <a:rPr lang="it-IT" sz="2000" dirty="0" err="1" smtClean="0"/>
              <a:t>Lecheo</a:t>
            </a:r>
            <a:r>
              <a:rPr lang="it-IT" sz="2000" dirty="0" smtClean="0"/>
              <a:t> che univa l’agorà con  il porto del </a:t>
            </a:r>
            <a:r>
              <a:rPr lang="it-IT" sz="2000" dirty="0" err="1" smtClean="0"/>
              <a:t>Lecheo.x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"/>
            <a:ext cx="9207019" cy="608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06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" y="0"/>
            <a:ext cx="855846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7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8164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tempio </a:t>
            </a:r>
            <a:r>
              <a:rPr lang="it-IT" sz="2000" smtClean="0"/>
              <a:t>di Apollo</a:t>
            </a:r>
            <a:r>
              <a:rPr lang="it-IT" sz="2000" dirty="0" smtClean="0"/>
              <a:t>, ed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91"/>
            <a:ext cx="5014541" cy="683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80" y="0"/>
            <a:ext cx="52099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5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la via dalla città al mare . In alto l’acropoli fortificata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82479" cy="635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0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Le porte fortificate dell'</a:t>
            </a:r>
            <a:r>
              <a:rPr lang="it-IT" sz="2000" dirty="0" err="1"/>
              <a:t>Acrocorinto</a:t>
            </a:r>
            <a:r>
              <a:rPr lang="it-IT" sz="2000" dirty="0"/>
              <a:t> viste da ovest, come furono ricostruite dai </a:t>
            </a:r>
            <a:r>
              <a:rPr lang="it-IT" sz="2000" dirty="0" err="1"/>
              <a:t>Venezian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533"/>
            <a:ext cx="795637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9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Acrocorinto</a:t>
            </a:r>
            <a:r>
              <a:rPr lang="it-IT" sz="2000" dirty="0" smtClean="0"/>
              <a:t> visto dal mare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752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tempio di Apollo </a:t>
            </a:r>
            <a:r>
              <a:rPr lang="it-IT" sz="2000" smtClean="0"/>
              <a:t>ed 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43"/>
            <a:ext cx="9192347" cy="62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9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877272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Nella parte più alta dell’</a:t>
            </a:r>
            <a:r>
              <a:rPr lang="it-IT" sz="2000" dirty="0" err="1" smtClean="0"/>
              <a:t>Acrocorinto</a:t>
            </a:r>
            <a:r>
              <a:rPr lang="it-IT" sz="2000" dirty="0" smtClean="0"/>
              <a:t> donato ad Afrodite da Elios, </a:t>
            </a:r>
            <a:r>
              <a:rPr lang="it-IT" sz="2000" dirty="0" err="1" smtClean="0"/>
              <a:t>sorgeveva</a:t>
            </a:r>
            <a:r>
              <a:rPr lang="it-IT" sz="2000" dirty="0" smtClean="0"/>
              <a:t> il tempio della dea, frequentatissimo, al tempo di San Paolo perché vi si praticava la prostituzione sacra.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4" y="4182"/>
            <a:ext cx="8981545" cy="587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6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di mercati nella zona nordoccidentale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6576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1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5800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0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545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" y="0"/>
            <a:ext cx="91354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tempio di Afrodite, trasformato in chiesa dai bizantini, fu poi convertito in moschea dai mussulmani.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404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1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canale di Corinto, completato nel 1893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4368" cy="631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ed 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" y="0"/>
            <a:ext cx="91930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98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538</Words>
  <Application>Microsoft Office PowerPoint</Application>
  <PresentationFormat>Presentazione su schermo (4:3)</PresentationFormat>
  <Paragraphs>50</Paragraphs>
  <Slides>73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74" baseType="lpstr">
      <vt:lpstr>Tema di Office</vt:lpstr>
      <vt:lpstr>Presentazione standard di PowerPoint</vt:lpstr>
      <vt:lpstr>Corinto vista dall'Acrocorinto</vt:lpstr>
      <vt:lpstr>Presentazione standard di PowerPoint</vt:lpstr>
      <vt:lpstr>Corinto, tempio di Apollo ed Acrocorinto</vt:lpstr>
      <vt:lpstr>Corinto, rovine attorno all’agorà</vt:lpstr>
      <vt:lpstr>Presentazione standard di PowerPoint</vt:lpstr>
      <vt:lpstr>Corinto, rovine di mercati nella zona nordoccidentale</vt:lpstr>
      <vt:lpstr>Il canale di Corinto, completato nel 1893</vt:lpstr>
      <vt:lpstr>Corinto, rovine ed Acropoli</vt:lpstr>
      <vt:lpstr>Corinto e Acrocorinto di Carl Anton Joseph Rottmann, 184</vt:lpstr>
      <vt:lpstr>Corinto ,strada fiancheggiata da colonne che portava alluogo in cui  Paolo fu messo sotto accusa</vt:lpstr>
      <vt:lpstr>Presentazione standard di PowerPoint</vt:lpstr>
      <vt:lpstr>Presentazione standard di PowerPoint</vt:lpstr>
      <vt:lpstr>Corinto Piazza Pegaso</vt:lpstr>
      <vt:lpstr>Statua di Pegaso, emblema della città </vt:lpstr>
      <vt:lpstr>Corinto, rovine del teatro 5.o sec. Av. Cr. ricostruito  dai Romani, 8.000  spettatori</vt:lpstr>
      <vt:lpstr>Resti di una strada del centro abitato</vt:lpstr>
      <vt:lpstr>La fontana di Pirene a Corinto</vt:lpstr>
      <vt:lpstr>Corinto, Fonte del Pirene. Gli archi corrispondono a depositi di acqua</vt:lpstr>
      <vt:lpstr>Tempio di Apollo e Acrocorinto</vt:lpstr>
      <vt:lpstr>Tempio di Apollo a Corinto,  peristilio con sei colonne interno ala cella, quindici colonne  sui lati lunghi, due celle</vt:lpstr>
      <vt:lpstr>Tempio di Apollo a Corinti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Corinto, veduta dell’Acropoli</vt:lpstr>
      <vt:lpstr>Corinto, rovine del tempio di Apollo.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Corinto, tribuna da governatore romano amministrava la giustizia. Galliano ricusò di giudicare Paolo</vt:lpstr>
      <vt:lpstr>Corinto, via del Lecheo che univa l’agorà con  il porto del Lecheo.x</vt:lpstr>
      <vt:lpstr>Presentazione standard di PowerPoint</vt:lpstr>
      <vt:lpstr>Corinto, tempio di Apollo, ed Acrocorinto</vt:lpstr>
      <vt:lpstr>Presentazione standard di PowerPoint</vt:lpstr>
      <vt:lpstr>Corinto, la via dalla città al mare . In alto l’acropoli fortificata</vt:lpstr>
      <vt:lpstr>Le porte fortificate dell'Acrocorinto viste da ovest, come furono ricostruite dai Venezian</vt:lpstr>
      <vt:lpstr>Acrocorinto visto dal mare</vt:lpstr>
      <vt:lpstr>Corinto, tempio di Apollo ed Acropoli</vt:lpstr>
      <vt:lpstr>Nella parte più alta dell’Acrocorinto donato ad Afrodite da Elios, sorgeveva il tempio della dea, frequentatissimo, al tempo di San Paolo perché vi si praticava la prostituzione sacra.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tempio di Afrodite, trasformato in chiesa dai bizantini, fu poi convertito in moschea dai mussulmani.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2-3</dc:title>
  <dc:creator>lenovo</dc:creator>
  <cp:lastModifiedBy>lenovo</cp:lastModifiedBy>
  <cp:revision>8</cp:revision>
  <dcterms:created xsi:type="dcterms:W3CDTF">2019-08-08T14:47:42Z</dcterms:created>
  <dcterms:modified xsi:type="dcterms:W3CDTF">2020-07-13T08:43:41Z</dcterms:modified>
</cp:coreProperties>
</file>